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1"/>
  </p:sldMasterIdLst>
  <p:notesMasterIdLst>
    <p:notesMasterId r:id="rId129"/>
  </p:notesMasterIdLst>
  <p:sldIdLst>
    <p:sldId id="256" r:id="rId2"/>
    <p:sldId id="352" r:id="rId3"/>
    <p:sldId id="257" r:id="rId4"/>
    <p:sldId id="259" r:id="rId5"/>
    <p:sldId id="353" r:id="rId6"/>
    <p:sldId id="260" r:id="rId7"/>
    <p:sldId id="261" r:id="rId8"/>
    <p:sldId id="355" r:id="rId9"/>
    <p:sldId id="262" r:id="rId10"/>
    <p:sldId id="263" r:id="rId11"/>
    <p:sldId id="258" r:id="rId12"/>
    <p:sldId id="264" r:id="rId13"/>
    <p:sldId id="265" r:id="rId14"/>
    <p:sldId id="266" r:id="rId15"/>
    <p:sldId id="268" r:id="rId16"/>
    <p:sldId id="269" r:id="rId17"/>
    <p:sldId id="271" r:id="rId18"/>
    <p:sldId id="356" r:id="rId19"/>
    <p:sldId id="273" r:id="rId20"/>
    <p:sldId id="274" r:id="rId21"/>
    <p:sldId id="270" r:id="rId22"/>
    <p:sldId id="272" r:id="rId23"/>
    <p:sldId id="275"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 id="330" r:id="rId37"/>
    <p:sldId id="331" r:id="rId38"/>
    <p:sldId id="332" r:id="rId39"/>
    <p:sldId id="333" r:id="rId40"/>
    <p:sldId id="334" r:id="rId41"/>
    <p:sldId id="335" r:id="rId42"/>
    <p:sldId id="336" r:id="rId43"/>
    <p:sldId id="337" r:id="rId44"/>
    <p:sldId id="338" r:id="rId45"/>
    <p:sldId id="339" r:id="rId46"/>
    <p:sldId id="340" r:id="rId47"/>
    <p:sldId id="341" r:id="rId48"/>
    <p:sldId id="280" r:id="rId49"/>
    <p:sldId id="281" r:id="rId50"/>
    <p:sldId id="282" r:id="rId51"/>
    <p:sldId id="283" r:id="rId52"/>
    <p:sldId id="284" r:id="rId53"/>
    <p:sldId id="285" r:id="rId54"/>
    <p:sldId id="286" r:id="rId55"/>
    <p:sldId id="287" r:id="rId56"/>
    <p:sldId id="289" r:id="rId57"/>
    <p:sldId id="288" r:id="rId58"/>
    <p:sldId id="342" r:id="rId59"/>
    <p:sldId id="343" r:id="rId60"/>
    <p:sldId id="292" r:id="rId61"/>
    <p:sldId id="293" r:id="rId62"/>
    <p:sldId id="294" r:id="rId63"/>
    <p:sldId id="295" r:id="rId64"/>
    <p:sldId id="296" r:id="rId65"/>
    <p:sldId id="297" r:id="rId66"/>
    <p:sldId id="298" r:id="rId67"/>
    <p:sldId id="344" r:id="rId68"/>
    <p:sldId id="345" r:id="rId69"/>
    <p:sldId id="346" r:id="rId70"/>
    <p:sldId id="347" r:id="rId71"/>
    <p:sldId id="348" r:id="rId72"/>
    <p:sldId id="349" r:id="rId73"/>
    <p:sldId id="350" r:id="rId74"/>
    <p:sldId id="351" r:id="rId75"/>
    <p:sldId id="276" r:id="rId76"/>
    <p:sldId id="291" r:id="rId77"/>
    <p:sldId id="301" r:id="rId78"/>
    <p:sldId id="300" r:id="rId79"/>
    <p:sldId id="277" r:id="rId80"/>
    <p:sldId id="302" r:id="rId81"/>
    <p:sldId id="303" r:id="rId82"/>
    <p:sldId id="304" r:id="rId83"/>
    <p:sldId id="305" r:id="rId84"/>
    <p:sldId id="307" r:id="rId85"/>
    <p:sldId id="308" r:id="rId86"/>
    <p:sldId id="311" r:id="rId87"/>
    <p:sldId id="309" r:id="rId88"/>
    <p:sldId id="312" r:id="rId89"/>
    <p:sldId id="357" r:id="rId90"/>
    <p:sldId id="358" r:id="rId91"/>
    <p:sldId id="359" r:id="rId92"/>
    <p:sldId id="360" r:id="rId93"/>
    <p:sldId id="361" r:id="rId94"/>
    <p:sldId id="362" r:id="rId95"/>
    <p:sldId id="363" r:id="rId96"/>
    <p:sldId id="364" r:id="rId97"/>
    <p:sldId id="365" r:id="rId98"/>
    <p:sldId id="366" r:id="rId99"/>
    <p:sldId id="367" r:id="rId100"/>
    <p:sldId id="368" r:id="rId101"/>
    <p:sldId id="369" r:id="rId102"/>
    <p:sldId id="313" r:id="rId103"/>
    <p:sldId id="314" r:id="rId104"/>
    <p:sldId id="370" r:id="rId105"/>
    <p:sldId id="371" r:id="rId106"/>
    <p:sldId id="372" r:id="rId107"/>
    <p:sldId id="373" r:id="rId108"/>
    <p:sldId id="387" r:id="rId109"/>
    <p:sldId id="376" r:id="rId110"/>
    <p:sldId id="377" r:id="rId111"/>
    <p:sldId id="378" r:id="rId112"/>
    <p:sldId id="379" r:id="rId113"/>
    <p:sldId id="380" r:id="rId114"/>
    <p:sldId id="381" r:id="rId115"/>
    <p:sldId id="382" r:id="rId116"/>
    <p:sldId id="383" r:id="rId117"/>
    <p:sldId id="384" r:id="rId118"/>
    <p:sldId id="385" r:id="rId119"/>
    <p:sldId id="386" r:id="rId120"/>
    <p:sldId id="267" r:id="rId121"/>
    <p:sldId id="299" r:id="rId122"/>
    <p:sldId id="310" r:id="rId123"/>
    <p:sldId id="374" r:id="rId124"/>
    <p:sldId id="375" r:id="rId125"/>
    <p:sldId id="315" r:id="rId126"/>
    <p:sldId id="316" r:id="rId127"/>
    <p:sldId id="317" r:id="rId12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p:restoredTop sz="94708"/>
  </p:normalViewPr>
  <p:slideViewPr>
    <p:cSldViewPr snapToGrid="0">
      <p:cViewPr varScale="1">
        <p:scale>
          <a:sx n="136" d="100"/>
          <a:sy n="136" d="100"/>
        </p:scale>
        <p:origin x="7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B1B9B-79C7-B84F-981A-3E67EA4C418C}" type="datetimeFigureOut">
              <a:rPr lang="en-US" smtClean="0"/>
              <a:t>8/22/23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EC70E-D578-9547-A030-8230383ACE91}" type="slidenum">
              <a:rPr lang="en-US" smtClean="0"/>
              <a:t>‹#›</a:t>
            </a:fld>
            <a:endParaRPr lang="en-US"/>
          </a:p>
        </p:txBody>
      </p:sp>
    </p:spTree>
    <p:extLst>
      <p:ext uri="{BB962C8B-B14F-4D97-AF65-F5344CB8AC3E}">
        <p14:creationId xmlns:p14="http://schemas.microsoft.com/office/powerpoint/2010/main" val="4216699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957B298E-504D-F14E-99D1-2EEBFF82AE30}" type="datetime1">
              <a:rPr lang="en-IN" smtClean="0"/>
              <a:t>22/08/23</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Rudra Murthy</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E76CBA5-E987-5E44-BC9F-E1C771F6FE5A}" type="slidenum">
              <a:rPr lang="en-US" smtClean="0"/>
              <a:t>‹#›</a:t>
            </a:fld>
            <a:endParaRPr lang="en-US"/>
          </a:p>
        </p:txBody>
      </p:sp>
    </p:spTree>
    <p:extLst>
      <p:ext uri="{BB962C8B-B14F-4D97-AF65-F5344CB8AC3E}">
        <p14:creationId xmlns:p14="http://schemas.microsoft.com/office/powerpoint/2010/main" val="3900879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0ACEEBE-355D-3843-B9B9-9D177923E387}" type="datetime1">
              <a:rPr lang="en-IN" smtClean="0"/>
              <a:t>22/08/23</a:t>
            </a:fld>
            <a:endParaRPr lang="en-US"/>
          </a:p>
        </p:txBody>
      </p:sp>
      <p:sp>
        <p:nvSpPr>
          <p:cNvPr id="5" name="Footer Placeholder 4"/>
          <p:cNvSpPr>
            <a:spLocks noGrp="1"/>
          </p:cNvSpPr>
          <p:nvPr>
            <p:ph type="ftr" sz="quarter" idx="11"/>
          </p:nvPr>
        </p:nvSpPr>
        <p:spPr/>
        <p:txBody>
          <a:bodyPr/>
          <a:lstStyle/>
          <a:p>
            <a:r>
              <a:rPr lang="en-US"/>
              <a:t>Rudra Murthy</a:t>
            </a:r>
          </a:p>
        </p:txBody>
      </p:sp>
      <p:sp>
        <p:nvSpPr>
          <p:cNvPr id="6" name="Slide Number Placeholder 5"/>
          <p:cNvSpPr>
            <a:spLocks noGrp="1"/>
          </p:cNvSpPr>
          <p:nvPr>
            <p:ph type="sldNum" sz="quarter" idx="12"/>
          </p:nvPr>
        </p:nvSpPr>
        <p:spPr/>
        <p:txBody>
          <a:bodyPr/>
          <a:lstStyle/>
          <a:p>
            <a:fld id="{8E76CBA5-E987-5E44-BC9F-E1C771F6FE5A}" type="slidenum">
              <a:rPr lang="en-US" smtClean="0"/>
              <a:t>‹#›</a:t>
            </a:fld>
            <a:endParaRPr lang="en-US"/>
          </a:p>
        </p:txBody>
      </p:sp>
    </p:spTree>
    <p:extLst>
      <p:ext uri="{BB962C8B-B14F-4D97-AF65-F5344CB8AC3E}">
        <p14:creationId xmlns:p14="http://schemas.microsoft.com/office/powerpoint/2010/main" val="3558083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7D0F3832-268E-4245-8163-539EC1B8DF6D}" type="datetime1">
              <a:rPr lang="en-IN" smtClean="0"/>
              <a:t>22/08/23</a:t>
            </a:fld>
            <a:endParaRPr lang="en-US"/>
          </a:p>
        </p:txBody>
      </p:sp>
      <p:sp>
        <p:nvSpPr>
          <p:cNvPr id="5" name="Footer Placeholder 4"/>
          <p:cNvSpPr>
            <a:spLocks noGrp="1"/>
          </p:cNvSpPr>
          <p:nvPr>
            <p:ph type="ftr" sz="quarter" idx="11"/>
          </p:nvPr>
        </p:nvSpPr>
        <p:spPr>
          <a:xfrm>
            <a:off x="774923" y="5951811"/>
            <a:ext cx="7896279" cy="365125"/>
          </a:xfrm>
        </p:spPr>
        <p:txBody>
          <a:bodyPr/>
          <a:lstStyle/>
          <a:p>
            <a:r>
              <a:rPr lang="en-US"/>
              <a:t>Rudra Murthy</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E76CBA5-E987-5E44-BC9F-E1C771F6FE5A}" type="slidenum">
              <a:rPr lang="en-US" smtClean="0"/>
              <a:t>‹#›</a:t>
            </a:fld>
            <a:endParaRPr lang="en-US"/>
          </a:p>
        </p:txBody>
      </p:sp>
    </p:spTree>
    <p:extLst>
      <p:ext uri="{BB962C8B-B14F-4D97-AF65-F5344CB8AC3E}">
        <p14:creationId xmlns:p14="http://schemas.microsoft.com/office/powerpoint/2010/main" val="240999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GB"/>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p:cNvSpPr>
            <a:spLocks noGrp="1"/>
          </p:cNvSpPr>
          <p:nvPr>
            <p:ph type="ftr" sz="quarter" idx="11"/>
          </p:nvPr>
        </p:nvSpPr>
        <p:spPr/>
        <p:txBody>
          <a:bodyPr/>
          <a:lstStyle/>
          <a:p>
            <a:r>
              <a:rPr lang="en-US"/>
              <a:t>Rudra Murthy</a:t>
            </a:r>
          </a:p>
        </p:txBody>
      </p:sp>
      <p:sp>
        <p:nvSpPr>
          <p:cNvPr id="6" name="Slide Number Placeholder 5"/>
          <p:cNvSpPr>
            <a:spLocks noGrp="1"/>
          </p:cNvSpPr>
          <p:nvPr>
            <p:ph type="sldNum" sz="quarter" idx="12"/>
          </p:nvPr>
        </p:nvSpPr>
        <p:spPr>
          <a:xfrm>
            <a:off x="10558300" y="5956137"/>
            <a:ext cx="1052508" cy="365125"/>
          </a:xfrm>
        </p:spPr>
        <p:txBody>
          <a:bodyPr/>
          <a:lstStyle/>
          <a:p>
            <a:fld id="{8E76CBA5-E987-5E44-BC9F-E1C771F6FE5A}" type="slidenum">
              <a:rPr lang="en-US" smtClean="0"/>
              <a:t>‹#›</a:t>
            </a:fld>
            <a:endParaRPr lang="en-US"/>
          </a:p>
        </p:txBody>
      </p:sp>
    </p:spTree>
    <p:extLst>
      <p:ext uri="{BB962C8B-B14F-4D97-AF65-F5344CB8AC3E}">
        <p14:creationId xmlns:p14="http://schemas.microsoft.com/office/powerpoint/2010/main" val="1593880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GB"/>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903AD508-924D-3D44-8235-5DB951A0C99F}" type="datetime1">
              <a:rPr lang="en-IN" smtClean="0"/>
              <a:t>22/08/23</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Rudra Murthy</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E76CBA5-E987-5E44-BC9F-E1C771F6FE5A}" type="slidenum">
              <a:rPr lang="en-US" smtClean="0"/>
              <a:t>‹#›</a:t>
            </a:fld>
            <a:endParaRPr lang="en-US"/>
          </a:p>
        </p:txBody>
      </p:sp>
    </p:spTree>
    <p:extLst>
      <p:ext uri="{BB962C8B-B14F-4D97-AF65-F5344CB8AC3E}">
        <p14:creationId xmlns:p14="http://schemas.microsoft.com/office/powerpoint/2010/main" val="390482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69BF461-EEEA-BD49-A7CE-58173BC15E58}" type="datetime1">
              <a:rPr lang="en-IN" smtClean="0"/>
              <a:t>22/08/23</a:t>
            </a:fld>
            <a:endParaRPr lang="en-US"/>
          </a:p>
        </p:txBody>
      </p:sp>
      <p:sp>
        <p:nvSpPr>
          <p:cNvPr id="6" name="Footer Placeholder 5"/>
          <p:cNvSpPr>
            <a:spLocks noGrp="1"/>
          </p:cNvSpPr>
          <p:nvPr>
            <p:ph type="ftr" sz="quarter" idx="11"/>
          </p:nvPr>
        </p:nvSpPr>
        <p:spPr/>
        <p:txBody>
          <a:bodyPr/>
          <a:lstStyle/>
          <a:p>
            <a:r>
              <a:rPr lang="en-US"/>
              <a:t>Rudra Murthy</a:t>
            </a:r>
          </a:p>
        </p:txBody>
      </p:sp>
      <p:sp>
        <p:nvSpPr>
          <p:cNvPr id="7" name="Slide Number Placeholder 6"/>
          <p:cNvSpPr>
            <a:spLocks noGrp="1"/>
          </p:cNvSpPr>
          <p:nvPr>
            <p:ph type="sldNum" sz="quarter" idx="12"/>
          </p:nvPr>
        </p:nvSpPr>
        <p:spPr/>
        <p:txBody>
          <a:bodyPr/>
          <a:lstStyle/>
          <a:p>
            <a:fld id="{8E76CBA5-E987-5E44-BC9F-E1C771F6FE5A}" type="slidenum">
              <a:rPr lang="en-US" smtClean="0"/>
              <a:t>‹#›</a:t>
            </a:fld>
            <a:endParaRPr lang="en-US"/>
          </a:p>
        </p:txBody>
      </p:sp>
    </p:spTree>
    <p:extLst>
      <p:ext uri="{BB962C8B-B14F-4D97-AF65-F5344CB8AC3E}">
        <p14:creationId xmlns:p14="http://schemas.microsoft.com/office/powerpoint/2010/main" val="1830012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GB"/>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ADE3DC5C-4F4B-1644-ADC1-3151D0936199}" type="datetime1">
              <a:rPr lang="en-IN" smtClean="0"/>
              <a:t>22/08/23</a:t>
            </a:fld>
            <a:endParaRPr lang="en-US"/>
          </a:p>
        </p:txBody>
      </p:sp>
      <p:sp>
        <p:nvSpPr>
          <p:cNvPr id="8" name="Footer Placeholder 7"/>
          <p:cNvSpPr>
            <a:spLocks noGrp="1"/>
          </p:cNvSpPr>
          <p:nvPr>
            <p:ph type="ftr" sz="quarter" idx="11"/>
          </p:nvPr>
        </p:nvSpPr>
        <p:spPr/>
        <p:txBody>
          <a:bodyPr/>
          <a:lstStyle/>
          <a:p>
            <a:r>
              <a:rPr lang="en-US"/>
              <a:t>Rudra Murthy</a:t>
            </a:r>
          </a:p>
        </p:txBody>
      </p:sp>
      <p:sp>
        <p:nvSpPr>
          <p:cNvPr id="9" name="Slide Number Placeholder 8"/>
          <p:cNvSpPr>
            <a:spLocks noGrp="1"/>
          </p:cNvSpPr>
          <p:nvPr>
            <p:ph type="sldNum" sz="quarter" idx="12"/>
          </p:nvPr>
        </p:nvSpPr>
        <p:spPr/>
        <p:txBody>
          <a:bodyPr/>
          <a:lstStyle/>
          <a:p>
            <a:fld id="{8E76CBA5-E987-5E44-BC9F-E1C771F6FE5A}" type="slidenum">
              <a:rPr lang="en-US" smtClean="0"/>
              <a:t>‹#›</a:t>
            </a:fld>
            <a:endParaRPr lang="en-US"/>
          </a:p>
        </p:txBody>
      </p:sp>
    </p:spTree>
    <p:extLst>
      <p:ext uri="{BB962C8B-B14F-4D97-AF65-F5344CB8AC3E}">
        <p14:creationId xmlns:p14="http://schemas.microsoft.com/office/powerpoint/2010/main" val="3365440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87C4E0C-E64A-AB48-978D-22B9D37F9263}" type="datetime1">
              <a:rPr lang="en-IN" smtClean="0"/>
              <a:t>22/08/23</a:t>
            </a:fld>
            <a:endParaRPr lang="en-US"/>
          </a:p>
        </p:txBody>
      </p:sp>
      <p:sp>
        <p:nvSpPr>
          <p:cNvPr id="4" name="Footer Placeholder 3"/>
          <p:cNvSpPr>
            <a:spLocks noGrp="1"/>
          </p:cNvSpPr>
          <p:nvPr>
            <p:ph type="ftr" sz="quarter" idx="11"/>
          </p:nvPr>
        </p:nvSpPr>
        <p:spPr/>
        <p:txBody>
          <a:bodyPr/>
          <a:lstStyle/>
          <a:p>
            <a:r>
              <a:rPr lang="en-US"/>
              <a:t>Rudra Murthy</a:t>
            </a:r>
          </a:p>
        </p:txBody>
      </p:sp>
      <p:sp>
        <p:nvSpPr>
          <p:cNvPr id="5" name="Slide Number Placeholder 4"/>
          <p:cNvSpPr>
            <a:spLocks noGrp="1"/>
          </p:cNvSpPr>
          <p:nvPr>
            <p:ph type="sldNum" sz="quarter" idx="12"/>
          </p:nvPr>
        </p:nvSpPr>
        <p:spPr/>
        <p:txBody>
          <a:bodyPr/>
          <a:lstStyle/>
          <a:p>
            <a:fld id="{8E76CBA5-E987-5E44-BC9F-E1C771F6FE5A}" type="slidenum">
              <a:rPr lang="en-US" smtClean="0"/>
              <a:t>‹#›</a:t>
            </a:fld>
            <a:endParaRPr lang="en-US"/>
          </a:p>
        </p:txBody>
      </p:sp>
    </p:spTree>
    <p:extLst>
      <p:ext uri="{BB962C8B-B14F-4D97-AF65-F5344CB8AC3E}">
        <p14:creationId xmlns:p14="http://schemas.microsoft.com/office/powerpoint/2010/main" val="37839370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0FDA71-1E6B-3242-8D34-BCD7F48DF494}" type="datetime1">
              <a:rPr lang="en-IN" smtClean="0"/>
              <a:t>22/08/23</a:t>
            </a:fld>
            <a:endParaRPr lang="en-US"/>
          </a:p>
        </p:txBody>
      </p:sp>
      <p:sp>
        <p:nvSpPr>
          <p:cNvPr id="3" name="Footer Placeholder 2"/>
          <p:cNvSpPr>
            <a:spLocks noGrp="1"/>
          </p:cNvSpPr>
          <p:nvPr>
            <p:ph type="ftr" sz="quarter" idx="11"/>
          </p:nvPr>
        </p:nvSpPr>
        <p:spPr/>
        <p:txBody>
          <a:bodyPr/>
          <a:lstStyle/>
          <a:p>
            <a:r>
              <a:rPr lang="en-US"/>
              <a:t>Rudra Murthy</a:t>
            </a:r>
          </a:p>
        </p:txBody>
      </p:sp>
      <p:sp>
        <p:nvSpPr>
          <p:cNvPr id="4" name="Slide Number Placeholder 3"/>
          <p:cNvSpPr>
            <a:spLocks noGrp="1"/>
          </p:cNvSpPr>
          <p:nvPr>
            <p:ph type="sldNum" sz="quarter" idx="12"/>
          </p:nvPr>
        </p:nvSpPr>
        <p:spPr/>
        <p:txBody>
          <a:bodyPr/>
          <a:lstStyle/>
          <a:p>
            <a:fld id="{8E76CBA5-E987-5E44-BC9F-E1C771F6FE5A}" type="slidenum">
              <a:rPr lang="en-US" smtClean="0"/>
              <a:t>‹#›</a:t>
            </a:fld>
            <a:endParaRPr lang="en-US"/>
          </a:p>
        </p:txBody>
      </p:sp>
    </p:spTree>
    <p:extLst>
      <p:ext uri="{BB962C8B-B14F-4D97-AF65-F5344CB8AC3E}">
        <p14:creationId xmlns:p14="http://schemas.microsoft.com/office/powerpoint/2010/main" val="369620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GB"/>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580F605-F8E2-6147-A22C-BCDFC67A7582}" type="datetime1">
              <a:rPr lang="en-IN" smtClean="0"/>
              <a:t>22/08/23</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Rudra Murthy</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E76CBA5-E987-5E44-BC9F-E1C771F6FE5A}" type="slidenum">
              <a:rPr lang="en-US" smtClean="0"/>
              <a:t>‹#›</a:t>
            </a:fld>
            <a:endParaRPr lang="en-US"/>
          </a:p>
        </p:txBody>
      </p:sp>
    </p:spTree>
    <p:extLst>
      <p:ext uri="{BB962C8B-B14F-4D97-AF65-F5344CB8AC3E}">
        <p14:creationId xmlns:p14="http://schemas.microsoft.com/office/powerpoint/2010/main" val="268593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D3C58446-A07A-DA42-A5C8-BB4F6A7AE8BD}" type="datetime1">
              <a:rPr lang="en-IN" smtClean="0"/>
              <a:t>22/08/23</a:t>
            </a:fld>
            <a:endParaRPr lang="en-US"/>
          </a:p>
        </p:txBody>
      </p:sp>
      <p:sp>
        <p:nvSpPr>
          <p:cNvPr id="6" name="Footer Placeholder 5"/>
          <p:cNvSpPr>
            <a:spLocks noGrp="1"/>
          </p:cNvSpPr>
          <p:nvPr>
            <p:ph type="ftr" sz="quarter" idx="11"/>
          </p:nvPr>
        </p:nvSpPr>
        <p:spPr/>
        <p:txBody>
          <a:bodyPr/>
          <a:lstStyle/>
          <a:p>
            <a:r>
              <a:rPr lang="en-US"/>
              <a:t>Rudra Murthy</a:t>
            </a:r>
          </a:p>
        </p:txBody>
      </p:sp>
      <p:sp>
        <p:nvSpPr>
          <p:cNvPr id="7" name="Slide Number Placeholder 6"/>
          <p:cNvSpPr>
            <a:spLocks noGrp="1"/>
          </p:cNvSpPr>
          <p:nvPr>
            <p:ph type="sldNum" sz="quarter" idx="12"/>
          </p:nvPr>
        </p:nvSpPr>
        <p:spPr/>
        <p:txBody>
          <a:bodyPr/>
          <a:lstStyle/>
          <a:p>
            <a:fld id="{8E76CBA5-E987-5E44-BC9F-E1C771F6FE5A}" type="slidenum">
              <a:rPr lang="en-US" smtClean="0"/>
              <a:t>‹#›</a:t>
            </a:fld>
            <a:endParaRPr lang="en-US"/>
          </a:p>
        </p:txBody>
      </p:sp>
    </p:spTree>
    <p:extLst>
      <p:ext uri="{BB962C8B-B14F-4D97-AF65-F5344CB8AC3E}">
        <p14:creationId xmlns:p14="http://schemas.microsoft.com/office/powerpoint/2010/main" val="526320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GB"/>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FE63E8F9-0228-2245-BD60-4F31D05C5594}" type="datetime1">
              <a:rPr lang="en-IN" smtClean="0"/>
              <a:t>22/08/23</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Rudra Murthy</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E76CBA5-E987-5E44-BC9F-E1C771F6FE5A}"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8481365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alfonseca.org/eng/research/wordsim353.html"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alfonseca.org/eng/research/wordsim353.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www.amazon.com/Selected-Papers-R-Firth-1952-1959/dp/B000GQOMXO/" TargetMode="External"/><Relationship Id="rId2" Type="http://schemas.openxmlformats.org/officeDocument/2006/relationships/hyperlink" Target="http://www.amazon.com/exec/obidos/ISBN=0837184347"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oda.swedish-ict.se/3941/1/sahlgren.distr-hypo.pdf" TargetMode="External"/><Relationship Id="rId2" Type="http://schemas.openxmlformats.org/officeDocument/2006/relationships/hyperlink" Target="http://soda.swedish-ict.se/437/1/TheWordSpaceModel.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hyperlink" Target="https://fasttext.cc/"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133C0-D70F-9476-64B4-1C032F80075C}"/>
              </a:ext>
            </a:extLst>
          </p:cNvPr>
          <p:cNvSpPr>
            <a:spLocks noGrp="1"/>
          </p:cNvSpPr>
          <p:nvPr>
            <p:ph type="ctrTitle"/>
          </p:nvPr>
        </p:nvSpPr>
        <p:spPr/>
        <p:txBody>
          <a:bodyPr/>
          <a:lstStyle/>
          <a:p>
            <a:r>
              <a:rPr lang="en-US" dirty="0"/>
              <a:t>Introduction to Word Embeddings</a:t>
            </a:r>
          </a:p>
        </p:txBody>
      </p:sp>
      <p:sp>
        <p:nvSpPr>
          <p:cNvPr id="3" name="Subtitle 2">
            <a:extLst>
              <a:ext uri="{FF2B5EF4-FFF2-40B4-BE49-F238E27FC236}">
                <a16:creationId xmlns:a16="http://schemas.microsoft.com/office/drawing/2014/main" id="{97C8BBC4-D56C-52F2-46BE-C9F3F62F02B7}"/>
              </a:ext>
            </a:extLst>
          </p:cNvPr>
          <p:cNvSpPr>
            <a:spLocks noGrp="1"/>
          </p:cNvSpPr>
          <p:nvPr>
            <p:ph type="subTitle" idx="1"/>
          </p:nvPr>
        </p:nvSpPr>
        <p:spPr>
          <a:xfrm>
            <a:off x="599227" y="3133839"/>
            <a:ext cx="10993546" cy="1475013"/>
          </a:xfrm>
        </p:spPr>
        <p:txBody>
          <a:bodyPr>
            <a:normAutofit/>
          </a:bodyPr>
          <a:lstStyle/>
          <a:p>
            <a:r>
              <a:rPr lang="en-US" dirty="0">
                <a:solidFill>
                  <a:schemeClr val="bg1"/>
                </a:solidFill>
              </a:rPr>
              <a:t>Rudra Murthy</a:t>
            </a:r>
          </a:p>
          <a:p>
            <a:r>
              <a:rPr lang="en-US" dirty="0">
                <a:solidFill>
                  <a:schemeClr val="bg1"/>
                </a:solidFill>
              </a:rPr>
              <a:t>Staff Research Scientist,</a:t>
            </a:r>
          </a:p>
          <a:p>
            <a:r>
              <a:rPr lang="en-US" dirty="0">
                <a:solidFill>
                  <a:schemeClr val="bg1"/>
                </a:solidFill>
              </a:rPr>
              <a:t>IBM</a:t>
            </a:r>
          </a:p>
        </p:txBody>
      </p:sp>
      <p:sp>
        <p:nvSpPr>
          <p:cNvPr id="4" name="TextBox 3">
            <a:extLst>
              <a:ext uri="{FF2B5EF4-FFF2-40B4-BE49-F238E27FC236}">
                <a16:creationId xmlns:a16="http://schemas.microsoft.com/office/drawing/2014/main" id="{4345B980-A824-6688-CBB0-F9F50E757342}"/>
              </a:ext>
            </a:extLst>
          </p:cNvPr>
          <p:cNvSpPr txBox="1"/>
          <p:nvPr/>
        </p:nvSpPr>
        <p:spPr>
          <a:xfrm>
            <a:off x="8795208" y="5740924"/>
            <a:ext cx="2797565" cy="523220"/>
          </a:xfrm>
          <a:prstGeom prst="rect">
            <a:avLst/>
          </a:prstGeom>
          <a:noFill/>
        </p:spPr>
        <p:txBody>
          <a:bodyPr wrap="square" rtlCol="0">
            <a:spAutoFit/>
          </a:bodyPr>
          <a:lstStyle/>
          <a:p>
            <a:r>
              <a:rPr lang="en-US" sz="1400" dirty="0">
                <a:solidFill>
                  <a:schemeClr val="bg1"/>
                </a:solidFill>
              </a:rPr>
              <a:t>Slides Credit:</a:t>
            </a:r>
          </a:p>
          <a:p>
            <a:r>
              <a:rPr lang="en-US" sz="1400" dirty="0">
                <a:solidFill>
                  <a:schemeClr val="bg1"/>
                </a:solidFill>
              </a:rPr>
              <a:t>Dr. </a:t>
            </a:r>
            <a:r>
              <a:rPr lang="en-US" sz="1400" dirty="0" err="1">
                <a:solidFill>
                  <a:schemeClr val="bg1"/>
                </a:solidFill>
              </a:rPr>
              <a:t>Diptesh</a:t>
            </a:r>
            <a:r>
              <a:rPr lang="en-US" sz="1400" dirty="0">
                <a:solidFill>
                  <a:schemeClr val="bg1"/>
                </a:solidFill>
              </a:rPr>
              <a:t> </a:t>
            </a:r>
            <a:r>
              <a:rPr lang="en-US" sz="1400" dirty="0" err="1">
                <a:solidFill>
                  <a:schemeClr val="bg1"/>
                </a:solidFill>
              </a:rPr>
              <a:t>Kanojia</a:t>
            </a:r>
            <a:r>
              <a:rPr lang="en-US" sz="1400" dirty="0">
                <a:solidFill>
                  <a:schemeClr val="bg1"/>
                </a:solidFill>
              </a:rPr>
              <a:t>, Dr. Kevin Patel</a:t>
            </a:r>
          </a:p>
        </p:txBody>
      </p:sp>
    </p:spTree>
    <p:extLst>
      <p:ext uri="{BB962C8B-B14F-4D97-AF65-F5344CB8AC3E}">
        <p14:creationId xmlns:p14="http://schemas.microsoft.com/office/powerpoint/2010/main" val="2719070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A22A-92AE-2B69-4FAF-694663C19303}"/>
              </a:ext>
            </a:extLst>
          </p:cNvPr>
          <p:cNvSpPr>
            <a:spLocks noGrp="1"/>
          </p:cNvSpPr>
          <p:nvPr>
            <p:ph type="title"/>
          </p:nvPr>
        </p:nvSpPr>
        <p:spPr/>
        <p:txBody>
          <a:bodyPr/>
          <a:lstStyle/>
          <a:p>
            <a:r>
              <a:rPr lang="en-US" dirty="0"/>
              <a:t>Encoding Words and Sentences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E65580D-B69F-2B6F-2808-01029B3568BB}"/>
                  </a:ext>
                </a:extLst>
              </p:cNvPr>
              <p:cNvSpPr>
                <a:spLocks noGrp="1"/>
              </p:cNvSpPr>
              <p:nvPr>
                <p:ph idx="1"/>
              </p:nvPr>
            </p:nvSpPr>
            <p:spPr/>
            <p:txBody>
              <a:bodyPr/>
              <a:lstStyle/>
              <a:p>
                <a:r>
                  <a:rPr lang="en-US" dirty="0"/>
                  <a:t>Given a corpus, identify all unique words in the corpus (Vocabulary, V)</a:t>
                </a:r>
              </a:p>
              <a:p>
                <a:r>
                  <a:rPr lang="en-US" dirty="0"/>
                  <a:t>Assign a unique index to every word in the range </a:t>
                </a:r>
                <a14:m>
                  <m:oMath xmlns:m="http://schemas.openxmlformats.org/officeDocument/2006/math">
                    <m:r>
                      <a:rPr lang="en-US" b="0" i="1" smtClean="0">
                        <a:latin typeface="Cambria Math" panose="02040503050406030204" pitchFamily="18" charset="0"/>
                      </a:rPr>
                      <m:t>[0, </m:t>
                    </m:r>
                    <m:r>
                      <a:rPr lang="en-US" b="0" i="1" smtClean="0">
                        <a:latin typeface="Cambria Math" panose="02040503050406030204" pitchFamily="18" charset="0"/>
                      </a:rPr>
                      <m:t>𝑙𝑒𝑛</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oMath>
                </a14:m>
                <a:r>
                  <a:rPr lang="en-US" dirty="0"/>
                  <a:t> </a:t>
                </a:r>
              </a:p>
              <a:p>
                <a:r>
                  <a:rPr lang="en-US" dirty="0"/>
                  <a:t>For every word,</a:t>
                </a:r>
              </a:p>
              <a:p>
                <a:pPr lvl="1"/>
                <a:r>
                  <a:rPr lang="en-US" dirty="0"/>
                  <a:t>Construct a </a:t>
                </a:r>
                <a14:m>
                  <m:oMath xmlns:m="http://schemas.openxmlformats.org/officeDocument/2006/math">
                    <m:r>
                      <a:rPr lang="en-US" b="0" i="1" smtClean="0">
                        <a:latin typeface="Cambria Math" panose="02040503050406030204" pitchFamily="18" charset="0"/>
                      </a:rPr>
                      <m:t>𝑉</m:t>
                    </m:r>
                  </m:oMath>
                </a14:m>
                <a:r>
                  <a:rPr lang="en-US" dirty="0"/>
                  <a:t> dimensional binary vector</a:t>
                </a:r>
              </a:p>
              <a:p>
                <a:pPr lvl="1"/>
                <a:r>
                  <a:rPr lang="en-US" dirty="0"/>
                  <a:t>The index corresponding to the word would be set to 1</a:t>
                </a:r>
              </a:p>
              <a:p>
                <a:pPr lvl="1"/>
                <a:r>
                  <a:rPr lang="en-US" dirty="0"/>
                  <a:t>The rest would be set to zero</a:t>
                </a:r>
              </a:p>
              <a:p>
                <a:r>
                  <a:rPr lang="en-US" dirty="0"/>
                  <a:t>Also known as One-hot encoding</a:t>
                </a:r>
              </a:p>
            </p:txBody>
          </p:sp>
        </mc:Choice>
        <mc:Fallback xmlns="">
          <p:sp>
            <p:nvSpPr>
              <p:cNvPr id="9" name="Content Placeholder 8">
                <a:extLst>
                  <a:ext uri="{FF2B5EF4-FFF2-40B4-BE49-F238E27FC236}">
                    <a16:creationId xmlns:a16="http://schemas.microsoft.com/office/drawing/2014/main" id="{2E65580D-B69F-2B6F-2808-01029B3568BB}"/>
                  </a:ext>
                </a:extLst>
              </p:cNvPr>
              <p:cNvSpPr>
                <a:spLocks noGrp="1" noRot="1" noChangeAspect="1" noMove="1" noResize="1" noEditPoints="1" noAdjustHandles="1" noChangeArrowheads="1" noChangeShapeType="1" noTextEdit="1"/>
              </p:cNvSpPr>
              <p:nvPr>
                <p:ph idx="1"/>
              </p:nvPr>
            </p:nvSpPr>
            <p:spPr>
              <a:blipFill>
                <a:blip r:embed="rId2"/>
                <a:stretch>
                  <a:fillRect l="-115"/>
                </a:stretch>
              </a:blipFill>
            </p:spPr>
            <p:txBody>
              <a:bodyPr/>
              <a:lstStyle/>
              <a:p>
                <a:r>
                  <a:rPr lang="en-US">
                    <a:noFill/>
                  </a:rPr>
                  <a:t> </a:t>
                </a:r>
              </a:p>
            </p:txBody>
          </p:sp>
        </mc:Fallback>
      </mc:AlternateContent>
      <p:graphicFrame>
        <p:nvGraphicFramePr>
          <p:cNvPr id="3" name="Table 7">
            <a:extLst>
              <a:ext uri="{FF2B5EF4-FFF2-40B4-BE49-F238E27FC236}">
                <a16:creationId xmlns:a16="http://schemas.microsoft.com/office/drawing/2014/main" id="{7CCB7584-1E4C-88FD-3677-8A74D6D47C5A}"/>
              </a:ext>
            </a:extLst>
          </p:cNvPr>
          <p:cNvGraphicFramePr>
            <a:graphicFrameLocks noGrp="1"/>
          </p:cNvGraphicFramePr>
          <p:nvPr>
            <p:extLst>
              <p:ext uri="{D42A27DB-BD31-4B8C-83A1-F6EECF244321}">
                <p14:modId xmlns:p14="http://schemas.microsoft.com/office/powerpoint/2010/main" val="1174160349"/>
              </p:ext>
            </p:extLst>
          </p:nvPr>
        </p:nvGraphicFramePr>
        <p:xfrm>
          <a:off x="8044824" y="2988027"/>
          <a:ext cx="2844800" cy="2194560"/>
        </p:xfrm>
        <a:graphic>
          <a:graphicData uri="http://schemas.openxmlformats.org/drawingml/2006/table">
            <a:tbl>
              <a:tblPr>
                <a:noFill/>
                <a:tableStyleId>{5C22544A-7EE6-4342-B048-85BDC9FD1C3A}</a:tableStyleId>
              </a:tblPr>
              <a:tblGrid>
                <a:gridCol w="1422400">
                  <a:extLst>
                    <a:ext uri="{9D8B030D-6E8A-4147-A177-3AD203B41FA5}">
                      <a16:colId xmlns:a16="http://schemas.microsoft.com/office/drawing/2014/main" val="4291678219"/>
                    </a:ext>
                  </a:extLst>
                </a:gridCol>
                <a:gridCol w="1422400">
                  <a:extLst>
                    <a:ext uri="{9D8B030D-6E8A-4147-A177-3AD203B41FA5}">
                      <a16:colId xmlns:a16="http://schemas.microsoft.com/office/drawing/2014/main" val="2834882487"/>
                    </a:ext>
                  </a:extLst>
                </a:gridCol>
              </a:tblGrid>
              <a:tr h="238832">
                <a:tc>
                  <a:txBody>
                    <a:bodyPr/>
                    <a:lstStyle/>
                    <a:p>
                      <a:r>
                        <a:rPr lang="en-US" sz="1200" dirty="0"/>
                        <a:t>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 0 0 0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6767713"/>
                  </a:ext>
                </a:extLst>
              </a:tr>
              <a:tr h="238832">
                <a:tc>
                  <a:txBody>
                    <a:bodyPr/>
                    <a:lstStyle/>
                    <a:p>
                      <a:r>
                        <a:rPr lang="en-US" sz="1200" dirty="0"/>
                        <a:t>liked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1 0 0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6238726"/>
                  </a:ext>
                </a:extLst>
              </a:tr>
              <a:tr h="238832">
                <a:tc>
                  <a:txBody>
                    <a:bodyPr/>
                    <a:lstStyle/>
                    <a:p>
                      <a:r>
                        <a:rPr lang="en-US" sz="1200" dirty="0"/>
                        <a:t>the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1 0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6261378"/>
                  </a:ext>
                </a:extLst>
              </a:tr>
              <a:tr h="238832">
                <a:tc>
                  <a:txBody>
                    <a:bodyPr/>
                    <a:lstStyle/>
                    <a:p>
                      <a:r>
                        <a:rPr lang="en-US" sz="1200" dirty="0"/>
                        <a:t>movie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1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4611861"/>
                  </a:ext>
                </a:extLst>
              </a:tr>
              <a:tr h="238832">
                <a:tc>
                  <a:txBody>
                    <a:bodyPr/>
                    <a:lstStyle/>
                    <a:p>
                      <a:r>
                        <a:rPr lang="en-US" sz="1200" dirty="0"/>
                        <a:t>car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1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5019600"/>
                  </a:ext>
                </a:extLst>
              </a:tr>
              <a:tr h="238832">
                <a:tc>
                  <a:txBody>
                    <a:bodyPr/>
                    <a:lstStyle/>
                    <a:p>
                      <a:r>
                        <a:rPr lang="en-US" sz="1200" dirty="0"/>
                        <a:t>broke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0 1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3160525"/>
                  </a:ext>
                </a:extLst>
              </a:tr>
              <a:tr h="238832">
                <a:tc>
                  <a:txBody>
                    <a:bodyPr/>
                    <a:lstStyle/>
                    <a:p>
                      <a:r>
                        <a:rPr lang="en-US" sz="1200" dirty="0"/>
                        <a:t>down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0 0 1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0575719"/>
                  </a:ext>
                </a:extLst>
              </a:tr>
              <a:tr h="238832">
                <a:tc>
                  <a:txBody>
                    <a:bodyPr/>
                    <a:lstStyle/>
                    <a:p>
                      <a:r>
                        <a:rPr lang="en-US" sz="1200" dirty="0"/>
                        <a:t>hate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0 0 0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024799"/>
                  </a:ext>
                </a:extLst>
              </a:tr>
            </a:tbl>
          </a:graphicData>
        </a:graphic>
      </p:graphicFrame>
      <p:sp>
        <p:nvSpPr>
          <p:cNvPr id="6" name="Slide Number Placeholder 5">
            <a:extLst>
              <a:ext uri="{FF2B5EF4-FFF2-40B4-BE49-F238E27FC236}">
                <a16:creationId xmlns:a16="http://schemas.microsoft.com/office/drawing/2014/main" id="{E0C8C0B7-61A2-7F82-F823-6E63334E8D25}"/>
              </a:ext>
            </a:extLst>
          </p:cNvPr>
          <p:cNvSpPr>
            <a:spLocks noGrp="1"/>
          </p:cNvSpPr>
          <p:nvPr>
            <p:ph type="sldNum" sz="quarter" idx="12"/>
          </p:nvPr>
        </p:nvSpPr>
        <p:spPr/>
        <p:txBody>
          <a:bodyPr/>
          <a:lstStyle/>
          <a:p>
            <a:fld id="{8E76CBA5-E987-5E44-BC9F-E1C771F6FE5A}" type="slidenum">
              <a:rPr lang="en-US" smtClean="0"/>
              <a:t>10</a:t>
            </a:fld>
            <a:endParaRPr lang="en-US"/>
          </a:p>
        </p:txBody>
      </p:sp>
      <p:sp>
        <p:nvSpPr>
          <p:cNvPr id="7" name="Date Placeholder 6">
            <a:extLst>
              <a:ext uri="{FF2B5EF4-FFF2-40B4-BE49-F238E27FC236}">
                <a16:creationId xmlns:a16="http://schemas.microsoft.com/office/drawing/2014/main" id="{B106E0BD-8184-5097-374B-19F1D7CF6861}"/>
              </a:ext>
            </a:extLst>
          </p:cNvPr>
          <p:cNvSpPr>
            <a:spLocks noGrp="1"/>
          </p:cNvSpPr>
          <p:nvPr>
            <p:ph type="dt" sz="half" idx="10"/>
          </p:nvPr>
        </p:nvSpPr>
        <p:spPr/>
        <p:txBody>
          <a:bodyPr/>
          <a:lstStyle/>
          <a:p>
            <a:fld id="{1DE351E2-EDBD-0140-A6D4-80C0ADBD289D}" type="datetime1">
              <a:rPr lang="en-IN" smtClean="0"/>
              <a:t>22/08/23</a:t>
            </a:fld>
            <a:endParaRPr lang="en-US"/>
          </a:p>
        </p:txBody>
      </p:sp>
      <p:sp>
        <p:nvSpPr>
          <p:cNvPr id="8" name="Footer Placeholder 7">
            <a:extLst>
              <a:ext uri="{FF2B5EF4-FFF2-40B4-BE49-F238E27FC236}">
                <a16:creationId xmlns:a16="http://schemas.microsoft.com/office/drawing/2014/main" id="{713EE705-A80B-EB8C-E318-3E5F31B7D5C4}"/>
              </a:ext>
            </a:extLst>
          </p:cNvPr>
          <p:cNvSpPr>
            <a:spLocks noGrp="1"/>
          </p:cNvSpPr>
          <p:nvPr>
            <p:ph type="ftr" sz="quarter" idx="11"/>
          </p:nvPr>
        </p:nvSpPr>
        <p:spPr/>
        <p:txBody>
          <a:bodyPr/>
          <a:lstStyle/>
          <a:p>
            <a:r>
              <a:rPr lang="en-US"/>
              <a:t>Rudra Murthy</a:t>
            </a:r>
          </a:p>
        </p:txBody>
      </p:sp>
    </p:spTree>
    <p:extLst>
      <p:ext uri="{BB962C8B-B14F-4D97-AF65-F5344CB8AC3E}">
        <p14:creationId xmlns:p14="http://schemas.microsoft.com/office/powerpoint/2010/main" val="200274664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13640-0A5A-A6D7-0551-D9124E704284}"/>
              </a:ext>
            </a:extLst>
          </p:cNvPr>
          <p:cNvSpPr>
            <a:spLocks noGrp="1"/>
          </p:cNvSpPr>
          <p:nvPr>
            <p:ph type="dt" sz="half" idx="10"/>
          </p:nvPr>
        </p:nvSpPr>
        <p:spPr/>
        <p:txBody>
          <a:bodyPr/>
          <a:lstStyle/>
          <a:p>
            <a:fld id="{8B0FDA71-1E6B-3242-8D34-BCD7F48DF494}" type="datetime1">
              <a:rPr lang="en-IN" smtClean="0"/>
              <a:t>22/08/23</a:t>
            </a:fld>
            <a:endParaRPr lang="en-US"/>
          </a:p>
        </p:txBody>
      </p:sp>
      <p:sp>
        <p:nvSpPr>
          <p:cNvPr id="3" name="Footer Placeholder 2">
            <a:extLst>
              <a:ext uri="{FF2B5EF4-FFF2-40B4-BE49-F238E27FC236}">
                <a16:creationId xmlns:a16="http://schemas.microsoft.com/office/drawing/2014/main" id="{2204A9D4-FB6D-6982-041A-135ED06E77A3}"/>
              </a:ext>
            </a:extLst>
          </p:cNvPr>
          <p:cNvSpPr>
            <a:spLocks noGrp="1"/>
          </p:cNvSpPr>
          <p:nvPr>
            <p:ph type="ftr" sz="quarter" idx="11"/>
          </p:nvPr>
        </p:nvSpPr>
        <p:spPr/>
        <p:txBody>
          <a:bodyPr/>
          <a:lstStyle/>
          <a:p>
            <a:r>
              <a:rPr lang="en-US"/>
              <a:t>Rudra Murthy</a:t>
            </a:r>
          </a:p>
        </p:txBody>
      </p:sp>
      <p:sp>
        <p:nvSpPr>
          <p:cNvPr id="4" name="Slide Number Placeholder 3">
            <a:extLst>
              <a:ext uri="{FF2B5EF4-FFF2-40B4-BE49-F238E27FC236}">
                <a16:creationId xmlns:a16="http://schemas.microsoft.com/office/drawing/2014/main" id="{2661F62E-2730-6DF1-4326-1E7364D0159A}"/>
              </a:ext>
            </a:extLst>
          </p:cNvPr>
          <p:cNvSpPr>
            <a:spLocks noGrp="1"/>
          </p:cNvSpPr>
          <p:nvPr>
            <p:ph type="sldNum" sz="quarter" idx="12"/>
          </p:nvPr>
        </p:nvSpPr>
        <p:spPr/>
        <p:txBody>
          <a:bodyPr/>
          <a:lstStyle/>
          <a:p>
            <a:fld id="{8E76CBA5-E987-5E44-BC9F-E1C771F6FE5A}" type="slidenum">
              <a:rPr lang="en-US" smtClean="0"/>
              <a:t>100</a:t>
            </a:fld>
            <a:endParaRPr lang="en-US"/>
          </a:p>
        </p:txBody>
      </p:sp>
      <p:pic>
        <p:nvPicPr>
          <p:cNvPr id="9" name="Picture 8" descr="A diagram of mathematical equations&#10;&#10;Description automatically generated">
            <a:extLst>
              <a:ext uri="{FF2B5EF4-FFF2-40B4-BE49-F238E27FC236}">
                <a16:creationId xmlns:a16="http://schemas.microsoft.com/office/drawing/2014/main" id="{0DD0721F-326E-C8EB-2F85-BC0B7E153940}"/>
              </a:ext>
            </a:extLst>
          </p:cNvPr>
          <p:cNvPicPr>
            <a:picLocks noChangeAspect="1"/>
          </p:cNvPicPr>
          <p:nvPr/>
        </p:nvPicPr>
        <p:blipFill>
          <a:blip r:embed="rId2"/>
          <a:stretch>
            <a:fillRect/>
          </a:stretch>
        </p:blipFill>
        <p:spPr>
          <a:xfrm>
            <a:off x="2349531" y="1168777"/>
            <a:ext cx="7772400" cy="4520446"/>
          </a:xfrm>
          <a:prstGeom prst="rect">
            <a:avLst/>
          </a:prstGeom>
        </p:spPr>
      </p:pic>
    </p:spTree>
    <p:extLst>
      <p:ext uri="{BB962C8B-B14F-4D97-AF65-F5344CB8AC3E}">
        <p14:creationId xmlns:p14="http://schemas.microsoft.com/office/powerpoint/2010/main" val="41246788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F9608A-915D-2575-8481-1AD0E50C86BE}"/>
              </a:ext>
            </a:extLst>
          </p:cNvPr>
          <p:cNvSpPr>
            <a:spLocks noGrp="1"/>
          </p:cNvSpPr>
          <p:nvPr>
            <p:ph type="dt" sz="half" idx="10"/>
          </p:nvPr>
        </p:nvSpPr>
        <p:spPr/>
        <p:txBody>
          <a:bodyPr/>
          <a:lstStyle/>
          <a:p>
            <a:fld id="{8B0FDA71-1E6B-3242-8D34-BCD7F48DF494}" type="datetime1">
              <a:rPr lang="en-IN" smtClean="0"/>
              <a:t>22/08/23</a:t>
            </a:fld>
            <a:endParaRPr lang="en-US"/>
          </a:p>
        </p:txBody>
      </p:sp>
      <p:sp>
        <p:nvSpPr>
          <p:cNvPr id="3" name="Footer Placeholder 2">
            <a:extLst>
              <a:ext uri="{FF2B5EF4-FFF2-40B4-BE49-F238E27FC236}">
                <a16:creationId xmlns:a16="http://schemas.microsoft.com/office/drawing/2014/main" id="{67C09489-6B7D-1382-5C4D-F134696B5714}"/>
              </a:ext>
            </a:extLst>
          </p:cNvPr>
          <p:cNvSpPr>
            <a:spLocks noGrp="1"/>
          </p:cNvSpPr>
          <p:nvPr>
            <p:ph type="ftr" sz="quarter" idx="11"/>
          </p:nvPr>
        </p:nvSpPr>
        <p:spPr/>
        <p:txBody>
          <a:bodyPr/>
          <a:lstStyle/>
          <a:p>
            <a:r>
              <a:rPr lang="en-US"/>
              <a:t>Rudra Murthy</a:t>
            </a:r>
          </a:p>
        </p:txBody>
      </p:sp>
      <p:sp>
        <p:nvSpPr>
          <p:cNvPr id="4" name="Slide Number Placeholder 3">
            <a:extLst>
              <a:ext uri="{FF2B5EF4-FFF2-40B4-BE49-F238E27FC236}">
                <a16:creationId xmlns:a16="http://schemas.microsoft.com/office/drawing/2014/main" id="{F13E0CE5-443B-7DC2-721D-0AECF1D00AA2}"/>
              </a:ext>
            </a:extLst>
          </p:cNvPr>
          <p:cNvSpPr>
            <a:spLocks noGrp="1"/>
          </p:cNvSpPr>
          <p:nvPr>
            <p:ph type="sldNum" sz="quarter" idx="12"/>
          </p:nvPr>
        </p:nvSpPr>
        <p:spPr/>
        <p:txBody>
          <a:bodyPr/>
          <a:lstStyle/>
          <a:p>
            <a:fld id="{8E76CBA5-E987-5E44-BC9F-E1C771F6FE5A}" type="slidenum">
              <a:rPr lang="en-US" smtClean="0"/>
              <a:t>101</a:t>
            </a:fld>
            <a:endParaRPr lang="en-US"/>
          </a:p>
        </p:txBody>
      </p:sp>
      <p:pic>
        <p:nvPicPr>
          <p:cNvPr id="6" name="Picture 5" descr="A diagram of a diagram&#10;&#10;Description automatically generated">
            <a:extLst>
              <a:ext uri="{FF2B5EF4-FFF2-40B4-BE49-F238E27FC236}">
                <a16:creationId xmlns:a16="http://schemas.microsoft.com/office/drawing/2014/main" id="{A1751F92-8BD5-1BEB-F879-FF5E34AF6A03}"/>
              </a:ext>
            </a:extLst>
          </p:cNvPr>
          <p:cNvPicPr>
            <a:picLocks noChangeAspect="1"/>
          </p:cNvPicPr>
          <p:nvPr/>
        </p:nvPicPr>
        <p:blipFill>
          <a:blip r:embed="rId2"/>
          <a:stretch>
            <a:fillRect/>
          </a:stretch>
        </p:blipFill>
        <p:spPr>
          <a:xfrm>
            <a:off x="2209800" y="980388"/>
            <a:ext cx="7772400" cy="4475700"/>
          </a:xfrm>
          <a:prstGeom prst="rect">
            <a:avLst/>
          </a:prstGeom>
        </p:spPr>
      </p:pic>
    </p:spTree>
    <p:extLst>
      <p:ext uri="{BB962C8B-B14F-4D97-AF65-F5344CB8AC3E}">
        <p14:creationId xmlns:p14="http://schemas.microsoft.com/office/powerpoint/2010/main" val="17932869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68295-C12A-2D1F-7B86-625071203922}"/>
              </a:ext>
            </a:extLst>
          </p:cNvPr>
          <p:cNvSpPr>
            <a:spLocks noGrp="1"/>
          </p:cNvSpPr>
          <p:nvPr>
            <p:ph type="title"/>
          </p:nvPr>
        </p:nvSpPr>
        <p:spPr/>
        <p:txBody>
          <a:bodyPr/>
          <a:lstStyle/>
          <a:p>
            <a:r>
              <a:rPr lang="en-US" dirty="0"/>
              <a:t>Word Embedding Evaluation</a:t>
            </a:r>
          </a:p>
        </p:txBody>
      </p:sp>
      <p:sp>
        <p:nvSpPr>
          <p:cNvPr id="3" name="Text Placeholder 2">
            <a:extLst>
              <a:ext uri="{FF2B5EF4-FFF2-40B4-BE49-F238E27FC236}">
                <a16:creationId xmlns:a16="http://schemas.microsoft.com/office/drawing/2014/main" id="{CA238E39-6D9C-42C0-BFD5-5639EBBF6952}"/>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7ADBF3F8-C527-B33B-EBF9-386BBA2E5EFF}"/>
              </a:ext>
            </a:extLst>
          </p:cNvPr>
          <p:cNvSpPr>
            <a:spLocks noGrp="1"/>
          </p:cNvSpPr>
          <p:nvPr>
            <p:ph type="dt" sz="half" idx="10"/>
          </p:nvPr>
        </p:nvSpPr>
        <p:spPr/>
        <p:txBody>
          <a:bodyPr/>
          <a:lstStyle/>
          <a:p>
            <a:fld id="{6352D6DC-D235-044B-AC10-419323DAD4D0}" type="datetime1">
              <a:rPr lang="en-IN" smtClean="0"/>
              <a:t>22/08/23</a:t>
            </a:fld>
            <a:endParaRPr lang="en-US"/>
          </a:p>
        </p:txBody>
      </p:sp>
      <p:sp>
        <p:nvSpPr>
          <p:cNvPr id="5" name="Footer Placeholder 4">
            <a:extLst>
              <a:ext uri="{FF2B5EF4-FFF2-40B4-BE49-F238E27FC236}">
                <a16:creationId xmlns:a16="http://schemas.microsoft.com/office/drawing/2014/main" id="{E0818A14-A9C0-8F13-BC3D-0682FF9CF2A8}"/>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1195844A-5A41-EB42-90F1-ABB568ACB90F}"/>
              </a:ext>
            </a:extLst>
          </p:cNvPr>
          <p:cNvSpPr>
            <a:spLocks noGrp="1"/>
          </p:cNvSpPr>
          <p:nvPr>
            <p:ph type="sldNum" sz="quarter" idx="12"/>
          </p:nvPr>
        </p:nvSpPr>
        <p:spPr/>
        <p:txBody>
          <a:bodyPr/>
          <a:lstStyle/>
          <a:p>
            <a:fld id="{8E76CBA5-E987-5E44-BC9F-E1C771F6FE5A}" type="slidenum">
              <a:rPr lang="en-US" smtClean="0"/>
              <a:t>102</a:t>
            </a:fld>
            <a:endParaRPr lang="en-US"/>
          </a:p>
        </p:txBody>
      </p:sp>
    </p:spTree>
    <p:extLst>
      <p:ext uri="{BB962C8B-B14F-4D97-AF65-F5344CB8AC3E}">
        <p14:creationId xmlns:p14="http://schemas.microsoft.com/office/powerpoint/2010/main" val="1937629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AD96F1-2FD2-6E1B-34BD-F2DC6EC305F5}"/>
              </a:ext>
            </a:extLst>
          </p:cNvPr>
          <p:cNvSpPr>
            <a:spLocks noGrp="1"/>
          </p:cNvSpPr>
          <p:nvPr>
            <p:ph type="title"/>
          </p:nvPr>
        </p:nvSpPr>
        <p:spPr/>
        <p:txBody>
          <a:bodyPr/>
          <a:lstStyle/>
          <a:p>
            <a:r>
              <a:rPr lang="en-US" dirty="0"/>
              <a:t>Word Embedding Evaluation</a:t>
            </a:r>
          </a:p>
        </p:txBody>
      </p:sp>
      <p:sp>
        <p:nvSpPr>
          <p:cNvPr id="8" name="Content Placeholder 7">
            <a:extLst>
              <a:ext uri="{FF2B5EF4-FFF2-40B4-BE49-F238E27FC236}">
                <a16:creationId xmlns:a16="http://schemas.microsoft.com/office/drawing/2014/main" id="{4CEF7332-D304-6F06-EFCE-088C2B93270F}"/>
              </a:ext>
            </a:extLst>
          </p:cNvPr>
          <p:cNvSpPr>
            <a:spLocks noGrp="1"/>
          </p:cNvSpPr>
          <p:nvPr>
            <p:ph idx="1"/>
          </p:nvPr>
        </p:nvSpPr>
        <p:spPr/>
        <p:txBody>
          <a:bodyPr/>
          <a:lstStyle/>
          <a:p>
            <a:r>
              <a:rPr lang="en-US"/>
              <a:t>Intrinsic Evaluation</a:t>
            </a:r>
          </a:p>
          <a:p>
            <a:pPr lvl="1"/>
            <a:endParaRPr lang="en-US" dirty="0"/>
          </a:p>
          <a:p>
            <a:r>
              <a:rPr lang="en-US" dirty="0"/>
              <a:t>Extrinsic Evaluation</a:t>
            </a:r>
          </a:p>
        </p:txBody>
      </p:sp>
      <p:sp>
        <p:nvSpPr>
          <p:cNvPr id="4" name="Date Placeholder 3">
            <a:extLst>
              <a:ext uri="{FF2B5EF4-FFF2-40B4-BE49-F238E27FC236}">
                <a16:creationId xmlns:a16="http://schemas.microsoft.com/office/drawing/2014/main" id="{088ACAD9-31B2-B5DC-CDCE-CC5A71AA0C22}"/>
              </a:ext>
            </a:extLst>
          </p:cNvPr>
          <p:cNvSpPr>
            <a:spLocks noGrp="1"/>
          </p:cNvSpPr>
          <p:nvPr>
            <p:ph type="dt" sz="half" idx="10"/>
          </p:nvPr>
        </p:nvSpPr>
        <p:spPr/>
        <p:txBody>
          <a:bodyPr/>
          <a:lstStyle/>
          <a:p>
            <a:fld id="{C27A1EB2-FB7B-EE4B-930F-58F6E0F110CD}" type="datetime1">
              <a:rPr lang="en-IN" smtClean="0"/>
              <a:t>22/08/23</a:t>
            </a:fld>
            <a:endParaRPr lang="en-US"/>
          </a:p>
        </p:txBody>
      </p:sp>
      <p:sp>
        <p:nvSpPr>
          <p:cNvPr id="5" name="Footer Placeholder 4">
            <a:extLst>
              <a:ext uri="{FF2B5EF4-FFF2-40B4-BE49-F238E27FC236}">
                <a16:creationId xmlns:a16="http://schemas.microsoft.com/office/drawing/2014/main" id="{0B694FBC-F31B-7803-4613-EDCABC81AAE4}"/>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A5094309-174F-D03D-A741-29173831BACB}"/>
              </a:ext>
            </a:extLst>
          </p:cNvPr>
          <p:cNvSpPr>
            <a:spLocks noGrp="1"/>
          </p:cNvSpPr>
          <p:nvPr>
            <p:ph type="sldNum" sz="quarter" idx="12"/>
          </p:nvPr>
        </p:nvSpPr>
        <p:spPr/>
        <p:txBody>
          <a:bodyPr/>
          <a:lstStyle/>
          <a:p>
            <a:fld id="{8E76CBA5-E987-5E44-BC9F-E1C771F6FE5A}" type="slidenum">
              <a:rPr lang="en-US" smtClean="0"/>
              <a:t>103</a:t>
            </a:fld>
            <a:endParaRPr lang="en-US"/>
          </a:p>
        </p:txBody>
      </p:sp>
    </p:spTree>
    <p:extLst>
      <p:ext uri="{BB962C8B-B14F-4D97-AF65-F5344CB8AC3E}">
        <p14:creationId xmlns:p14="http://schemas.microsoft.com/office/powerpoint/2010/main" val="41670831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047D-4504-61CF-E504-A88B27DC7C2C}"/>
              </a:ext>
            </a:extLst>
          </p:cNvPr>
          <p:cNvSpPr>
            <a:spLocks noGrp="1"/>
          </p:cNvSpPr>
          <p:nvPr>
            <p:ph type="title"/>
          </p:nvPr>
        </p:nvSpPr>
        <p:spPr/>
        <p:txBody>
          <a:bodyPr/>
          <a:lstStyle/>
          <a:p>
            <a:r>
              <a:rPr lang="en-US" dirty="0"/>
              <a:t>Intrinsic Evaluation</a:t>
            </a:r>
          </a:p>
        </p:txBody>
      </p:sp>
      <p:sp>
        <p:nvSpPr>
          <p:cNvPr id="3" name="Content Placeholder 2">
            <a:extLst>
              <a:ext uri="{FF2B5EF4-FFF2-40B4-BE49-F238E27FC236}">
                <a16:creationId xmlns:a16="http://schemas.microsoft.com/office/drawing/2014/main" id="{C15BD221-1180-6273-7EF6-1EDB4E07B21E}"/>
              </a:ext>
            </a:extLst>
          </p:cNvPr>
          <p:cNvSpPr>
            <a:spLocks noGrp="1"/>
          </p:cNvSpPr>
          <p:nvPr>
            <p:ph idx="1"/>
          </p:nvPr>
        </p:nvSpPr>
        <p:spPr/>
        <p:txBody>
          <a:bodyPr/>
          <a:lstStyle/>
          <a:p>
            <a:r>
              <a:rPr lang="en-US" dirty="0"/>
              <a:t>Evaluate the word embedding directly</a:t>
            </a:r>
          </a:p>
          <a:p>
            <a:r>
              <a:rPr lang="en-US" dirty="0"/>
              <a:t>Fast to compute</a:t>
            </a:r>
          </a:p>
          <a:p>
            <a:r>
              <a:rPr lang="en-US" dirty="0"/>
              <a:t>Unsure how it correlates with the downstream task</a:t>
            </a:r>
          </a:p>
        </p:txBody>
      </p:sp>
      <p:sp>
        <p:nvSpPr>
          <p:cNvPr id="4" name="Date Placeholder 3">
            <a:extLst>
              <a:ext uri="{FF2B5EF4-FFF2-40B4-BE49-F238E27FC236}">
                <a16:creationId xmlns:a16="http://schemas.microsoft.com/office/drawing/2014/main" id="{E6E83354-219F-E744-2A97-762A2BBF3D9D}"/>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ABA771C0-83BC-5C86-27A5-7842415FA2B8}"/>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AF847EFA-6AA0-B1BF-B023-AADD3FAF503F}"/>
              </a:ext>
            </a:extLst>
          </p:cNvPr>
          <p:cNvSpPr>
            <a:spLocks noGrp="1"/>
          </p:cNvSpPr>
          <p:nvPr>
            <p:ph type="sldNum" sz="quarter" idx="12"/>
          </p:nvPr>
        </p:nvSpPr>
        <p:spPr/>
        <p:txBody>
          <a:bodyPr/>
          <a:lstStyle/>
          <a:p>
            <a:fld id="{8E76CBA5-E987-5E44-BC9F-E1C771F6FE5A}" type="slidenum">
              <a:rPr lang="en-US" smtClean="0"/>
              <a:t>104</a:t>
            </a:fld>
            <a:endParaRPr lang="en-US"/>
          </a:p>
        </p:txBody>
      </p:sp>
    </p:spTree>
    <p:extLst>
      <p:ext uri="{BB962C8B-B14F-4D97-AF65-F5344CB8AC3E}">
        <p14:creationId xmlns:p14="http://schemas.microsoft.com/office/powerpoint/2010/main" val="10297914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047D-4504-61CF-E504-A88B27DC7C2C}"/>
              </a:ext>
            </a:extLst>
          </p:cNvPr>
          <p:cNvSpPr>
            <a:spLocks noGrp="1"/>
          </p:cNvSpPr>
          <p:nvPr>
            <p:ph type="title"/>
          </p:nvPr>
        </p:nvSpPr>
        <p:spPr/>
        <p:txBody>
          <a:bodyPr/>
          <a:lstStyle/>
          <a:p>
            <a:r>
              <a:rPr lang="en-US" dirty="0"/>
              <a:t>Intrinsic Evaluation</a:t>
            </a:r>
          </a:p>
        </p:txBody>
      </p:sp>
      <p:sp>
        <p:nvSpPr>
          <p:cNvPr id="3" name="Content Placeholder 2">
            <a:extLst>
              <a:ext uri="{FF2B5EF4-FFF2-40B4-BE49-F238E27FC236}">
                <a16:creationId xmlns:a16="http://schemas.microsoft.com/office/drawing/2014/main" id="{C15BD221-1180-6273-7EF6-1EDB4E07B21E}"/>
              </a:ext>
            </a:extLst>
          </p:cNvPr>
          <p:cNvSpPr>
            <a:spLocks noGrp="1"/>
          </p:cNvSpPr>
          <p:nvPr>
            <p:ph idx="1"/>
          </p:nvPr>
        </p:nvSpPr>
        <p:spPr>
          <a:xfrm>
            <a:off x="581192" y="2180496"/>
            <a:ext cx="5178585" cy="3678303"/>
          </a:xfrm>
        </p:spPr>
        <p:txBody>
          <a:bodyPr/>
          <a:lstStyle/>
          <a:p>
            <a:pPr marL="0" indent="0">
              <a:buNone/>
            </a:pPr>
            <a:r>
              <a:rPr lang="en-US" b="1" dirty="0"/>
              <a:t>Word Similarity</a:t>
            </a:r>
          </a:p>
          <a:p>
            <a:r>
              <a:rPr lang="en-US" dirty="0"/>
              <a:t>Wordsim-353 </a:t>
            </a:r>
          </a:p>
          <a:p>
            <a:pPr lvl="1"/>
            <a:r>
              <a:rPr lang="en-US" dirty="0"/>
              <a:t>353 word pairs with human judgement</a:t>
            </a:r>
          </a:p>
          <a:p>
            <a:r>
              <a:rPr lang="en-US" dirty="0">
                <a:hlinkClick r:id="rId2"/>
              </a:rPr>
              <a:t>http://alfonseca.org/eng/research/wordsim353.html</a:t>
            </a:r>
            <a:endParaRPr lang="en-US" dirty="0"/>
          </a:p>
          <a:p>
            <a:r>
              <a:rPr lang="en-US" dirty="0"/>
              <a:t>Use Spearman Correlation</a:t>
            </a:r>
          </a:p>
        </p:txBody>
      </p:sp>
      <p:sp>
        <p:nvSpPr>
          <p:cNvPr id="4" name="Date Placeholder 3">
            <a:extLst>
              <a:ext uri="{FF2B5EF4-FFF2-40B4-BE49-F238E27FC236}">
                <a16:creationId xmlns:a16="http://schemas.microsoft.com/office/drawing/2014/main" id="{E6E83354-219F-E744-2A97-762A2BBF3D9D}"/>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ABA771C0-83BC-5C86-27A5-7842415FA2B8}"/>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AF847EFA-6AA0-B1BF-B023-AADD3FAF503F}"/>
              </a:ext>
            </a:extLst>
          </p:cNvPr>
          <p:cNvSpPr>
            <a:spLocks noGrp="1"/>
          </p:cNvSpPr>
          <p:nvPr>
            <p:ph type="sldNum" sz="quarter" idx="12"/>
          </p:nvPr>
        </p:nvSpPr>
        <p:spPr/>
        <p:txBody>
          <a:bodyPr/>
          <a:lstStyle/>
          <a:p>
            <a:fld id="{8E76CBA5-E987-5E44-BC9F-E1C771F6FE5A}" type="slidenum">
              <a:rPr lang="en-US" smtClean="0"/>
              <a:t>105</a:t>
            </a:fld>
            <a:endParaRPr lang="en-US"/>
          </a:p>
        </p:txBody>
      </p:sp>
      <p:graphicFrame>
        <p:nvGraphicFramePr>
          <p:cNvPr id="7" name="Table 7">
            <a:extLst>
              <a:ext uri="{FF2B5EF4-FFF2-40B4-BE49-F238E27FC236}">
                <a16:creationId xmlns:a16="http://schemas.microsoft.com/office/drawing/2014/main" id="{8F099E66-29BE-BCD7-5E59-B8FAEE58DFEF}"/>
              </a:ext>
            </a:extLst>
          </p:cNvPr>
          <p:cNvGraphicFramePr>
            <a:graphicFrameLocks noGrp="1"/>
          </p:cNvGraphicFramePr>
          <p:nvPr>
            <p:extLst>
              <p:ext uri="{D42A27DB-BD31-4B8C-83A1-F6EECF244321}">
                <p14:modId xmlns:p14="http://schemas.microsoft.com/office/powerpoint/2010/main" val="1164903454"/>
              </p:ext>
            </p:extLst>
          </p:nvPr>
        </p:nvGraphicFramePr>
        <p:xfrm>
          <a:off x="6272695" y="2536287"/>
          <a:ext cx="4811859" cy="3235960"/>
        </p:xfrm>
        <a:graphic>
          <a:graphicData uri="http://schemas.openxmlformats.org/drawingml/2006/table">
            <a:tbl>
              <a:tblPr firstRow="1" bandRow="1">
                <a:tableStyleId>{5C22544A-7EE6-4342-B048-85BDC9FD1C3A}</a:tableStyleId>
              </a:tblPr>
              <a:tblGrid>
                <a:gridCol w="1603953">
                  <a:extLst>
                    <a:ext uri="{9D8B030D-6E8A-4147-A177-3AD203B41FA5}">
                      <a16:colId xmlns:a16="http://schemas.microsoft.com/office/drawing/2014/main" val="554464497"/>
                    </a:ext>
                  </a:extLst>
                </a:gridCol>
                <a:gridCol w="1603953">
                  <a:extLst>
                    <a:ext uri="{9D8B030D-6E8A-4147-A177-3AD203B41FA5}">
                      <a16:colId xmlns:a16="http://schemas.microsoft.com/office/drawing/2014/main" val="2750680558"/>
                    </a:ext>
                  </a:extLst>
                </a:gridCol>
                <a:gridCol w="1603953">
                  <a:extLst>
                    <a:ext uri="{9D8B030D-6E8A-4147-A177-3AD203B41FA5}">
                      <a16:colId xmlns:a16="http://schemas.microsoft.com/office/drawing/2014/main" val="2175644510"/>
                    </a:ext>
                  </a:extLst>
                </a:gridCol>
              </a:tblGrid>
              <a:tr h="370840">
                <a:tc>
                  <a:txBody>
                    <a:bodyPr/>
                    <a:lstStyle/>
                    <a:p>
                      <a:pPr algn="ctr"/>
                      <a:r>
                        <a:rPr lang="en-US" dirty="0"/>
                        <a:t>Word 1</a:t>
                      </a:r>
                    </a:p>
                  </a:txBody>
                  <a:tcPr/>
                </a:tc>
                <a:tc>
                  <a:txBody>
                    <a:bodyPr/>
                    <a:lstStyle/>
                    <a:p>
                      <a:pPr algn="ctr"/>
                      <a:r>
                        <a:rPr lang="en-US" dirty="0"/>
                        <a:t>Word 2</a:t>
                      </a:r>
                    </a:p>
                  </a:txBody>
                  <a:tcPr/>
                </a:tc>
                <a:tc>
                  <a:txBody>
                    <a:bodyPr/>
                    <a:lstStyle/>
                    <a:p>
                      <a:pPr algn="ctr"/>
                      <a:r>
                        <a:rPr lang="en-US" dirty="0"/>
                        <a:t>Human Judgement</a:t>
                      </a:r>
                    </a:p>
                  </a:txBody>
                  <a:tcPr/>
                </a:tc>
                <a:extLst>
                  <a:ext uri="{0D108BD9-81ED-4DB2-BD59-A6C34878D82A}">
                    <a16:rowId xmlns:a16="http://schemas.microsoft.com/office/drawing/2014/main" val="3316040810"/>
                  </a:ext>
                </a:extLst>
              </a:tr>
              <a:tr h="370840">
                <a:tc>
                  <a:txBody>
                    <a:bodyPr/>
                    <a:lstStyle/>
                    <a:p>
                      <a:r>
                        <a:rPr lang="en-US" dirty="0"/>
                        <a:t>tiger</a:t>
                      </a:r>
                    </a:p>
                  </a:txBody>
                  <a:tcPr/>
                </a:tc>
                <a:tc>
                  <a:txBody>
                    <a:bodyPr/>
                    <a:lstStyle/>
                    <a:p>
                      <a:r>
                        <a:rPr lang="en-US" dirty="0"/>
                        <a:t>cat</a:t>
                      </a:r>
                    </a:p>
                  </a:txBody>
                  <a:tcPr/>
                </a:tc>
                <a:tc>
                  <a:txBody>
                    <a:bodyPr/>
                    <a:lstStyle/>
                    <a:p>
                      <a:r>
                        <a:rPr lang="en-US" dirty="0"/>
                        <a:t>7.35</a:t>
                      </a:r>
                    </a:p>
                  </a:txBody>
                  <a:tcPr/>
                </a:tc>
                <a:extLst>
                  <a:ext uri="{0D108BD9-81ED-4DB2-BD59-A6C34878D82A}">
                    <a16:rowId xmlns:a16="http://schemas.microsoft.com/office/drawing/2014/main" val="1273172197"/>
                  </a:ext>
                </a:extLst>
              </a:tr>
              <a:tr h="370840">
                <a:tc>
                  <a:txBody>
                    <a:bodyPr/>
                    <a:lstStyle/>
                    <a:p>
                      <a:r>
                        <a:rPr lang="en-US" dirty="0"/>
                        <a:t>tiger</a:t>
                      </a:r>
                    </a:p>
                  </a:txBody>
                  <a:tcPr/>
                </a:tc>
                <a:tc>
                  <a:txBody>
                    <a:bodyPr/>
                    <a:lstStyle/>
                    <a:p>
                      <a:r>
                        <a:rPr lang="en-US" dirty="0"/>
                        <a:t>tiger</a:t>
                      </a:r>
                    </a:p>
                  </a:txBody>
                  <a:tcPr/>
                </a:tc>
                <a:tc>
                  <a:txBody>
                    <a:bodyPr/>
                    <a:lstStyle/>
                    <a:p>
                      <a:r>
                        <a:rPr lang="en-US" dirty="0"/>
                        <a:t>10.00</a:t>
                      </a:r>
                    </a:p>
                  </a:txBody>
                  <a:tcPr/>
                </a:tc>
                <a:extLst>
                  <a:ext uri="{0D108BD9-81ED-4DB2-BD59-A6C34878D82A}">
                    <a16:rowId xmlns:a16="http://schemas.microsoft.com/office/drawing/2014/main" val="3476131388"/>
                  </a:ext>
                </a:extLst>
              </a:tr>
              <a:tr h="370840">
                <a:tc>
                  <a:txBody>
                    <a:bodyPr/>
                    <a:lstStyle/>
                    <a:p>
                      <a:r>
                        <a:rPr lang="en-US" dirty="0"/>
                        <a:t>plane</a:t>
                      </a:r>
                    </a:p>
                  </a:txBody>
                  <a:tcPr/>
                </a:tc>
                <a:tc>
                  <a:txBody>
                    <a:bodyPr/>
                    <a:lstStyle/>
                    <a:p>
                      <a:r>
                        <a:rPr lang="en-US" dirty="0"/>
                        <a:t>car</a:t>
                      </a:r>
                    </a:p>
                  </a:txBody>
                  <a:tcPr/>
                </a:tc>
                <a:tc>
                  <a:txBody>
                    <a:bodyPr/>
                    <a:lstStyle/>
                    <a:p>
                      <a:r>
                        <a:rPr lang="en-US" dirty="0"/>
                        <a:t>5.77</a:t>
                      </a:r>
                    </a:p>
                  </a:txBody>
                  <a:tcPr/>
                </a:tc>
                <a:extLst>
                  <a:ext uri="{0D108BD9-81ED-4DB2-BD59-A6C34878D82A}">
                    <a16:rowId xmlns:a16="http://schemas.microsoft.com/office/drawing/2014/main" val="1482729138"/>
                  </a:ext>
                </a:extLst>
              </a:tr>
              <a:tr h="370840">
                <a:tc>
                  <a:txBody>
                    <a:bodyPr/>
                    <a:lstStyle/>
                    <a:p>
                      <a:r>
                        <a:rPr lang="en-US" dirty="0"/>
                        <a:t>train</a:t>
                      </a:r>
                    </a:p>
                  </a:txBody>
                  <a:tcPr/>
                </a:tc>
                <a:tc>
                  <a:txBody>
                    <a:bodyPr/>
                    <a:lstStyle/>
                    <a:p>
                      <a:r>
                        <a:rPr lang="en-US" dirty="0"/>
                        <a:t>car</a:t>
                      </a:r>
                    </a:p>
                  </a:txBody>
                  <a:tcPr/>
                </a:tc>
                <a:tc>
                  <a:txBody>
                    <a:bodyPr/>
                    <a:lstStyle/>
                    <a:p>
                      <a:r>
                        <a:rPr lang="en-US" dirty="0"/>
                        <a:t>6.31</a:t>
                      </a:r>
                    </a:p>
                  </a:txBody>
                  <a:tcPr/>
                </a:tc>
                <a:extLst>
                  <a:ext uri="{0D108BD9-81ED-4DB2-BD59-A6C34878D82A}">
                    <a16:rowId xmlns:a16="http://schemas.microsoft.com/office/drawing/2014/main" val="4265793692"/>
                  </a:ext>
                </a:extLst>
              </a:tr>
              <a:tr h="370840">
                <a:tc>
                  <a:txBody>
                    <a:bodyPr/>
                    <a:lstStyle/>
                    <a:p>
                      <a:r>
                        <a:rPr lang="en-US" dirty="0"/>
                        <a:t>television</a:t>
                      </a:r>
                    </a:p>
                  </a:txBody>
                  <a:tcPr/>
                </a:tc>
                <a:tc>
                  <a:txBody>
                    <a:bodyPr/>
                    <a:lstStyle/>
                    <a:p>
                      <a:r>
                        <a:rPr lang="en-US" dirty="0"/>
                        <a:t>radio</a:t>
                      </a:r>
                    </a:p>
                  </a:txBody>
                  <a:tcPr/>
                </a:tc>
                <a:tc>
                  <a:txBody>
                    <a:bodyPr/>
                    <a:lstStyle/>
                    <a:p>
                      <a:r>
                        <a:rPr lang="en-US" dirty="0"/>
                        <a:t>6.77</a:t>
                      </a:r>
                    </a:p>
                  </a:txBody>
                  <a:tcPr/>
                </a:tc>
                <a:extLst>
                  <a:ext uri="{0D108BD9-81ED-4DB2-BD59-A6C34878D82A}">
                    <a16:rowId xmlns:a16="http://schemas.microsoft.com/office/drawing/2014/main" val="837406161"/>
                  </a:ext>
                </a:extLst>
              </a:tr>
              <a:tr h="370840">
                <a:tc>
                  <a:txBody>
                    <a:bodyPr/>
                    <a:lstStyle/>
                    <a:p>
                      <a:r>
                        <a:rPr lang="en-US" dirty="0"/>
                        <a:t>media</a:t>
                      </a:r>
                    </a:p>
                  </a:txBody>
                  <a:tcPr/>
                </a:tc>
                <a:tc>
                  <a:txBody>
                    <a:bodyPr/>
                    <a:lstStyle/>
                    <a:p>
                      <a:r>
                        <a:rPr lang="en-US" dirty="0"/>
                        <a:t>radio</a:t>
                      </a:r>
                    </a:p>
                  </a:txBody>
                  <a:tcPr/>
                </a:tc>
                <a:tc>
                  <a:txBody>
                    <a:bodyPr/>
                    <a:lstStyle/>
                    <a:p>
                      <a:r>
                        <a:rPr lang="en-US" dirty="0"/>
                        <a:t>7.42</a:t>
                      </a:r>
                    </a:p>
                  </a:txBody>
                  <a:tcPr/>
                </a:tc>
                <a:extLst>
                  <a:ext uri="{0D108BD9-81ED-4DB2-BD59-A6C34878D82A}">
                    <a16:rowId xmlns:a16="http://schemas.microsoft.com/office/drawing/2014/main" val="3540485827"/>
                  </a:ext>
                </a:extLst>
              </a:tr>
              <a:tr h="370840">
                <a:tc>
                  <a:txBody>
                    <a:bodyPr/>
                    <a:lstStyle/>
                    <a:p>
                      <a:r>
                        <a:rPr lang="en-US" dirty="0"/>
                        <a:t>bread</a:t>
                      </a:r>
                    </a:p>
                  </a:txBody>
                  <a:tcPr/>
                </a:tc>
                <a:tc>
                  <a:txBody>
                    <a:bodyPr/>
                    <a:lstStyle/>
                    <a:p>
                      <a:r>
                        <a:rPr lang="en-US" dirty="0"/>
                        <a:t>butter</a:t>
                      </a:r>
                    </a:p>
                  </a:txBody>
                  <a:tcPr/>
                </a:tc>
                <a:tc>
                  <a:txBody>
                    <a:bodyPr/>
                    <a:lstStyle/>
                    <a:p>
                      <a:r>
                        <a:rPr lang="en-US" dirty="0"/>
                        <a:t>6.19</a:t>
                      </a:r>
                    </a:p>
                  </a:txBody>
                  <a:tcPr/>
                </a:tc>
                <a:extLst>
                  <a:ext uri="{0D108BD9-81ED-4DB2-BD59-A6C34878D82A}">
                    <a16:rowId xmlns:a16="http://schemas.microsoft.com/office/drawing/2014/main" val="1827789394"/>
                  </a:ext>
                </a:extLst>
              </a:tr>
            </a:tbl>
          </a:graphicData>
        </a:graphic>
      </p:graphicFrame>
    </p:spTree>
    <p:extLst>
      <p:ext uri="{BB962C8B-B14F-4D97-AF65-F5344CB8AC3E}">
        <p14:creationId xmlns:p14="http://schemas.microsoft.com/office/powerpoint/2010/main" val="272147554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047D-4504-61CF-E504-A88B27DC7C2C}"/>
              </a:ext>
            </a:extLst>
          </p:cNvPr>
          <p:cNvSpPr>
            <a:spLocks noGrp="1"/>
          </p:cNvSpPr>
          <p:nvPr>
            <p:ph type="title"/>
          </p:nvPr>
        </p:nvSpPr>
        <p:spPr/>
        <p:txBody>
          <a:bodyPr/>
          <a:lstStyle/>
          <a:p>
            <a:r>
              <a:rPr lang="en-US" dirty="0"/>
              <a:t>Intrinsic Evaluation</a:t>
            </a:r>
          </a:p>
        </p:txBody>
      </p:sp>
      <p:sp>
        <p:nvSpPr>
          <p:cNvPr id="3" name="Content Placeholder 2">
            <a:extLst>
              <a:ext uri="{FF2B5EF4-FFF2-40B4-BE49-F238E27FC236}">
                <a16:creationId xmlns:a16="http://schemas.microsoft.com/office/drawing/2014/main" id="{C15BD221-1180-6273-7EF6-1EDB4E07B21E}"/>
              </a:ext>
            </a:extLst>
          </p:cNvPr>
          <p:cNvSpPr>
            <a:spLocks noGrp="1"/>
          </p:cNvSpPr>
          <p:nvPr>
            <p:ph idx="1"/>
          </p:nvPr>
        </p:nvSpPr>
        <p:spPr>
          <a:xfrm>
            <a:off x="581192" y="2180496"/>
            <a:ext cx="5178585" cy="3678303"/>
          </a:xfrm>
        </p:spPr>
        <p:txBody>
          <a:bodyPr/>
          <a:lstStyle/>
          <a:p>
            <a:pPr marL="0" indent="0">
              <a:buNone/>
            </a:pPr>
            <a:r>
              <a:rPr lang="en-US" b="1" dirty="0"/>
              <a:t>Word Relatedness</a:t>
            </a:r>
          </a:p>
          <a:p>
            <a:r>
              <a:rPr lang="en-US" dirty="0"/>
              <a:t>Wordrel-353 </a:t>
            </a:r>
          </a:p>
          <a:p>
            <a:pPr lvl="1"/>
            <a:r>
              <a:rPr lang="en-US" dirty="0"/>
              <a:t>353 word pairs with human judgement</a:t>
            </a:r>
          </a:p>
          <a:p>
            <a:r>
              <a:rPr lang="en-US" dirty="0">
                <a:hlinkClick r:id="rId2"/>
              </a:rPr>
              <a:t>http://alfonseca.org/eng/research/wordsim353.html</a:t>
            </a:r>
            <a:endParaRPr lang="en-US" dirty="0"/>
          </a:p>
          <a:p>
            <a:r>
              <a:rPr lang="en-US" dirty="0"/>
              <a:t>Use Spearman Correlation</a:t>
            </a:r>
          </a:p>
        </p:txBody>
      </p:sp>
      <p:sp>
        <p:nvSpPr>
          <p:cNvPr id="4" name="Date Placeholder 3">
            <a:extLst>
              <a:ext uri="{FF2B5EF4-FFF2-40B4-BE49-F238E27FC236}">
                <a16:creationId xmlns:a16="http://schemas.microsoft.com/office/drawing/2014/main" id="{E6E83354-219F-E744-2A97-762A2BBF3D9D}"/>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ABA771C0-83BC-5C86-27A5-7842415FA2B8}"/>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AF847EFA-6AA0-B1BF-B023-AADD3FAF503F}"/>
              </a:ext>
            </a:extLst>
          </p:cNvPr>
          <p:cNvSpPr>
            <a:spLocks noGrp="1"/>
          </p:cNvSpPr>
          <p:nvPr>
            <p:ph type="sldNum" sz="quarter" idx="12"/>
          </p:nvPr>
        </p:nvSpPr>
        <p:spPr/>
        <p:txBody>
          <a:bodyPr/>
          <a:lstStyle/>
          <a:p>
            <a:fld id="{8E76CBA5-E987-5E44-BC9F-E1C771F6FE5A}" type="slidenum">
              <a:rPr lang="en-US" smtClean="0"/>
              <a:t>106</a:t>
            </a:fld>
            <a:endParaRPr lang="en-US"/>
          </a:p>
        </p:txBody>
      </p:sp>
      <p:graphicFrame>
        <p:nvGraphicFramePr>
          <p:cNvPr id="7" name="Table 7">
            <a:extLst>
              <a:ext uri="{FF2B5EF4-FFF2-40B4-BE49-F238E27FC236}">
                <a16:creationId xmlns:a16="http://schemas.microsoft.com/office/drawing/2014/main" id="{8F099E66-29BE-BCD7-5E59-B8FAEE58DFEF}"/>
              </a:ext>
            </a:extLst>
          </p:cNvPr>
          <p:cNvGraphicFramePr>
            <a:graphicFrameLocks noGrp="1"/>
          </p:cNvGraphicFramePr>
          <p:nvPr>
            <p:extLst>
              <p:ext uri="{D42A27DB-BD31-4B8C-83A1-F6EECF244321}">
                <p14:modId xmlns:p14="http://schemas.microsoft.com/office/powerpoint/2010/main" val="3697718796"/>
              </p:ext>
            </p:extLst>
          </p:nvPr>
        </p:nvGraphicFramePr>
        <p:xfrm>
          <a:off x="6272695" y="2536287"/>
          <a:ext cx="4811859" cy="3235960"/>
        </p:xfrm>
        <a:graphic>
          <a:graphicData uri="http://schemas.openxmlformats.org/drawingml/2006/table">
            <a:tbl>
              <a:tblPr firstRow="1" bandRow="1">
                <a:tableStyleId>{5C22544A-7EE6-4342-B048-85BDC9FD1C3A}</a:tableStyleId>
              </a:tblPr>
              <a:tblGrid>
                <a:gridCol w="1603953">
                  <a:extLst>
                    <a:ext uri="{9D8B030D-6E8A-4147-A177-3AD203B41FA5}">
                      <a16:colId xmlns:a16="http://schemas.microsoft.com/office/drawing/2014/main" val="554464497"/>
                    </a:ext>
                  </a:extLst>
                </a:gridCol>
                <a:gridCol w="1603953">
                  <a:extLst>
                    <a:ext uri="{9D8B030D-6E8A-4147-A177-3AD203B41FA5}">
                      <a16:colId xmlns:a16="http://schemas.microsoft.com/office/drawing/2014/main" val="2750680558"/>
                    </a:ext>
                  </a:extLst>
                </a:gridCol>
                <a:gridCol w="1603953">
                  <a:extLst>
                    <a:ext uri="{9D8B030D-6E8A-4147-A177-3AD203B41FA5}">
                      <a16:colId xmlns:a16="http://schemas.microsoft.com/office/drawing/2014/main" val="2175644510"/>
                    </a:ext>
                  </a:extLst>
                </a:gridCol>
              </a:tblGrid>
              <a:tr h="370840">
                <a:tc>
                  <a:txBody>
                    <a:bodyPr/>
                    <a:lstStyle/>
                    <a:p>
                      <a:pPr algn="ctr"/>
                      <a:r>
                        <a:rPr lang="en-US" dirty="0"/>
                        <a:t>Word 1</a:t>
                      </a:r>
                    </a:p>
                  </a:txBody>
                  <a:tcPr/>
                </a:tc>
                <a:tc>
                  <a:txBody>
                    <a:bodyPr/>
                    <a:lstStyle/>
                    <a:p>
                      <a:pPr algn="ctr"/>
                      <a:r>
                        <a:rPr lang="en-US" dirty="0"/>
                        <a:t>Word 2</a:t>
                      </a:r>
                    </a:p>
                  </a:txBody>
                  <a:tcPr/>
                </a:tc>
                <a:tc>
                  <a:txBody>
                    <a:bodyPr/>
                    <a:lstStyle/>
                    <a:p>
                      <a:pPr algn="ctr"/>
                      <a:r>
                        <a:rPr lang="en-US" dirty="0"/>
                        <a:t>Human Judgement</a:t>
                      </a:r>
                    </a:p>
                  </a:txBody>
                  <a:tcPr/>
                </a:tc>
                <a:extLst>
                  <a:ext uri="{0D108BD9-81ED-4DB2-BD59-A6C34878D82A}">
                    <a16:rowId xmlns:a16="http://schemas.microsoft.com/office/drawing/2014/main" val="3316040810"/>
                  </a:ext>
                </a:extLst>
              </a:tr>
              <a:tr h="370840">
                <a:tc>
                  <a:txBody>
                    <a:bodyPr/>
                    <a:lstStyle/>
                    <a:p>
                      <a:r>
                        <a:rPr lang="en-US" dirty="0"/>
                        <a:t>computer</a:t>
                      </a:r>
                    </a:p>
                  </a:txBody>
                  <a:tcPr/>
                </a:tc>
                <a:tc>
                  <a:txBody>
                    <a:bodyPr/>
                    <a:lstStyle/>
                    <a:p>
                      <a:r>
                        <a:rPr lang="en-US" dirty="0"/>
                        <a:t>keyboard</a:t>
                      </a:r>
                    </a:p>
                  </a:txBody>
                  <a:tcPr/>
                </a:tc>
                <a:tc>
                  <a:txBody>
                    <a:bodyPr/>
                    <a:lstStyle/>
                    <a:p>
                      <a:r>
                        <a:rPr lang="en-US" dirty="0"/>
                        <a:t>7.62</a:t>
                      </a:r>
                    </a:p>
                  </a:txBody>
                  <a:tcPr/>
                </a:tc>
                <a:extLst>
                  <a:ext uri="{0D108BD9-81ED-4DB2-BD59-A6C34878D82A}">
                    <a16:rowId xmlns:a16="http://schemas.microsoft.com/office/drawing/2014/main" val="1273172197"/>
                  </a:ext>
                </a:extLst>
              </a:tr>
              <a:tr h="370840">
                <a:tc>
                  <a:txBody>
                    <a:bodyPr/>
                    <a:lstStyle/>
                    <a:p>
                      <a:r>
                        <a:rPr lang="en-US" dirty="0"/>
                        <a:t>Jerusalem</a:t>
                      </a:r>
                    </a:p>
                  </a:txBody>
                  <a:tcPr/>
                </a:tc>
                <a:tc>
                  <a:txBody>
                    <a:bodyPr/>
                    <a:lstStyle/>
                    <a:p>
                      <a:r>
                        <a:rPr lang="en-US" dirty="0"/>
                        <a:t>Israel</a:t>
                      </a:r>
                    </a:p>
                  </a:txBody>
                  <a:tcPr/>
                </a:tc>
                <a:tc>
                  <a:txBody>
                    <a:bodyPr/>
                    <a:lstStyle/>
                    <a:p>
                      <a:r>
                        <a:rPr lang="en-US" dirty="0"/>
                        <a:t>8.46</a:t>
                      </a:r>
                    </a:p>
                  </a:txBody>
                  <a:tcPr/>
                </a:tc>
                <a:extLst>
                  <a:ext uri="{0D108BD9-81ED-4DB2-BD59-A6C34878D82A}">
                    <a16:rowId xmlns:a16="http://schemas.microsoft.com/office/drawing/2014/main" val="3476131388"/>
                  </a:ext>
                </a:extLst>
              </a:tr>
              <a:tr h="370840">
                <a:tc>
                  <a:txBody>
                    <a:bodyPr/>
                    <a:lstStyle/>
                    <a:p>
                      <a:r>
                        <a:rPr lang="en-US" dirty="0"/>
                        <a:t>planet</a:t>
                      </a:r>
                    </a:p>
                  </a:txBody>
                  <a:tcPr/>
                </a:tc>
                <a:tc>
                  <a:txBody>
                    <a:bodyPr/>
                    <a:lstStyle/>
                    <a:p>
                      <a:r>
                        <a:rPr lang="en-US" dirty="0"/>
                        <a:t>galaxy</a:t>
                      </a:r>
                    </a:p>
                  </a:txBody>
                  <a:tcPr/>
                </a:tc>
                <a:tc>
                  <a:txBody>
                    <a:bodyPr/>
                    <a:lstStyle/>
                    <a:p>
                      <a:r>
                        <a:rPr lang="en-US" dirty="0"/>
                        <a:t>8.11</a:t>
                      </a:r>
                    </a:p>
                  </a:txBody>
                  <a:tcPr/>
                </a:tc>
                <a:extLst>
                  <a:ext uri="{0D108BD9-81ED-4DB2-BD59-A6C34878D82A}">
                    <a16:rowId xmlns:a16="http://schemas.microsoft.com/office/drawing/2014/main" val="1482729138"/>
                  </a:ext>
                </a:extLst>
              </a:tr>
              <a:tr h="370840">
                <a:tc>
                  <a:txBody>
                    <a:bodyPr/>
                    <a:lstStyle/>
                    <a:p>
                      <a:r>
                        <a:rPr lang="en-US" dirty="0"/>
                        <a:t>day</a:t>
                      </a:r>
                    </a:p>
                  </a:txBody>
                  <a:tcPr/>
                </a:tc>
                <a:tc>
                  <a:txBody>
                    <a:bodyPr/>
                    <a:lstStyle/>
                    <a:p>
                      <a:r>
                        <a:rPr lang="en-US" dirty="0"/>
                        <a:t>summer</a:t>
                      </a:r>
                    </a:p>
                  </a:txBody>
                  <a:tcPr/>
                </a:tc>
                <a:tc>
                  <a:txBody>
                    <a:bodyPr/>
                    <a:lstStyle/>
                    <a:p>
                      <a:r>
                        <a:rPr lang="en-US" dirty="0"/>
                        <a:t>3.94</a:t>
                      </a:r>
                    </a:p>
                  </a:txBody>
                  <a:tcPr/>
                </a:tc>
                <a:extLst>
                  <a:ext uri="{0D108BD9-81ED-4DB2-BD59-A6C34878D82A}">
                    <a16:rowId xmlns:a16="http://schemas.microsoft.com/office/drawing/2014/main" val="4265793692"/>
                  </a:ext>
                </a:extLst>
              </a:tr>
              <a:tr h="370840">
                <a:tc>
                  <a:txBody>
                    <a:bodyPr/>
                    <a:lstStyle/>
                    <a:p>
                      <a:r>
                        <a:rPr lang="en-US" dirty="0"/>
                        <a:t>day</a:t>
                      </a:r>
                    </a:p>
                  </a:txBody>
                  <a:tcPr/>
                </a:tc>
                <a:tc>
                  <a:txBody>
                    <a:bodyPr/>
                    <a:lstStyle/>
                    <a:p>
                      <a:r>
                        <a:rPr lang="en-US" dirty="0"/>
                        <a:t>dawn</a:t>
                      </a:r>
                    </a:p>
                  </a:txBody>
                  <a:tcPr/>
                </a:tc>
                <a:tc>
                  <a:txBody>
                    <a:bodyPr/>
                    <a:lstStyle/>
                    <a:p>
                      <a:r>
                        <a:rPr lang="en-US" dirty="0"/>
                        <a:t>7.53</a:t>
                      </a:r>
                    </a:p>
                  </a:txBody>
                  <a:tcPr/>
                </a:tc>
                <a:extLst>
                  <a:ext uri="{0D108BD9-81ED-4DB2-BD59-A6C34878D82A}">
                    <a16:rowId xmlns:a16="http://schemas.microsoft.com/office/drawing/2014/main" val="837406161"/>
                  </a:ext>
                </a:extLst>
              </a:tr>
              <a:tr h="370840">
                <a:tc>
                  <a:txBody>
                    <a:bodyPr/>
                    <a:lstStyle/>
                    <a:p>
                      <a:r>
                        <a:rPr lang="en-US" dirty="0"/>
                        <a:t>planet</a:t>
                      </a:r>
                    </a:p>
                  </a:txBody>
                  <a:tcPr/>
                </a:tc>
                <a:tc>
                  <a:txBody>
                    <a:bodyPr/>
                    <a:lstStyle/>
                    <a:p>
                      <a:r>
                        <a:rPr lang="en-US" dirty="0"/>
                        <a:t>people</a:t>
                      </a:r>
                    </a:p>
                  </a:txBody>
                  <a:tcPr/>
                </a:tc>
                <a:tc>
                  <a:txBody>
                    <a:bodyPr/>
                    <a:lstStyle/>
                    <a:p>
                      <a:r>
                        <a:rPr lang="en-US" dirty="0"/>
                        <a:t>5.75</a:t>
                      </a:r>
                    </a:p>
                  </a:txBody>
                  <a:tcPr/>
                </a:tc>
                <a:extLst>
                  <a:ext uri="{0D108BD9-81ED-4DB2-BD59-A6C34878D82A}">
                    <a16:rowId xmlns:a16="http://schemas.microsoft.com/office/drawing/2014/main" val="3540485827"/>
                  </a:ext>
                </a:extLst>
              </a:tr>
              <a:tr h="370840">
                <a:tc>
                  <a:txBody>
                    <a:bodyPr/>
                    <a:lstStyle/>
                    <a:p>
                      <a:r>
                        <a:rPr lang="en-US" dirty="0"/>
                        <a:t>minister</a:t>
                      </a:r>
                    </a:p>
                  </a:txBody>
                  <a:tcPr/>
                </a:tc>
                <a:tc>
                  <a:txBody>
                    <a:bodyPr/>
                    <a:lstStyle/>
                    <a:p>
                      <a:r>
                        <a:rPr lang="en-US" dirty="0"/>
                        <a:t>party</a:t>
                      </a:r>
                    </a:p>
                  </a:txBody>
                  <a:tcPr/>
                </a:tc>
                <a:tc>
                  <a:txBody>
                    <a:bodyPr/>
                    <a:lstStyle/>
                    <a:p>
                      <a:r>
                        <a:rPr lang="en-US" dirty="0"/>
                        <a:t>6.63</a:t>
                      </a:r>
                    </a:p>
                  </a:txBody>
                  <a:tcPr/>
                </a:tc>
                <a:extLst>
                  <a:ext uri="{0D108BD9-81ED-4DB2-BD59-A6C34878D82A}">
                    <a16:rowId xmlns:a16="http://schemas.microsoft.com/office/drawing/2014/main" val="1827789394"/>
                  </a:ext>
                </a:extLst>
              </a:tr>
            </a:tbl>
          </a:graphicData>
        </a:graphic>
      </p:graphicFrame>
    </p:spTree>
    <p:extLst>
      <p:ext uri="{BB962C8B-B14F-4D97-AF65-F5344CB8AC3E}">
        <p14:creationId xmlns:p14="http://schemas.microsoft.com/office/powerpoint/2010/main" val="9474369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1F0C2-39EB-72DD-41C7-7225A10583E0}"/>
              </a:ext>
            </a:extLst>
          </p:cNvPr>
          <p:cNvSpPr>
            <a:spLocks noGrp="1"/>
          </p:cNvSpPr>
          <p:nvPr>
            <p:ph type="title"/>
          </p:nvPr>
        </p:nvSpPr>
        <p:spPr/>
        <p:txBody>
          <a:bodyPr/>
          <a:lstStyle/>
          <a:p>
            <a:r>
              <a:rPr lang="en-US" dirty="0"/>
              <a:t>Word Analogy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848C74-676E-AF3D-055C-05705CD1F7C0}"/>
                  </a:ext>
                </a:extLst>
              </p:cNvPr>
              <p:cNvSpPr>
                <a:spLocks noGrp="1"/>
              </p:cNvSpPr>
              <p:nvPr>
                <p:ph idx="1"/>
              </p:nvPr>
            </p:nvSpPr>
            <p:spPr/>
            <p:txBody>
              <a:bodyPr/>
              <a:lstStyle/>
              <a:p>
                <a:r>
                  <a:rPr lang="en-US" dirty="0"/>
                  <a:t>man: woman ≈ king: ?</a:t>
                </a:r>
              </a:p>
              <a:p>
                <a14:m>
                  <m:oMath xmlns:m="http://schemas.openxmlformats.org/officeDocument/2006/math">
                    <m:r>
                      <m:rPr>
                        <m:sty m:val="p"/>
                      </m:rPr>
                      <a:rPr lang="en-US" i="1">
                        <a:latin typeface="Cambria Math" panose="02040503050406030204" pitchFamily="18" charset="0"/>
                      </a:rPr>
                      <m:t>a</m:t>
                    </m:r>
                    <m:r>
                      <m:rPr>
                        <m:nor/>
                      </m:rPr>
                      <a:rPr lang="en-US" b="0" i="0" smtClean="0">
                        <a:latin typeface="Cambria Math" panose="02040503050406030204" pitchFamily="18" charset="0"/>
                      </a:rPr>
                      <m:t>rg</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𝑚𝑎𝑥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𝑏</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𝑐</m:t>
                                    </m:r>
                                  </m:sub>
                                </m:sSub>
                              </m:e>
                            </m:d>
                          </m:e>
                        </m:func>
                      </m:e>
                    </m:d>
                  </m:oMath>
                </a14:m>
                <a:endParaRPr lang="en-US" dirty="0"/>
              </a:p>
              <a:p>
                <a:r>
                  <a:rPr lang="en-US" dirty="0"/>
                  <a:t>Semantic:</a:t>
                </a:r>
              </a:p>
              <a:p>
                <a:pPr lvl="1"/>
                <a:r>
                  <a:rPr lang="en-US" dirty="0" err="1"/>
                  <a:t>India:rupee</a:t>
                </a:r>
                <a:r>
                  <a:rPr lang="en-US" dirty="0"/>
                  <a:t> :: China:?</a:t>
                </a:r>
              </a:p>
              <a:p>
                <a:r>
                  <a:rPr lang="en-US" dirty="0"/>
                  <a:t>Syntactic:</a:t>
                </a:r>
              </a:p>
              <a:p>
                <a:pPr lvl="1"/>
                <a:r>
                  <a:rPr lang="en-US" dirty="0" err="1"/>
                  <a:t>bad:good</a:t>
                </a:r>
                <a:r>
                  <a:rPr lang="en-US" dirty="0"/>
                  <a:t> :: cool:?</a:t>
                </a:r>
              </a:p>
              <a:p>
                <a:r>
                  <a:rPr lang="en-US" dirty="0"/>
                  <a:t>http://</a:t>
                </a:r>
                <a:r>
                  <a:rPr lang="en-US" dirty="0" err="1"/>
                  <a:t>download.tensorflow.org</a:t>
                </a:r>
                <a:r>
                  <a:rPr lang="en-US" dirty="0"/>
                  <a:t>/data/questions-</a:t>
                </a:r>
                <a:r>
                  <a:rPr lang="en-US" dirty="0" err="1"/>
                  <a:t>words.txt</a:t>
                </a:r>
                <a:endParaRPr lang="en-US" dirty="0"/>
              </a:p>
            </p:txBody>
          </p:sp>
        </mc:Choice>
        <mc:Fallback xmlns="">
          <p:sp>
            <p:nvSpPr>
              <p:cNvPr id="3" name="Content Placeholder 2">
                <a:extLst>
                  <a:ext uri="{FF2B5EF4-FFF2-40B4-BE49-F238E27FC236}">
                    <a16:creationId xmlns:a16="http://schemas.microsoft.com/office/drawing/2014/main" id="{B5848C74-676E-AF3D-055C-05705CD1F7C0}"/>
                  </a:ext>
                </a:extLst>
              </p:cNvPr>
              <p:cNvSpPr>
                <a:spLocks noGrp="1" noRot="1" noChangeAspect="1" noMove="1" noResize="1" noEditPoints="1" noAdjustHandles="1" noChangeArrowheads="1" noChangeShapeType="1" noTextEdit="1"/>
              </p:cNvSpPr>
              <p:nvPr>
                <p:ph idx="1"/>
              </p:nvPr>
            </p:nvSpPr>
            <p:spPr>
              <a:blipFill>
                <a:blip r:embed="rId2"/>
                <a:stretch>
                  <a:fillRect l="-11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A79C228-6105-E50E-F4CE-C501317CD8D0}"/>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4D38E27F-8258-3F61-E9D8-4E6BCDB5C2F1}"/>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D1A6D319-A1AC-4918-D06B-1FD9A3B4449F}"/>
              </a:ext>
            </a:extLst>
          </p:cNvPr>
          <p:cNvSpPr>
            <a:spLocks noGrp="1"/>
          </p:cNvSpPr>
          <p:nvPr>
            <p:ph type="sldNum" sz="quarter" idx="12"/>
          </p:nvPr>
        </p:nvSpPr>
        <p:spPr/>
        <p:txBody>
          <a:bodyPr/>
          <a:lstStyle/>
          <a:p>
            <a:fld id="{8E76CBA5-E987-5E44-BC9F-E1C771F6FE5A}" type="slidenum">
              <a:rPr lang="en-US" smtClean="0"/>
              <a:t>107</a:t>
            </a:fld>
            <a:endParaRPr lang="en-US"/>
          </a:p>
        </p:txBody>
      </p:sp>
      <p:pic>
        <p:nvPicPr>
          <p:cNvPr id="8" name="Picture 7" descr="A diagram of a person&#10;&#10;Description automatically generated">
            <a:extLst>
              <a:ext uri="{FF2B5EF4-FFF2-40B4-BE49-F238E27FC236}">
                <a16:creationId xmlns:a16="http://schemas.microsoft.com/office/drawing/2014/main" id="{902001E6-9DA0-6C8E-9FD3-6089D9C492D0}"/>
              </a:ext>
            </a:extLst>
          </p:cNvPr>
          <p:cNvPicPr>
            <a:picLocks noChangeAspect="1"/>
          </p:cNvPicPr>
          <p:nvPr/>
        </p:nvPicPr>
        <p:blipFill>
          <a:blip r:embed="rId3"/>
          <a:stretch>
            <a:fillRect/>
          </a:stretch>
        </p:blipFill>
        <p:spPr>
          <a:xfrm>
            <a:off x="6577250" y="2034671"/>
            <a:ext cx="4902200" cy="3594100"/>
          </a:xfrm>
          <a:prstGeom prst="rect">
            <a:avLst/>
          </a:prstGeom>
        </p:spPr>
      </p:pic>
      <p:sp>
        <p:nvSpPr>
          <p:cNvPr id="9" name="TextBox 8">
            <a:extLst>
              <a:ext uri="{FF2B5EF4-FFF2-40B4-BE49-F238E27FC236}">
                <a16:creationId xmlns:a16="http://schemas.microsoft.com/office/drawing/2014/main" id="{F08E9C23-8639-4617-E7E1-9CCAF0613A5B}"/>
              </a:ext>
            </a:extLst>
          </p:cNvPr>
          <p:cNvSpPr txBox="1"/>
          <p:nvPr/>
        </p:nvSpPr>
        <p:spPr>
          <a:xfrm>
            <a:off x="6843860" y="5728044"/>
            <a:ext cx="2675284" cy="369332"/>
          </a:xfrm>
          <a:prstGeom prst="rect">
            <a:avLst/>
          </a:prstGeom>
          <a:noFill/>
        </p:spPr>
        <p:txBody>
          <a:bodyPr wrap="none" rtlCol="0">
            <a:spAutoFit/>
          </a:bodyPr>
          <a:lstStyle/>
          <a:p>
            <a:r>
              <a:rPr lang="en-IN" b="0" i="0" dirty="0" err="1">
                <a:solidFill>
                  <a:srgbClr val="212529"/>
                </a:solidFill>
                <a:effectLst/>
                <a:latin typeface="SFMono-Regular"/>
              </a:rPr>
              <a:t>Ethayarajh</a:t>
            </a:r>
            <a:r>
              <a:rPr lang="en-IN" b="0" i="0" dirty="0">
                <a:solidFill>
                  <a:srgbClr val="212529"/>
                </a:solidFill>
                <a:effectLst/>
                <a:latin typeface="SFMono-Regular"/>
              </a:rPr>
              <a:t> et al., ACL 2019</a:t>
            </a:r>
            <a:endParaRPr lang="en-US" dirty="0"/>
          </a:p>
        </p:txBody>
      </p:sp>
    </p:spTree>
    <p:extLst>
      <p:ext uri="{BB962C8B-B14F-4D97-AF65-F5344CB8AC3E}">
        <p14:creationId xmlns:p14="http://schemas.microsoft.com/office/powerpoint/2010/main" val="39648698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047D-4504-61CF-E504-A88B27DC7C2C}"/>
              </a:ext>
            </a:extLst>
          </p:cNvPr>
          <p:cNvSpPr>
            <a:spLocks noGrp="1"/>
          </p:cNvSpPr>
          <p:nvPr>
            <p:ph type="title"/>
          </p:nvPr>
        </p:nvSpPr>
        <p:spPr/>
        <p:txBody>
          <a:bodyPr/>
          <a:lstStyle/>
          <a:p>
            <a:r>
              <a:rPr lang="en-US" dirty="0" err="1"/>
              <a:t>EXtrinsic</a:t>
            </a:r>
            <a:r>
              <a:rPr lang="en-US" dirty="0"/>
              <a:t> Evaluation</a:t>
            </a:r>
          </a:p>
        </p:txBody>
      </p:sp>
      <p:sp>
        <p:nvSpPr>
          <p:cNvPr id="3" name="Content Placeholder 2">
            <a:extLst>
              <a:ext uri="{FF2B5EF4-FFF2-40B4-BE49-F238E27FC236}">
                <a16:creationId xmlns:a16="http://schemas.microsoft.com/office/drawing/2014/main" id="{C15BD221-1180-6273-7EF6-1EDB4E07B21E}"/>
              </a:ext>
            </a:extLst>
          </p:cNvPr>
          <p:cNvSpPr>
            <a:spLocks noGrp="1"/>
          </p:cNvSpPr>
          <p:nvPr>
            <p:ph idx="1"/>
          </p:nvPr>
        </p:nvSpPr>
        <p:spPr/>
        <p:txBody>
          <a:bodyPr/>
          <a:lstStyle/>
          <a:p>
            <a:r>
              <a:rPr lang="en-US" dirty="0"/>
              <a:t>Use word embeddings as features in downstream tasks like</a:t>
            </a:r>
          </a:p>
          <a:p>
            <a:pPr lvl="1"/>
            <a:r>
              <a:rPr lang="en-US" dirty="0"/>
              <a:t>Named Entity Recognition</a:t>
            </a:r>
          </a:p>
          <a:p>
            <a:pPr lvl="1"/>
            <a:r>
              <a:rPr lang="en-US" dirty="0"/>
              <a:t>Machine Translation</a:t>
            </a:r>
          </a:p>
          <a:p>
            <a:pPr lvl="1"/>
            <a:r>
              <a:rPr lang="en-US" dirty="0"/>
              <a:t>Question Answering</a:t>
            </a:r>
          </a:p>
          <a:p>
            <a:pPr lvl="1"/>
            <a:r>
              <a:rPr lang="en-US" dirty="0"/>
              <a:t>…</a:t>
            </a:r>
          </a:p>
        </p:txBody>
      </p:sp>
      <p:sp>
        <p:nvSpPr>
          <p:cNvPr id="4" name="Date Placeholder 3">
            <a:extLst>
              <a:ext uri="{FF2B5EF4-FFF2-40B4-BE49-F238E27FC236}">
                <a16:creationId xmlns:a16="http://schemas.microsoft.com/office/drawing/2014/main" id="{E6E83354-219F-E744-2A97-762A2BBF3D9D}"/>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ABA771C0-83BC-5C86-27A5-7842415FA2B8}"/>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AF847EFA-6AA0-B1BF-B023-AADD3FAF503F}"/>
              </a:ext>
            </a:extLst>
          </p:cNvPr>
          <p:cNvSpPr>
            <a:spLocks noGrp="1"/>
          </p:cNvSpPr>
          <p:nvPr>
            <p:ph type="sldNum" sz="quarter" idx="12"/>
          </p:nvPr>
        </p:nvSpPr>
        <p:spPr/>
        <p:txBody>
          <a:bodyPr/>
          <a:lstStyle/>
          <a:p>
            <a:fld id="{8E76CBA5-E987-5E44-BC9F-E1C771F6FE5A}" type="slidenum">
              <a:rPr lang="en-US" smtClean="0"/>
              <a:t>108</a:t>
            </a:fld>
            <a:endParaRPr lang="en-US"/>
          </a:p>
        </p:txBody>
      </p:sp>
    </p:spTree>
    <p:extLst>
      <p:ext uri="{BB962C8B-B14F-4D97-AF65-F5344CB8AC3E}">
        <p14:creationId xmlns:p14="http://schemas.microsoft.com/office/powerpoint/2010/main" val="13866906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AD1174B-46AB-F6F3-4C0E-1373E8F35780}"/>
              </a:ext>
            </a:extLst>
          </p:cNvPr>
          <p:cNvSpPr>
            <a:spLocks noGrp="1"/>
          </p:cNvSpPr>
          <p:nvPr>
            <p:ph type="title"/>
          </p:nvPr>
        </p:nvSpPr>
        <p:spPr/>
        <p:txBody>
          <a:bodyPr/>
          <a:lstStyle/>
          <a:p>
            <a:r>
              <a:rPr lang="en-US" dirty="0"/>
              <a:t>Debiasing Word Embeddings</a:t>
            </a:r>
          </a:p>
        </p:txBody>
      </p:sp>
      <p:sp>
        <p:nvSpPr>
          <p:cNvPr id="8" name="Text Placeholder 7">
            <a:extLst>
              <a:ext uri="{FF2B5EF4-FFF2-40B4-BE49-F238E27FC236}">
                <a16:creationId xmlns:a16="http://schemas.microsoft.com/office/drawing/2014/main" id="{EA16FCBB-4D8F-0301-CAA1-6318EF53F5AC}"/>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9D9C4B42-CCA5-478A-B5D3-37B510157E8A}"/>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0C5E1AA0-814B-A3A0-44D8-4DF3CB7290D2}"/>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B9486D77-3FA0-09AE-03B6-91728950A6CA}"/>
              </a:ext>
            </a:extLst>
          </p:cNvPr>
          <p:cNvSpPr>
            <a:spLocks noGrp="1"/>
          </p:cNvSpPr>
          <p:nvPr>
            <p:ph type="sldNum" sz="quarter" idx="12"/>
          </p:nvPr>
        </p:nvSpPr>
        <p:spPr/>
        <p:txBody>
          <a:bodyPr/>
          <a:lstStyle/>
          <a:p>
            <a:fld id="{8E76CBA5-E987-5E44-BC9F-E1C771F6FE5A}" type="slidenum">
              <a:rPr lang="en-US" smtClean="0"/>
              <a:t>109</a:t>
            </a:fld>
            <a:endParaRPr lang="en-US"/>
          </a:p>
        </p:txBody>
      </p:sp>
    </p:spTree>
    <p:extLst>
      <p:ext uri="{BB962C8B-B14F-4D97-AF65-F5344CB8AC3E}">
        <p14:creationId xmlns:p14="http://schemas.microsoft.com/office/powerpoint/2010/main" val="2289801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4BD6-0D04-4C5E-9B73-F031B6D53DB0}"/>
              </a:ext>
            </a:extLst>
          </p:cNvPr>
          <p:cNvSpPr>
            <a:spLocks noGrp="1"/>
          </p:cNvSpPr>
          <p:nvPr>
            <p:ph type="title"/>
          </p:nvPr>
        </p:nvSpPr>
        <p:spPr/>
        <p:txBody>
          <a:bodyPr/>
          <a:lstStyle/>
          <a:p>
            <a:r>
              <a:rPr lang="en-US" dirty="0"/>
              <a:t>Encoding Words: One-Hot Representation</a:t>
            </a:r>
          </a:p>
        </p:txBody>
      </p:sp>
      <p:sp>
        <p:nvSpPr>
          <p:cNvPr id="3" name="Content Placeholder 2">
            <a:extLst>
              <a:ext uri="{FF2B5EF4-FFF2-40B4-BE49-F238E27FC236}">
                <a16:creationId xmlns:a16="http://schemas.microsoft.com/office/drawing/2014/main" id="{6A380065-C9F1-8BA7-92E3-BF7A6C6ABFA4}"/>
              </a:ext>
            </a:extLst>
          </p:cNvPr>
          <p:cNvSpPr>
            <a:spLocks noGrp="1"/>
          </p:cNvSpPr>
          <p:nvPr>
            <p:ph idx="1"/>
          </p:nvPr>
        </p:nvSpPr>
        <p:spPr/>
        <p:txBody>
          <a:bodyPr/>
          <a:lstStyle/>
          <a:p>
            <a:r>
              <a:rPr lang="en-US" dirty="0"/>
              <a:t>Consider vectorial representation of </a:t>
            </a:r>
            <a:r>
              <a:rPr lang="en-US" b="1" dirty="0"/>
              <a:t>lunch</a:t>
            </a:r>
            <a:r>
              <a:rPr lang="en-US" dirty="0"/>
              <a:t> and </a:t>
            </a:r>
            <a:r>
              <a:rPr lang="en-US" b="1" dirty="0"/>
              <a:t>dinner</a:t>
            </a:r>
            <a:endParaRPr lang="en-US" dirty="0"/>
          </a:p>
          <a:p>
            <a:pPr marL="324000" lvl="1" indent="0">
              <a:buNone/>
            </a:pPr>
            <a:r>
              <a:rPr lang="en-US" dirty="0">
                <a:solidFill>
                  <a:schemeClr val="accent6"/>
                </a:solidFill>
              </a:rPr>
              <a:t>lunch = [1 0 0 …. 0]</a:t>
            </a:r>
          </a:p>
          <a:p>
            <a:pPr marL="324000" lvl="1" indent="0">
              <a:buNone/>
            </a:pPr>
            <a:r>
              <a:rPr lang="en-US" dirty="0">
                <a:solidFill>
                  <a:schemeClr val="accent6"/>
                </a:solidFill>
              </a:rPr>
              <a:t>dinner = [0 1 0 …. 0]</a:t>
            </a:r>
          </a:p>
          <a:p>
            <a:r>
              <a:rPr lang="en-US" dirty="0"/>
              <a:t>How to compute similarity between two words?</a:t>
            </a:r>
          </a:p>
          <a:p>
            <a:r>
              <a:rPr lang="en-US" dirty="0"/>
              <a:t>Dot-product</a:t>
            </a:r>
          </a:p>
          <a:p>
            <a:pPr marL="324000" lvl="1" indent="0">
              <a:buNone/>
            </a:pPr>
            <a:r>
              <a:rPr lang="en-US" dirty="0"/>
              <a:t>Sim( lunch, dinner) = </a:t>
            </a:r>
            <a:r>
              <a:rPr lang="en-US" dirty="0">
                <a:solidFill>
                  <a:schemeClr val="accent6"/>
                </a:solidFill>
              </a:rPr>
              <a:t>[1 0 0 …. 0]</a:t>
            </a:r>
            <a:r>
              <a:rPr lang="en-US" baseline="30000" dirty="0">
                <a:solidFill>
                  <a:schemeClr val="accent6"/>
                </a:solidFill>
              </a:rPr>
              <a:t>T</a:t>
            </a:r>
            <a:r>
              <a:rPr lang="en-US" dirty="0"/>
              <a:t> </a:t>
            </a:r>
            <a:r>
              <a:rPr lang="en-US" dirty="0">
                <a:solidFill>
                  <a:schemeClr val="accent6"/>
                </a:solidFill>
              </a:rPr>
              <a:t>[0 1 0 …. 0] = 0</a:t>
            </a:r>
          </a:p>
          <a:p>
            <a:r>
              <a:rPr lang="en-US" dirty="0"/>
              <a:t>No notion of similarity between similar words</a:t>
            </a:r>
          </a:p>
        </p:txBody>
      </p:sp>
      <p:sp>
        <p:nvSpPr>
          <p:cNvPr id="6" name="Slide Number Placeholder 5">
            <a:extLst>
              <a:ext uri="{FF2B5EF4-FFF2-40B4-BE49-F238E27FC236}">
                <a16:creationId xmlns:a16="http://schemas.microsoft.com/office/drawing/2014/main" id="{B56DA6CE-9442-872A-6D0F-EBC471E47FE7}"/>
              </a:ext>
            </a:extLst>
          </p:cNvPr>
          <p:cNvSpPr>
            <a:spLocks noGrp="1"/>
          </p:cNvSpPr>
          <p:nvPr>
            <p:ph type="sldNum" sz="quarter" idx="12"/>
          </p:nvPr>
        </p:nvSpPr>
        <p:spPr/>
        <p:txBody>
          <a:bodyPr/>
          <a:lstStyle/>
          <a:p>
            <a:fld id="{8E76CBA5-E987-5E44-BC9F-E1C771F6FE5A}" type="slidenum">
              <a:rPr lang="en-US" smtClean="0"/>
              <a:t>11</a:t>
            </a:fld>
            <a:endParaRPr lang="en-US"/>
          </a:p>
        </p:txBody>
      </p:sp>
      <p:sp>
        <p:nvSpPr>
          <p:cNvPr id="7" name="Date Placeholder 6">
            <a:extLst>
              <a:ext uri="{FF2B5EF4-FFF2-40B4-BE49-F238E27FC236}">
                <a16:creationId xmlns:a16="http://schemas.microsoft.com/office/drawing/2014/main" id="{7AE2AF9D-ABF4-C617-FC5A-A3B53162A0B7}"/>
              </a:ext>
            </a:extLst>
          </p:cNvPr>
          <p:cNvSpPr>
            <a:spLocks noGrp="1"/>
          </p:cNvSpPr>
          <p:nvPr>
            <p:ph type="dt" sz="half" idx="10"/>
          </p:nvPr>
        </p:nvSpPr>
        <p:spPr/>
        <p:txBody>
          <a:bodyPr/>
          <a:lstStyle/>
          <a:p>
            <a:fld id="{8A9091B1-9DFA-DA4A-934A-FC974EA5B37A}" type="datetime1">
              <a:rPr lang="en-IN" smtClean="0"/>
              <a:t>22/08/23</a:t>
            </a:fld>
            <a:endParaRPr lang="en-US"/>
          </a:p>
        </p:txBody>
      </p:sp>
      <p:sp>
        <p:nvSpPr>
          <p:cNvPr id="8" name="Footer Placeholder 7">
            <a:extLst>
              <a:ext uri="{FF2B5EF4-FFF2-40B4-BE49-F238E27FC236}">
                <a16:creationId xmlns:a16="http://schemas.microsoft.com/office/drawing/2014/main" id="{13462182-F96B-C979-E7EC-C269D3E09FD2}"/>
              </a:ext>
            </a:extLst>
          </p:cNvPr>
          <p:cNvSpPr>
            <a:spLocks noGrp="1"/>
          </p:cNvSpPr>
          <p:nvPr>
            <p:ph type="ftr" sz="quarter" idx="11"/>
          </p:nvPr>
        </p:nvSpPr>
        <p:spPr/>
        <p:txBody>
          <a:bodyPr/>
          <a:lstStyle/>
          <a:p>
            <a:r>
              <a:rPr lang="en-US"/>
              <a:t>Rudra Murthy</a:t>
            </a:r>
          </a:p>
        </p:txBody>
      </p:sp>
      <p:graphicFrame>
        <p:nvGraphicFramePr>
          <p:cNvPr id="4" name="Table 7">
            <a:extLst>
              <a:ext uri="{FF2B5EF4-FFF2-40B4-BE49-F238E27FC236}">
                <a16:creationId xmlns:a16="http://schemas.microsoft.com/office/drawing/2014/main" id="{603B988B-B3FD-B11F-3E15-8104D7132B46}"/>
              </a:ext>
            </a:extLst>
          </p:cNvPr>
          <p:cNvGraphicFramePr>
            <a:graphicFrameLocks noGrp="1"/>
          </p:cNvGraphicFramePr>
          <p:nvPr>
            <p:extLst>
              <p:ext uri="{D42A27DB-BD31-4B8C-83A1-F6EECF244321}">
                <p14:modId xmlns:p14="http://schemas.microsoft.com/office/powerpoint/2010/main" val="1573868075"/>
              </p:ext>
            </p:extLst>
          </p:nvPr>
        </p:nvGraphicFramePr>
        <p:xfrm>
          <a:off x="6387093" y="2014040"/>
          <a:ext cx="3239350" cy="722564"/>
        </p:xfrm>
        <a:graphic>
          <a:graphicData uri="http://schemas.openxmlformats.org/drawingml/2006/table">
            <a:tbl>
              <a:tblPr>
                <a:noFill/>
                <a:tableStyleId>{5C22544A-7EE6-4342-B048-85BDC9FD1C3A}</a:tableStyleId>
              </a:tblPr>
              <a:tblGrid>
                <a:gridCol w="1619675">
                  <a:extLst>
                    <a:ext uri="{9D8B030D-6E8A-4147-A177-3AD203B41FA5}">
                      <a16:colId xmlns:a16="http://schemas.microsoft.com/office/drawing/2014/main" val="4291678219"/>
                    </a:ext>
                  </a:extLst>
                </a:gridCol>
                <a:gridCol w="1619675">
                  <a:extLst>
                    <a:ext uri="{9D8B030D-6E8A-4147-A177-3AD203B41FA5}">
                      <a16:colId xmlns:a16="http://schemas.microsoft.com/office/drawing/2014/main" val="2834882487"/>
                    </a:ext>
                  </a:extLst>
                </a:gridCol>
              </a:tblGrid>
              <a:tr h="361282">
                <a:tc>
                  <a:txBody>
                    <a:bodyPr/>
                    <a:lstStyle/>
                    <a:p>
                      <a:r>
                        <a:rPr lang="en-US" sz="1200" dirty="0"/>
                        <a:t>lunch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[1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4611861"/>
                  </a:ext>
                </a:extLst>
              </a:tr>
              <a:tr h="361282">
                <a:tc>
                  <a:txBody>
                    <a:bodyPr/>
                    <a:lstStyle/>
                    <a:p>
                      <a:r>
                        <a:rPr lang="en-US" sz="1200" dirty="0"/>
                        <a:t>dinner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5019600"/>
                  </a:ext>
                </a:extLst>
              </a:tr>
            </a:tbl>
          </a:graphicData>
        </a:graphic>
      </p:graphicFrame>
      <p:cxnSp>
        <p:nvCxnSpPr>
          <p:cNvPr id="5" name="Straight Arrow Connector 4">
            <a:extLst>
              <a:ext uri="{FF2B5EF4-FFF2-40B4-BE49-F238E27FC236}">
                <a16:creationId xmlns:a16="http://schemas.microsoft.com/office/drawing/2014/main" id="{D7D3F296-D43F-F954-22F3-C68C162B719F}"/>
              </a:ext>
            </a:extLst>
          </p:cNvPr>
          <p:cNvCxnSpPr/>
          <p:nvPr/>
        </p:nvCxnSpPr>
        <p:spPr>
          <a:xfrm>
            <a:off x="8632723" y="3057832"/>
            <a:ext cx="0" cy="280321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81E4F21-F2AD-ABC9-6C0F-49A9875F7A19}"/>
              </a:ext>
            </a:extLst>
          </p:cNvPr>
          <p:cNvCxnSpPr>
            <a:cxnSpLocks/>
          </p:cNvCxnSpPr>
          <p:nvPr/>
        </p:nvCxnSpPr>
        <p:spPr>
          <a:xfrm>
            <a:off x="7241953" y="4371463"/>
            <a:ext cx="27815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025D1D8-A037-32D9-1D3D-75B0926F4B12}"/>
              </a:ext>
            </a:extLst>
          </p:cNvPr>
          <p:cNvSpPr txBox="1"/>
          <p:nvPr/>
        </p:nvSpPr>
        <p:spPr>
          <a:xfrm>
            <a:off x="9742743" y="4371463"/>
            <a:ext cx="585417" cy="276999"/>
          </a:xfrm>
          <a:prstGeom prst="rect">
            <a:avLst/>
          </a:prstGeom>
          <a:noFill/>
        </p:spPr>
        <p:txBody>
          <a:bodyPr wrap="none" rtlCol="0">
            <a:spAutoFit/>
          </a:bodyPr>
          <a:lstStyle/>
          <a:p>
            <a:r>
              <a:rPr lang="en-US" sz="1200" dirty="0"/>
              <a:t>dinner</a:t>
            </a:r>
          </a:p>
        </p:txBody>
      </p:sp>
      <p:sp>
        <p:nvSpPr>
          <p:cNvPr id="11" name="TextBox 10">
            <a:extLst>
              <a:ext uri="{FF2B5EF4-FFF2-40B4-BE49-F238E27FC236}">
                <a16:creationId xmlns:a16="http://schemas.microsoft.com/office/drawing/2014/main" id="{E7F4E600-C773-7D8C-57AB-48C51938212F}"/>
              </a:ext>
            </a:extLst>
          </p:cNvPr>
          <p:cNvSpPr txBox="1"/>
          <p:nvPr/>
        </p:nvSpPr>
        <p:spPr>
          <a:xfrm>
            <a:off x="8626233" y="3000386"/>
            <a:ext cx="516488" cy="276999"/>
          </a:xfrm>
          <a:prstGeom prst="rect">
            <a:avLst/>
          </a:prstGeom>
          <a:noFill/>
        </p:spPr>
        <p:txBody>
          <a:bodyPr wrap="none" rtlCol="0">
            <a:spAutoFit/>
          </a:bodyPr>
          <a:lstStyle/>
          <a:p>
            <a:r>
              <a:rPr lang="en-US" sz="1200" dirty="0"/>
              <a:t>lunch</a:t>
            </a:r>
          </a:p>
        </p:txBody>
      </p:sp>
    </p:spTree>
    <p:extLst>
      <p:ext uri="{BB962C8B-B14F-4D97-AF65-F5344CB8AC3E}">
        <p14:creationId xmlns:p14="http://schemas.microsoft.com/office/powerpoint/2010/main" val="5666235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B7B6BF-2FEF-E688-855F-974A1300F18C}"/>
              </a:ext>
            </a:extLst>
          </p:cNvPr>
          <p:cNvSpPr>
            <a:spLocks noGrp="1"/>
          </p:cNvSpPr>
          <p:nvPr>
            <p:ph type="dt" sz="half" idx="10"/>
          </p:nvPr>
        </p:nvSpPr>
        <p:spPr/>
        <p:txBody>
          <a:bodyPr/>
          <a:lstStyle/>
          <a:p>
            <a:fld id="{903AD508-924D-3D44-8235-5DB951A0C99F}" type="datetime1">
              <a:rPr lang="en-IN" smtClean="0"/>
              <a:t>22/08/23</a:t>
            </a:fld>
            <a:endParaRPr lang="en-US"/>
          </a:p>
        </p:txBody>
      </p:sp>
      <p:sp>
        <p:nvSpPr>
          <p:cNvPr id="5" name="Footer Placeholder 4">
            <a:extLst>
              <a:ext uri="{FF2B5EF4-FFF2-40B4-BE49-F238E27FC236}">
                <a16:creationId xmlns:a16="http://schemas.microsoft.com/office/drawing/2014/main" id="{99851C57-10A0-D9B7-702D-8593F59D1090}"/>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B39A9092-540A-4C70-A889-F8B08E12F3FF}"/>
              </a:ext>
            </a:extLst>
          </p:cNvPr>
          <p:cNvSpPr>
            <a:spLocks noGrp="1"/>
          </p:cNvSpPr>
          <p:nvPr>
            <p:ph type="sldNum" sz="quarter" idx="12"/>
          </p:nvPr>
        </p:nvSpPr>
        <p:spPr/>
        <p:txBody>
          <a:bodyPr/>
          <a:lstStyle/>
          <a:p>
            <a:fld id="{8E76CBA5-E987-5E44-BC9F-E1C771F6FE5A}" type="slidenum">
              <a:rPr lang="en-US" smtClean="0"/>
              <a:t>110</a:t>
            </a:fld>
            <a:endParaRPr lang="en-US"/>
          </a:p>
        </p:txBody>
      </p:sp>
      <p:pic>
        <p:nvPicPr>
          <p:cNvPr id="10" name="Picture 9" descr="A robot hand touching a keyboard&#10;&#10;Description automatically generated">
            <a:extLst>
              <a:ext uri="{FF2B5EF4-FFF2-40B4-BE49-F238E27FC236}">
                <a16:creationId xmlns:a16="http://schemas.microsoft.com/office/drawing/2014/main" id="{F3D36525-6E8C-1326-35D8-A44C2CD95D06}"/>
              </a:ext>
            </a:extLst>
          </p:cNvPr>
          <p:cNvPicPr>
            <a:picLocks noChangeAspect="1"/>
          </p:cNvPicPr>
          <p:nvPr/>
        </p:nvPicPr>
        <p:blipFill>
          <a:blip r:embed="rId2"/>
          <a:stretch>
            <a:fillRect/>
          </a:stretch>
        </p:blipFill>
        <p:spPr>
          <a:xfrm>
            <a:off x="1440647" y="673667"/>
            <a:ext cx="4771618" cy="5278144"/>
          </a:xfrm>
          <a:prstGeom prst="rect">
            <a:avLst/>
          </a:prstGeom>
        </p:spPr>
      </p:pic>
      <p:sp>
        <p:nvSpPr>
          <p:cNvPr id="11" name="TextBox 10">
            <a:extLst>
              <a:ext uri="{FF2B5EF4-FFF2-40B4-BE49-F238E27FC236}">
                <a16:creationId xmlns:a16="http://schemas.microsoft.com/office/drawing/2014/main" id="{888E83BE-0D5E-1711-7A78-D3E40E73908A}"/>
              </a:ext>
            </a:extLst>
          </p:cNvPr>
          <p:cNvSpPr txBox="1"/>
          <p:nvPr/>
        </p:nvSpPr>
        <p:spPr>
          <a:xfrm>
            <a:off x="6881568" y="2064470"/>
            <a:ext cx="3869786" cy="1200329"/>
          </a:xfrm>
          <a:prstGeom prst="rect">
            <a:avLst/>
          </a:prstGeom>
          <a:noFill/>
        </p:spPr>
        <p:txBody>
          <a:bodyPr wrap="square" rtlCol="0">
            <a:spAutoFit/>
          </a:bodyPr>
          <a:lstStyle/>
          <a:p>
            <a:r>
              <a:rPr lang="en-US" dirty="0"/>
              <a:t>https://</a:t>
            </a:r>
            <a:r>
              <a:rPr lang="en-US" dirty="0" err="1"/>
              <a:t>www.theguardian.com</a:t>
            </a:r>
            <a:r>
              <a:rPr lang="en-US" dirty="0"/>
              <a:t>/technology/2017/</a:t>
            </a:r>
            <a:r>
              <a:rPr lang="en-US" dirty="0" err="1"/>
              <a:t>apr</a:t>
            </a:r>
            <a:r>
              <a:rPr lang="en-US" dirty="0"/>
              <a:t>/13/ai-programs-exhibit-racist-and-sexist-biases-research-reveals</a:t>
            </a:r>
          </a:p>
        </p:txBody>
      </p:sp>
    </p:spTree>
    <p:extLst>
      <p:ext uri="{BB962C8B-B14F-4D97-AF65-F5344CB8AC3E}">
        <p14:creationId xmlns:p14="http://schemas.microsoft.com/office/powerpoint/2010/main" val="30903981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3BF112-0189-B34A-3A1E-5E6C6A68DEF9}"/>
              </a:ext>
            </a:extLst>
          </p:cNvPr>
          <p:cNvSpPr>
            <a:spLocks noGrp="1"/>
          </p:cNvSpPr>
          <p:nvPr>
            <p:ph type="dt" sz="half" idx="10"/>
          </p:nvPr>
        </p:nvSpPr>
        <p:spPr/>
        <p:txBody>
          <a:bodyPr/>
          <a:lstStyle/>
          <a:p>
            <a:fld id="{8B0FDA71-1E6B-3242-8D34-BCD7F48DF494}" type="datetime1">
              <a:rPr lang="en-IN" smtClean="0"/>
              <a:t>22/08/23</a:t>
            </a:fld>
            <a:endParaRPr lang="en-US"/>
          </a:p>
        </p:txBody>
      </p:sp>
      <p:sp>
        <p:nvSpPr>
          <p:cNvPr id="3" name="Footer Placeholder 2">
            <a:extLst>
              <a:ext uri="{FF2B5EF4-FFF2-40B4-BE49-F238E27FC236}">
                <a16:creationId xmlns:a16="http://schemas.microsoft.com/office/drawing/2014/main" id="{07D6B2AB-39A5-F0DF-4F8E-92B2B746DE31}"/>
              </a:ext>
            </a:extLst>
          </p:cNvPr>
          <p:cNvSpPr>
            <a:spLocks noGrp="1"/>
          </p:cNvSpPr>
          <p:nvPr>
            <p:ph type="ftr" sz="quarter" idx="11"/>
          </p:nvPr>
        </p:nvSpPr>
        <p:spPr/>
        <p:txBody>
          <a:bodyPr/>
          <a:lstStyle/>
          <a:p>
            <a:r>
              <a:rPr lang="en-US"/>
              <a:t>Rudra Murthy</a:t>
            </a:r>
          </a:p>
        </p:txBody>
      </p:sp>
      <p:sp>
        <p:nvSpPr>
          <p:cNvPr id="4" name="Slide Number Placeholder 3">
            <a:extLst>
              <a:ext uri="{FF2B5EF4-FFF2-40B4-BE49-F238E27FC236}">
                <a16:creationId xmlns:a16="http://schemas.microsoft.com/office/drawing/2014/main" id="{C515538A-4E38-4930-A382-6A7D45E732B4}"/>
              </a:ext>
            </a:extLst>
          </p:cNvPr>
          <p:cNvSpPr>
            <a:spLocks noGrp="1"/>
          </p:cNvSpPr>
          <p:nvPr>
            <p:ph type="sldNum" sz="quarter" idx="12"/>
          </p:nvPr>
        </p:nvSpPr>
        <p:spPr/>
        <p:txBody>
          <a:bodyPr/>
          <a:lstStyle/>
          <a:p>
            <a:fld id="{8E76CBA5-E987-5E44-BC9F-E1C771F6FE5A}" type="slidenum">
              <a:rPr lang="en-US" smtClean="0"/>
              <a:t>111</a:t>
            </a:fld>
            <a:endParaRPr lang="en-US"/>
          </a:p>
        </p:txBody>
      </p:sp>
      <p:pic>
        <p:nvPicPr>
          <p:cNvPr id="6" name="Picture 5" descr="A screenshot of a computer screen&#10;&#10;Description automatically generated">
            <a:extLst>
              <a:ext uri="{FF2B5EF4-FFF2-40B4-BE49-F238E27FC236}">
                <a16:creationId xmlns:a16="http://schemas.microsoft.com/office/drawing/2014/main" id="{D1196B2D-15FC-4F6E-17A7-E0F62ADC95C6}"/>
              </a:ext>
            </a:extLst>
          </p:cNvPr>
          <p:cNvPicPr>
            <a:picLocks noChangeAspect="1"/>
          </p:cNvPicPr>
          <p:nvPr/>
        </p:nvPicPr>
        <p:blipFill>
          <a:blip r:embed="rId2"/>
          <a:stretch>
            <a:fillRect/>
          </a:stretch>
        </p:blipFill>
        <p:spPr>
          <a:xfrm>
            <a:off x="581192" y="868025"/>
            <a:ext cx="6454533" cy="4728547"/>
          </a:xfrm>
          <a:prstGeom prst="rect">
            <a:avLst/>
          </a:prstGeom>
        </p:spPr>
      </p:pic>
      <p:sp>
        <p:nvSpPr>
          <p:cNvPr id="7" name="TextBox 6">
            <a:extLst>
              <a:ext uri="{FF2B5EF4-FFF2-40B4-BE49-F238E27FC236}">
                <a16:creationId xmlns:a16="http://schemas.microsoft.com/office/drawing/2014/main" id="{09FC36AF-5BF8-C842-6AA3-3C72F645CC1C}"/>
              </a:ext>
            </a:extLst>
          </p:cNvPr>
          <p:cNvSpPr txBox="1"/>
          <p:nvPr/>
        </p:nvSpPr>
        <p:spPr>
          <a:xfrm>
            <a:off x="7605951" y="2413262"/>
            <a:ext cx="2844799" cy="923330"/>
          </a:xfrm>
          <a:prstGeom prst="rect">
            <a:avLst/>
          </a:prstGeom>
          <a:noFill/>
        </p:spPr>
        <p:txBody>
          <a:bodyPr wrap="square" rtlCol="0">
            <a:spAutoFit/>
          </a:bodyPr>
          <a:lstStyle/>
          <a:p>
            <a:r>
              <a:rPr lang="en-US" dirty="0"/>
              <a:t>https://</a:t>
            </a:r>
            <a:r>
              <a:rPr lang="en-US" dirty="0" err="1"/>
              <a:t>news.stanford.edu</a:t>
            </a:r>
            <a:r>
              <a:rPr lang="en-US" dirty="0"/>
              <a:t>/2018/04/03/algorithms-reveal-changes-stereotypes/</a:t>
            </a:r>
          </a:p>
        </p:txBody>
      </p:sp>
    </p:spTree>
    <p:extLst>
      <p:ext uri="{BB962C8B-B14F-4D97-AF65-F5344CB8AC3E}">
        <p14:creationId xmlns:p14="http://schemas.microsoft.com/office/powerpoint/2010/main" val="26693416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11ACAD-95A8-4B7E-D89B-5C60C03933D8}"/>
              </a:ext>
            </a:extLst>
          </p:cNvPr>
          <p:cNvSpPr>
            <a:spLocks noGrp="1"/>
          </p:cNvSpPr>
          <p:nvPr>
            <p:ph type="title"/>
          </p:nvPr>
        </p:nvSpPr>
        <p:spPr/>
        <p:txBody>
          <a:bodyPr/>
          <a:lstStyle/>
          <a:p>
            <a:r>
              <a:rPr lang="en-US" dirty="0" err="1"/>
              <a:t>BiAs</a:t>
            </a:r>
            <a:r>
              <a:rPr lang="en-US" dirty="0"/>
              <a:t> in Word Embeddings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A5B657F9-3F18-4BAD-890F-4A068AB514C2}"/>
                  </a:ext>
                </a:extLst>
              </p:cNvPr>
              <p:cNvSpPr>
                <a:spLocks noGrp="1"/>
              </p:cNvSpPr>
              <p:nvPr>
                <p:ph idx="1"/>
              </p:nvPr>
            </p:nvSpPr>
            <p:spPr>
              <a:xfrm>
                <a:off x="581193" y="2180496"/>
                <a:ext cx="5282280" cy="3678303"/>
              </a:xfrm>
            </p:spPr>
            <p:txBody>
              <a:bodyPr/>
              <a:lstStyle/>
              <a:p>
                <a14:m>
                  <m:oMath xmlns:m="http://schemas.openxmlformats.org/officeDocument/2006/math">
                    <m:groupChr>
                      <m:groupChrPr>
                        <m:chr m:val="→"/>
                        <m:pos m:val="top"/>
                        <m:ctrlPr>
                          <a:rPr lang="en-US" i="1" smtClean="0">
                            <a:latin typeface="Cambria Math" panose="02040503050406030204" pitchFamily="18" charset="0"/>
                          </a:rPr>
                        </m:ctrlPr>
                      </m:groupChrPr>
                      <m:e>
                        <m:r>
                          <m:rPr>
                            <m:brk m:alnAt="1"/>
                          </m:rPr>
                          <a:rPr lang="en-US" b="0" i="1" smtClean="0">
                            <a:latin typeface="Cambria Math" panose="02040503050406030204" pitchFamily="18" charset="0"/>
                          </a:rPr>
                          <m:t>𝑚</m:t>
                        </m:r>
                        <m:r>
                          <a:rPr lang="en-US" b="0" i="1" smtClean="0">
                            <a:latin typeface="Cambria Math" panose="02040503050406030204" pitchFamily="18" charset="0"/>
                          </a:rPr>
                          <m:t>𝑎𝑛</m:t>
                        </m:r>
                      </m:e>
                    </m:groupChr>
                  </m:oMath>
                </a14:m>
                <a:r>
                  <a:rPr lang="en-US" dirty="0"/>
                  <a:t> - </a:t>
                </a:r>
                <a14:m>
                  <m:oMath xmlns:m="http://schemas.openxmlformats.org/officeDocument/2006/math">
                    <m:groupChr>
                      <m:groupChrPr>
                        <m:chr m:val="→"/>
                        <m:pos m:val="top"/>
                        <m:ctrlPr>
                          <a:rPr lang="en-US" i="1">
                            <a:latin typeface="Cambria Math" panose="02040503050406030204" pitchFamily="18" charset="0"/>
                          </a:rPr>
                        </m:ctrlPr>
                      </m:groupChrPr>
                      <m:e>
                        <m:r>
                          <m:rPr>
                            <m:brk m:alnAt="1"/>
                          </m:rPr>
                          <a:rPr lang="en-US" b="0" i="1" smtClean="0">
                            <a:latin typeface="Cambria Math" panose="02040503050406030204" pitchFamily="18" charset="0"/>
                          </a:rPr>
                          <m:t>𝑤</m:t>
                        </m:r>
                        <m:r>
                          <a:rPr lang="en-US" b="0" i="1" smtClean="0">
                            <a:latin typeface="Cambria Math" panose="02040503050406030204" pitchFamily="18" charset="0"/>
                          </a:rPr>
                          <m:t>𝑜</m:t>
                        </m:r>
                        <m:r>
                          <a:rPr lang="en-US" i="1">
                            <a:latin typeface="Cambria Math" panose="02040503050406030204" pitchFamily="18" charset="0"/>
                          </a:rPr>
                          <m:t>𝑚𝑎𝑛</m:t>
                        </m:r>
                      </m:e>
                    </m:groupChr>
                  </m:oMath>
                </a14:m>
                <a:r>
                  <a:rPr lang="en-US" dirty="0"/>
                  <a:t> ≈ </a:t>
                </a:r>
                <a14:m>
                  <m:oMath xmlns:m="http://schemas.openxmlformats.org/officeDocument/2006/math">
                    <m:groupChr>
                      <m:groupChrPr>
                        <m:chr m:val="→"/>
                        <m:pos m:val="top"/>
                        <m:ctrlPr>
                          <a:rPr lang="en-US" i="1">
                            <a:latin typeface="Cambria Math" panose="02040503050406030204" pitchFamily="18" charset="0"/>
                          </a:rPr>
                        </m:ctrlPr>
                      </m:groupChrPr>
                      <m:e>
                        <m:r>
                          <a:rPr lang="en-US" b="0" i="1" smtClean="0">
                            <a:latin typeface="Cambria Math" panose="02040503050406030204" pitchFamily="18" charset="0"/>
                          </a:rPr>
                          <m:t>𝑘𝑖𝑛𝑔</m:t>
                        </m:r>
                      </m:e>
                    </m:groupChr>
                  </m:oMath>
                </a14:m>
                <a:r>
                  <a:rPr lang="en-US" dirty="0"/>
                  <a:t> – </a:t>
                </a:r>
                <a14:m>
                  <m:oMath xmlns:m="http://schemas.openxmlformats.org/officeDocument/2006/math">
                    <m:groupChr>
                      <m:groupChrPr>
                        <m:chr m:val="→"/>
                        <m:pos m:val="top"/>
                        <m:ctrlPr>
                          <a:rPr lang="en-US" i="1">
                            <a:latin typeface="Cambria Math" panose="02040503050406030204" pitchFamily="18" charset="0"/>
                          </a:rPr>
                        </m:ctrlPr>
                      </m:groupChrPr>
                      <m:e>
                        <m:r>
                          <a:rPr lang="en-US" b="0" i="1" smtClean="0">
                            <a:latin typeface="Cambria Math" panose="02040503050406030204" pitchFamily="18" charset="0"/>
                          </a:rPr>
                          <m:t>𝑞𝑢𝑒𝑒𝑛</m:t>
                        </m:r>
                      </m:e>
                    </m:groupChr>
                    <m:r>
                      <a:rPr lang="en-US" b="0" i="0" smtClean="0">
                        <a:latin typeface="Cambria Math" panose="02040503050406030204" pitchFamily="18" charset="0"/>
                      </a:rPr>
                      <m:t>  </m:t>
                    </m:r>
                  </m:oMath>
                </a14:m>
                <a:r>
                  <a:rPr lang="en-US" dirty="0"/>
                  <a:t> ✅</a:t>
                </a:r>
              </a:p>
              <a:p>
                <a14:m>
                  <m:oMath xmlns:m="http://schemas.openxmlformats.org/officeDocument/2006/math">
                    <m:groupChr>
                      <m:groupChrPr>
                        <m:chr m:val="→"/>
                        <m:pos m:val="top"/>
                        <m:ctrlPr>
                          <a:rPr lang="en-US" i="1" smtClean="0">
                            <a:latin typeface="Cambria Math" panose="02040503050406030204" pitchFamily="18" charset="0"/>
                          </a:rPr>
                        </m:ctrlPr>
                      </m:groupChrPr>
                      <m:e>
                        <m:r>
                          <m:rPr>
                            <m:brk m:alnAt="1"/>
                          </m:rPr>
                          <a:rPr lang="en-US" b="0" i="1" smtClean="0">
                            <a:latin typeface="Cambria Math" panose="02040503050406030204" pitchFamily="18" charset="0"/>
                          </a:rPr>
                          <m:t>𝑚</m:t>
                        </m:r>
                        <m:r>
                          <a:rPr lang="en-US" b="0" i="1" smtClean="0">
                            <a:latin typeface="Cambria Math" panose="02040503050406030204" pitchFamily="18" charset="0"/>
                          </a:rPr>
                          <m:t>𝑎𝑛</m:t>
                        </m:r>
                      </m:e>
                    </m:groupChr>
                  </m:oMath>
                </a14:m>
                <a:r>
                  <a:rPr lang="en-US" dirty="0"/>
                  <a:t> - </a:t>
                </a:r>
                <a14:m>
                  <m:oMath xmlns:m="http://schemas.openxmlformats.org/officeDocument/2006/math">
                    <m:groupChr>
                      <m:groupChrPr>
                        <m:chr m:val="→"/>
                        <m:pos m:val="top"/>
                        <m:ctrlPr>
                          <a:rPr lang="en-US" i="1">
                            <a:latin typeface="Cambria Math" panose="02040503050406030204" pitchFamily="18" charset="0"/>
                          </a:rPr>
                        </m:ctrlPr>
                      </m:groupChrPr>
                      <m:e>
                        <m:r>
                          <m:rPr>
                            <m:brk m:alnAt="1"/>
                          </m:rPr>
                          <a:rPr lang="en-US" b="0" i="1" smtClean="0">
                            <a:latin typeface="Cambria Math" panose="02040503050406030204" pitchFamily="18" charset="0"/>
                          </a:rPr>
                          <m:t>𝑤</m:t>
                        </m:r>
                        <m:r>
                          <a:rPr lang="en-US" b="0" i="1" smtClean="0">
                            <a:latin typeface="Cambria Math" panose="02040503050406030204" pitchFamily="18" charset="0"/>
                          </a:rPr>
                          <m:t>𝑜</m:t>
                        </m:r>
                        <m:r>
                          <a:rPr lang="en-US" i="1">
                            <a:latin typeface="Cambria Math" panose="02040503050406030204" pitchFamily="18" charset="0"/>
                          </a:rPr>
                          <m:t>𝑚𝑎𝑛</m:t>
                        </m:r>
                      </m:e>
                    </m:groupChr>
                  </m:oMath>
                </a14:m>
                <a:r>
                  <a:rPr lang="en-US" dirty="0"/>
                  <a:t> ≈ </a:t>
                </a:r>
                <a14:m>
                  <m:oMath xmlns:m="http://schemas.openxmlformats.org/officeDocument/2006/math">
                    <m:groupChr>
                      <m:groupChrPr>
                        <m:chr m:val="→"/>
                        <m:pos m:val="top"/>
                        <m:ctrlPr>
                          <a:rPr lang="en-US" i="1">
                            <a:latin typeface="Cambria Math" panose="02040503050406030204" pitchFamily="18" charset="0"/>
                          </a:rPr>
                        </m:ctrlPr>
                      </m:groupChrPr>
                      <m:e>
                        <m:r>
                          <m:rPr>
                            <m:brk m:alnAt="1"/>
                          </m:rPr>
                          <a:rPr lang="en-US" b="0" i="1" smtClean="0">
                            <a:latin typeface="Cambria Math" panose="02040503050406030204" pitchFamily="18" charset="0"/>
                          </a:rPr>
                          <m:t>𝑐</m:t>
                        </m:r>
                        <m:r>
                          <a:rPr lang="en-US" b="0" i="1" smtClean="0">
                            <a:latin typeface="Cambria Math" panose="02040503050406030204" pitchFamily="18" charset="0"/>
                          </a:rPr>
                          <m:t>𝑜𝑚𝑝𝑢𝑡𝑒𝑟</m:t>
                        </m:r>
                        <m:r>
                          <a:rPr lang="en-US" b="0" i="1" smtClean="0">
                            <a:latin typeface="Cambria Math" panose="02040503050406030204" pitchFamily="18" charset="0"/>
                          </a:rPr>
                          <m:t> </m:t>
                        </m:r>
                        <m:r>
                          <a:rPr lang="en-US" b="0" i="1" smtClean="0">
                            <a:latin typeface="Cambria Math" panose="02040503050406030204" pitchFamily="18" charset="0"/>
                          </a:rPr>
                          <m:t>𝑝𝑟𝑜𝑔𝑟𝑎𝑚𝑚𝑒𝑟</m:t>
                        </m:r>
                      </m:e>
                    </m:groupChr>
                  </m:oMath>
                </a14:m>
                <a:r>
                  <a:rPr lang="en-US" dirty="0"/>
                  <a:t> – </a:t>
                </a:r>
                <a14:m>
                  <m:oMath xmlns:m="http://schemas.openxmlformats.org/officeDocument/2006/math">
                    <m:groupChr>
                      <m:groupChrPr>
                        <m:chr m:val="→"/>
                        <m:pos m:val="top"/>
                        <m:ctrlPr>
                          <a:rPr lang="en-US" i="1">
                            <a:latin typeface="Cambria Math" panose="02040503050406030204" pitchFamily="18" charset="0"/>
                          </a:rPr>
                        </m:ctrlPr>
                      </m:groupChrPr>
                      <m:e>
                        <m:r>
                          <a:rPr lang="en-US" b="0" i="1" smtClean="0">
                            <a:latin typeface="Cambria Math" panose="02040503050406030204" pitchFamily="18" charset="0"/>
                          </a:rPr>
                          <m:t>h𝑜𝑚𝑒𝑚𝑎𝑘𝑒𝑟</m:t>
                        </m:r>
                      </m:e>
                    </m:groupChr>
                  </m:oMath>
                </a14:m>
                <a:r>
                  <a:rPr lang="en-US" dirty="0"/>
                  <a:t> </a:t>
                </a:r>
              </a:p>
            </p:txBody>
          </p:sp>
        </mc:Choice>
        <mc:Fallback xmlns="">
          <p:sp>
            <p:nvSpPr>
              <p:cNvPr id="6" name="Content Placeholder 5">
                <a:extLst>
                  <a:ext uri="{FF2B5EF4-FFF2-40B4-BE49-F238E27FC236}">
                    <a16:creationId xmlns:a16="http://schemas.microsoft.com/office/drawing/2014/main" id="{A5B657F9-3F18-4BAD-890F-4A068AB514C2}"/>
                  </a:ext>
                </a:extLst>
              </p:cNvPr>
              <p:cNvSpPr>
                <a:spLocks noGrp="1" noRot="1" noChangeAspect="1" noMove="1" noResize="1" noEditPoints="1" noAdjustHandles="1" noChangeArrowheads="1" noChangeShapeType="1" noTextEdit="1"/>
              </p:cNvSpPr>
              <p:nvPr>
                <p:ph idx="1"/>
              </p:nvPr>
            </p:nvSpPr>
            <p:spPr>
              <a:xfrm>
                <a:off x="581193" y="2180496"/>
                <a:ext cx="5282280" cy="3678303"/>
              </a:xfrm>
              <a:blipFill>
                <a:blip r:embed="rId2"/>
                <a:stretch>
                  <a:fillRect l="-240"/>
                </a:stretch>
              </a:blipFill>
            </p:spPr>
            <p:txBody>
              <a:bodyPr/>
              <a:lstStyle/>
              <a:p>
                <a:r>
                  <a:rPr lang="en-US">
                    <a:noFill/>
                  </a:rPr>
                  <a:t> </a:t>
                </a:r>
              </a:p>
            </p:txBody>
          </p:sp>
        </mc:Fallback>
      </mc:AlternateContent>
      <p:sp>
        <p:nvSpPr>
          <p:cNvPr id="2" name="Date Placeholder 1">
            <a:extLst>
              <a:ext uri="{FF2B5EF4-FFF2-40B4-BE49-F238E27FC236}">
                <a16:creationId xmlns:a16="http://schemas.microsoft.com/office/drawing/2014/main" id="{2D7B2001-EA5C-8993-F3BF-932F7680A0C2}"/>
              </a:ext>
            </a:extLst>
          </p:cNvPr>
          <p:cNvSpPr>
            <a:spLocks noGrp="1"/>
          </p:cNvSpPr>
          <p:nvPr>
            <p:ph type="dt" sz="half" idx="10"/>
          </p:nvPr>
        </p:nvSpPr>
        <p:spPr/>
        <p:txBody>
          <a:bodyPr/>
          <a:lstStyle/>
          <a:p>
            <a:fld id="{8B0FDA71-1E6B-3242-8D34-BCD7F48DF494}" type="datetime1">
              <a:rPr lang="en-IN" smtClean="0"/>
              <a:t>22/08/23</a:t>
            </a:fld>
            <a:endParaRPr lang="en-US"/>
          </a:p>
        </p:txBody>
      </p:sp>
      <p:sp>
        <p:nvSpPr>
          <p:cNvPr id="3" name="Footer Placeholder 2">
            <a:extLst>
              <a:ext uri="{FF2B5EF4-FFF2-40B4-BE49-F238E27FC236}">
                <a16:creationId xmlns:a16="http://schemas.microsoft.com/office/drawing/2014/main" id="{95BF3245-3216-C564-1B1A-53F52BC3D72E}"/>
              </a:ext>
            </a:extLst>
          </p:cNvPr>
          <p:cNvSpPr>
            <a:spLocks noGrp="1"/>
          </p:cNvSpPr>
          <p:nvPr>
            <p:ph type="ftr" sz="quarter" idx="11"/>
          </p:nvPr>
        </p:nvSpPr>
        <p:spPr/>
        <p:txBody>
          <a:bodyPr/>
          <a:lstStyle/>
          <a:p>
            <a:r>
              <a:rPr lang="en-US"/>
              <a:t>Rudra Murthy</a:t>
            </a:r>
          </a:p>
        </p:txBody>
      </p:sp>
      <p:sp>
        <p:nvSpPr>
          <p:cNvPr id="4" name="Slide Number Placeholder 3">
            <a:extLst>
              <a:ext uri="{FF2B5EF4-FFF2-40B4-BE49-F238E27FC236}">
                <a16:creationId xmlns:a16="http://schemas.microsoft.com/office/drawing/2014/main" id="{C9CFC6C8-566E-3E93-79CB-AA8E5850ABBD}"/>
              </a:ext>
            </a:extLst>
          </p:cNvPr>
          <p:cNvSpPr>
            <a:spLocks noGrp="1"/>
          </p:cNvSpPr>
          <p:nvPr>
            <p:ph type="sldNum" sz="quarter" idx="12"/>
          </p:nvPr>
        </p:nvSpPr>
        <p:spPr/>
        <p:txBody>
          <a:bodyPr/>
          <a:lstStyle/>
          <a:p>
            <a:fld id="{8E76CBA5-E987-5E44-BC9F-E1C771F6FE5A}" type="slidenum">
              <a:rPr lang="en-US" smtClean="0"/>
              <a:t>112</a:t>
            </a:fld>
            <a:endParaRPr lang="en-US"/>
          </a:p>
        </p:txBody>
      </p:sp>
      <p:sp>
        <p:nvSpPr>
          <p:cNvPr id="7" name="TextBox 6">
            <a:extLst>
              <a:ext uri="{FF2B5EF4-FFF2-40B4-BE49-F238E27FC236}">
                <a16:creationId xmlns:a16="http://schemas.microsoft.com/office/drawing/2014/main" id="{ACE8AD54-260E-F9A2-7DE6-CFAF681B74E5}"/>
              </a:ext>
            </a:extLst>
          </p:cNvPr>
          <p:cNvSpPr txBox="1"/>
          <p:nvPr/>
        </p:nvSpPr>
        <p:spPr>
          <a:xfrm>
            <a:off x="2204944" y="5951811"/>
            <a:ext cx="5881675" cy="461665"/>
          </a:xfrm>
          <a:prstGeom prst="rect">
            <a:avLst/>
          </a:prstGeom>
          <a:noFill/>
        </p:spPr>
        <p:txBody>
          <a:bodyPr wrap="none" rtlCol="0">
            <a:spAutoFit/>
          </a:bodyPr>
          <a:lstStyle/>
          <a:p>
            <a:r>
              <a:rPr lang="en-US" sz="1200" dirty="0"/>
              <a:t>Man is to computer programmer as woman is to homemaker? debiasing word embeddings. </a:t>
            </a:r>
          </a:p>
          <a:p>
            <a:r>
              <a:rPr lang="en-US" sz="1200" dirty="0" err="1"/>
              <a:t>Tolga</a:t>
            </a:r>
            <a:r>
              <a:rPr lang="en-US" sz="1200" dirty="0"/>
              <a:t> </a:t>
            </a:r>
            <a:r>
              <a:rPr lang="en-US" sz="1200" dirty="0" err="1"/>
              <a:t>Bolukbasi</a:t>
            </a:r>
            <a:r>
              <a:rPr lang="en-US" sz="1200" dirty="0"/>
              <a:t>, Kai-Wei Chang, James Zou, Venkatesh </a:t>
            </a:r>
            <a:r>
              <a:rPr lang="en-US" sz="1200" dirty="0" err="1"/>
              <a:t>Saligrama</a:t>
            </a:r>
            <a:r>
              <a:rPr lang="en-US" sz="1200" dirty="0"/>
              <a:t>, Adam </a:t>
            </a:r>
            <a:r>
              <a:rPr lang="en-US" sz="1200" dirty="0" err="1"/>
              <a:t>Kalai</a:t>
            </a:r>
            <a:r>
              <a:rPr lang="en-US" sz="1200" dirty="0"/>
              <a:t>. NIPS 2016</a:t>
            </a:r>
          </a:p>
        </p:txBody>
      </p:sp>
    </p:spTree>
    <p:extLst>
      <p:ext uri="{BB962C8B-B14F-4D97-AF65-F5344CB8AC3E}">
        <p14:creationId xmlns:p14="http://schemas.microsoft.com/office/powerpoint/2010/main" val="26705681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11ACAD-95A8-4B7E-D89B-5C60C03933D8}"/>
              </a:ext>
            </a:extLst>
          </p:cNvPr>
          <p:cNvSpPr>
            <a:spLocks noGrp="1"/>
          </p:cNvSpPr>
          <p:nvPr>
            <p:ph type="title"/>
          </p:nvPr>
        </p:nvSpPr>
        <p:spPr/>
        <p:txBody>
          <a:bodyPr/>
          <a:lstStyle/>
          <a:p>
            <a:r>
              <a:rPr lang="en-US" dirty="0" err="1"/>
              <a:t>BiAs</a:t>
            </a:r>
            <a:r>
              <a:rPr lang="en-US" dirty="0"/>
              <a:t> in Word Embeddings</a:t>
            </a:r>
          </a:p>
        </p:txBody>
      </p:sp>
      <p:sp>
        <p:nvSpPr>
          <p:cNvPr id="2" name="Date Placeholder 1">
            <a:extLst>
              <a:ext uri="{FF2B5EF4-FFF2-40B4-BE49-F238E27FC236}">
                <a16:creationId xmlns:a16="http://schemas.microsoft.com/office/drawing/2014/main" id="{2D7B2001-EA5C-8993-F3BF-932F7680A0C2}"/>
              </a:ext>
            </a:extLst>
          </p:cNvPr>
          <p:cNvSpPr>
            <a:spLocks noGrp="1"/>
          </p:cNvSpPr>
          <p:nvPr>
            <p:ph type="dt" sz="half" idx="10"/>
          </p:nvPr>
        </p:nvSpPr>
        <p:spPr/>
        <p:txBody>
          <a:bodyPr/>
          <a:lstStyle/>
          <a:p>
            <a:fld id="{8B0FDA71-1E6B-3242-8D34-BCD7F48DF494}" type="datetime1">
              <a:rPr lang="en-IN" smtClean="0"/>
              <a:t>22/08/23</a:t>
            </a:fld>
            <a:endParaRPr lang="en-US"/>
          </a:p>
        </p:txBody>
      </p:sp>
      <p:sp>
        <p:nvSpPr>
          <p:cNvPr id="3" name="Footer Placeholder 2">
            <a:extLst>
              <a:ext uri="{FF2B5EF4-FFF2-40B4-BE49-F238E27FC236}">
                <a16:creationId xmlns:a16="http://schemas.microsoft.com/office/drawing/2014/main" id="{95BF3245-3216-C564-1B1A-53F52BC3D72E}"/>
              </a:ext>
            </a:extLst>
          </p:cNvPr>
          <p:cNvSpPr>
            <a:spLocks noGrp="1"/>
          </p:cNvSpPr>
          <p:nvPr>
            <p:ph type="ftr" sz="quarter" idx="11"/>
          </p:nvPr>
        </p:nvSpPr>
        <p:spPr/>
        <p:txBody>
          <a:bodyPr/>
          <a:lstStyle/>
          <a:p>
            <a:r>
              <a:rPr lang="en-US"/>
              <a:t>Rudra Murthy</a:t>
            </a:r>
          </a:p>
        </p:txBody>
      </p:sp>
      <p:sp>
        <p:nvSpPr>
          <p:cNvPr id="4" name="Slide Number Placeholder 3">
            <a:extLst>
              <a:ext uri="{FF2B5EF4-FFF2-40B4-BE49-F238E27FC236}">
                <a16:creationId xmlns:a16="http://schemas.microsoft.com/office/drawing/2014/main" id="{C9CFC6C8-566E-3E93-79CB-AA8E5850ABBD}"/>
              </a:ext>
            </a:extLst>
          </p:cNvPr>
          <p:cNvSpPr>
            <a:spLocks noGrp="1"/>
          </p:cNvSpPr>
          <p:nvPr>
            <p:ph type="sldNum" sz="quarter" idx="12"/>
          </p:nvPr>
        </p:nvSpPr>
        <p:spPr/>
        <p:txBody>
          <a:bodyPr/>
          <a:lstStyle/>
          <a:p>
            <a:fld id="{8E76CBA5-E987-5E44-BC9F-E1C771F6FE5A}" type="slidenum">
              <a:rPr lang="en-US" smtClean="0"/>
              <a:t>113</a:t>
            </a:fld>
            <a:endParaRPr lang="en-US"/>
          </a:p>
        </p:txBody>
      </p:sp>
      <p:sp>
        <p:nvSpPr>
          <p:cNvPr id="7" name="TextBox 6">
            <a:extLst>
              <a:ext uri="{FF2B5EF4-FFF2-40B4-BE49-F238E27FC236}">
                <a16:creationId xmlns:a16="http://schemas.microsoft.com/office/drawing/2014/main" id="{ACE8AD54-260E-F9A2-7DE6-CFAF681B74E5}"/>
              </a:ext>
            </a:extLst>
          </p:cNvPr>
          <p:cNvSpPr txBox="1"/>
          <p:nvPr/>
        </p:nvSpPr>
        <p:spPr>
          <a:xfrm>
            <a:off x="2204944" y="5951811"/>
            <a:ext cx="5881675" cy="461665"/>
          </a:xfrm>
          <a:prstGeom prst="rect">
            <a:avLst/>
          </a:prstGeom>
          <a:noFill/>
        </p:spPr>
        <p:txBody>
          <a:bodyPr wrap="none" rtlCol="0">
            <a:spAutoFit/>
          </a:bodyPr>
          <a:lstStyle/>
          <a:p>
            <a:r>
              <a:rPr lang="en-US" sz="1200" dirty="0"/>
              <a:t>Man is to computer programmer as woman is to homemaker? debiasing word embeddings. </a:t>
            </a:r>
          </a:p>
          <a:p>
            <a:r>
              <a:rPr lang="en-US" sz="1200" dirty="0" err="1"/>
              <a:t>Tolga</a:t>
            </a:r>
            <a:r>
              <a:rPr lang="en-US" sz="1200" dirty="0"/>
              <a:t> </a:t>
            </a:r>
            <a:r>
              <a:rPr lang="en-US" sz="1200" dirty="0" err="1"/>
              <a:t>Bolukbasi</a:t>
            </a:r>
            <a:r>
              <a:rPr lang="en-US" sz="1200" dirty="0"/>
              <a:t>, Kai-Wei Chang, James Zou, Venkatesh </a:t>
            </a:r>
            <a:r>
              <a:rPr lang="en-US" sz="1200" dirty="0" err="1"/>
              <a:t>Saligrama</a:t>
            </a:r>
            <a:r>
              <a:rPr lang="en-US" sz="1200" dirty="0"/>
              <a:t>, Adam </a:t>
            </a:r>
            <a:r>
              <a:rPr lang="en-US" sz="1200" dirty="0" err="1"/>
              <a:t>Kalai</a:t>
            </a:r>
            <a:r>
              <a:rPr lang="en-US" sz="1200" dirty="0"/>
              <a:t>. NIPS 2016</a:t>
            </a:r>
          </a:p>
        </p:txBody>
      </p:sp>
      <p:pic>
        <p:nvPicPr>
          <p:cNvPr id="11" name="Picture 10" descr="A list of jobs in black and white&#10;&#10;Description automatically generated">
            <a:extLst>
              <a:ext uri="{FF2B5EF4-FFF2-40B4-BE49-F238E27FC236}">
                <a16:creationId xmlns:a16="http://schemas.microsoft.com/office/drawing/2014/main" id="{26E36047-C23C-C8E9-897D-785313630D12}"/>
              </a:ext>
            </a:extLst>
          </p:cNvPr>
          <p:cNvPicPr>
            <a:picLocks noChangeAspect="1"/>
          </p:cNvPicPr>
          <p:nvPr/>
        </p:nvPicPr>
        <p:blipFill>
          <a:blip r:embed="rId2"/>
          <a:stretch>
            <a:fillRect/>
          </a:stretch>
        </p:blipFill>
        <p:spPr>
          <a:xfrm>
            <a:off x="2204944" y="2259821"/>
            <a:ext cx="7772400" cy="2882224"/>
          </a:xfrm>
          <a:prstGeom prst="rect">
            <a:avLst/>
          </a:prstGeom>
        </p:spPr>
      </p:pic>
    </p:spTree>
    <p:extLst>
      <p:ext uri="{BB962C8B-B14F-4D97-AF65-F5344CB8AC3E}">
        <p14:creationId xmlns:p14="http://schemas.microsoft.com/office/powerpoint/2010/main" val="6204588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11ACAD-95A8-4B7E-D89B-5C60C03933D8}"/>
              </a:ext>
            </a:extLst>
          </p:cNvPr>
          <p:cNvSpPr>
            <a:spLocks noGrp="1"/>
          </p:cNvSpPr>
          <p:nvPr>
            <p:ph type="title"/>
          </p:nvPr>
        </p:nvSpPr>
        <p:spPr/>
        <p:txBody>
          <a:bodyPr/>
          <a:lstStyle/>
          <a:p>
            <a:r>
              <a:rPr lang="en-US" dirty="0" err="1"/>
              <a:t>BiAs</a:t>
            </a:r>
            <a:r>
              <a:rPr lang="en-US" dirty="0"/>
              <a:t> in Word Embeddings</a:t>
            </a:r>
          </a:p>
        </p:txBody>
      </p:sp>
      <p:sp>
        <p:nvSpPr>
          <p:cNvPr id="2" name="Date Placeholder 1">
            <a:extLst>
              <a:ext uri="{FF2B5EF4-FFF2-40B4-BE49-F238E27FC236}">
                <a16:creationId xmlns:a16="http://schemas.microsoft.com/office/drawing/2014/main" id="{2D7B2001-EA5C-8993-F3BF-932F7680A0C2}"/>
              </a:ext>
            </a:extLst>
          </p:cNvPr>
          <p:cNvSpPr>
            <a:spLocks noGrp="1"/>
          </p:cNvSpPr>
          <p:nvPr>
            <p:ph type="dt" sz="half" idx="10"/>
          </p:nvPr>
        </p:nvSpPr>
        <p:spPr/>
        <p:txBody>
          <a:bodyPr/>
          <a:lstStyle/>
          <a:p>
            <a:fld id="{8B0FDA71-1E6B-3242-8D34-BCD7F48DF494}" type="datetime1">
              <a:rPr lang="en-IN" smtClean="0"/>
              <a:t>22/08/23</a:t>
            </a:fld>
            <a:endParaRPr lang="en-US"/>
          </a:p>
        </p:txBody>
      </p:sp>
      <p:sp>
        <p:nvSpPr>
          <p:cNvPr id="3" name="Footer Placeholder 2">
            <a:extLst>
              <a:ext uri="{FF2B5EF4-FFF2-40B4-BE49-F238E27FC236}">
                <a16:creationId xmlns:a16="http://schemas.microsoft.com/office/drawing/2014/main" id="{95BF3245-3216-C564-1B1A-53F52BC3D72E}"/>
              </a:ext>
            </a:extLst>
          </p:cNvPr>
          <p:cNvSpPr>
            <a:spLocks noGrp="1"/>
          </p:cNvSpPr>
          <p:nvPr>
            <p:ph type="ftr" sz="quarter" idx="11"/>
          </p:nvPr>
        </p:nvSpPr>
        <p:spPr/>
        <p:txBody>
          <a:bodyPr/>
          <a:lstStyle/>
          <a:p>
            <a:r>
              <a:rPr lang="en-US"/>
              <a:t>Rudra Murthy</a:t>
            </a:r>
          </a:p>
        </p:txBody>
      </p:sp>
      <p:sp>
        <p:nvSpPr>
          <p:cNvPr id="4" name="Slide Number Placeholder 3">
            <a:extLst>
              <a:ext uri="{FF2B5EF4-FFF2-40B4-BE49-F238E27FC236}">
                <a16:creationId xmlns:a16="http://schemas.microsoft.com/office/drawing/2014/main" id="{C9CFC6C8-566E-3E93-79CB-AA8E5850ABBD}"/>
              </a:ext>
            </a:extLst>
          </p:cNvPr>
          <p:cNvSpPr>
            <a:spLocks noGrp="1"/>
          </p:cNvSpPr>
          <p:nvPr>
            <p:ph type="sldNum" sz="quarter" idx="12"/>
          </p:nvPr>
        </p:nvSpPr>
        <p:spPr/>
        <p:txBody>
          <a:bodyPr/>
          <a:lstStyle/>
          <a:p>
            <a:fld id="{8E76CBA5-E987-5E44-BC9F-E1C771F6FE5A}" type="slidenum">
              <a:rPr lang="en-US" smtClean="0"/>
              <a:t>114</a:t>
            </a:fld>
            <a:endParaRPr lang="en-US"/>
          </a:p>
        </p:txBody>
      </p:sp>
      <p:sp>
        <p:nvSpPr>
          <p:cNvPr id="7" name="TextBox 6">
            <a:extLst>
              <a:ext uri="{FF2B5EF4-FFF2-40B4-BE49-F238E27FC236}">
                <a16:creationId xmlns:a16="http://schemas.microsoft.com/office/drawing/2014/main" id="{ACE8AD54-260E-F9A2-7DE6-CFAF681B74E5}"/>
              </a:ext>
            </a:extLst>
          </p:cNvPr>
          <p:cNvSpPr txBox="1"/>
          <p:nvPr/>
        </p:nvSpPr>
        <p:spPr>
          <a:xfrm>
            <a:off x="2204944" y="5951811"/>
            <a:ext cx="5881675" cy="461665"/>
          </a:xfrm>
          <a:prstGeom prst="rect">
            <a:avLst/>
          </a:prstGeom>
          <a:noFill/>
        </p:spPr>
        <p:txBody>
          <a:bodyPr wrap="none" rtlCol="0">
            <a:spAutoFit/>
          </a:bodyPr>
          <a:lstStyle/>
          <a:p>
            <a:r>
              <a:rPr lang="en-US" sz="1200" dirty="0"/>
              <a:t>Man is to computer programmer as woman is to homemaker? debiasing word embeddings. </a:t>
            </a:r>
          </a:p>
          <a:p>
            <a:r>
              <a:rPr lang="en-US" sz="1200" dirty="0" err="1"/>
              <a:t>Tolga</a:t>
            </a:r>
            <a:r>
              <a:rPr lang="en-US" sz="1200" dirty="0"/>
              <a:t> </a:t>
            </a:r>
            <a:r>
              <a:rPr lang="en-US" sz="1200" dirty="0" err="1"/>
              <a:t>Bolukbasi</a:t>
            </a:r>
            <a:r>
              <a:rPr lang="en-US" sz="1200" dirty="0"/>
              <a:t>, Kai-Wei Chang, James Zou, Venkatesh </a:t>
            </a:r>
            <a:r>
              <a:rPr lang="en-US" sz="1200" dirty="0" err="1"/>
              <a:t>Saligrama</a:t>
            </a:r>
            <a:r>
              <a:rPr lang="en-US" sz="1200" dirty="0"/>
              <a:t>, Adam </a:t>
            </a:r>
            <a:r>
              <a:rPr lang="en-US" sz="1200" dirty="0" err="1"/>
              <a:t>Kalai</a:t>
            </a:r>
            <a:r>
              <a:rPr lang="en-US" sz="1200" dirty="0"/>
              <a:t>. NIPS 2016</a:t>
            </a:r>
          </a:p>
        </p:txBody>
      </p:sp>
      <p:pic>
        <p:nvPicPr>
          <p:cNvPr id="8" name="Picture 7" descr="A close-up of a paper&#10;&#10;Description automatically generated">
            <a:extLst>
              <a:ext uri="{FF2B5EF4-FFF2-40B4-BE49-F238E27FC236}">
                <a16:creationId xmlns:a16="http://schemas.microsoft.com/office/drawing/2014/main" id="{12EDC0D6-4616-6736-D506-E64065E42FEC}"/>
              </a:ext>
            </a:extLst>
          </p:cNvPr>
          <p:cNvPicPr>
            <a:picLocks noChangeAspect="1"/>
          </p:cNvPicPr>
          <p:nvPr/>
        </p:nvPicPr>
        <p:blipFill>
          <a:blip r:embed="rId2"/>
          <a:stretch>
            <a:fillRect/>
          </a:stretch>
        </p:blipFill>
        <p:spPr>
          <a:xfrm>
            <a:off x="2204944" y="1982293"/>
            <a:ext cx="7772400" cy="3698855"/>
          </a:xfrm>
          <a:prstGeom prst="rect">
            <a:avLst/>
          </a:prstGeom>
        </p:spPr>
      </p:pic>
    </p:spTree>
    <p:extLst>
      <p:ext uri="{BB962C8B-B14F-4D97-AF65-F5344CB8AC3E}">
        <p14:creationId xmlns:p14="http://schemas.microsoft.com/office/powerpoint/2010/main" val="9047646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11ACAD-95A8-4B7E-D89B-5C60C03933D8}"/>
              </a:ext>
            </a:extLst>
          </p:cNvPr>
          <p:cNvSpPr>
            <a:spLocks noGrp="1"/>
          </p:cNvSpPr>
          <p:nvPr>
            <p:ph type="title"/>
          </p:nvPr>
        </p:nvSpPr>
        <p:spPr/>
        <p:txBody>
          <a:bodyPr/>
          <a:lstStyle/>
          <a:p>
            <a:r>
              <a:rPr lang="en-US" dirty="0" err="1"/>
              <a:t>BiAs</a:t>
            </a:r>
            <a:r>
              <a:rPr lang="en-US" dirty="0"/>
              <a:t> in Word Embeddings</a:t>
            </a:r>
          </a:p>
        </p:txBody>
      </p:sp>
      <p:sp>
        <p:nvSpPr>
          <p:cNvPr id="2" name="Date Placeholder 1">
            <a:extLst>
              <a:ext uri="{FF2B5EF4-FFF2-40B4-BE49-F238E27FC236}">
                <a16:creationId xmlns:a16="http://schemas.microsoft.com/office/drawing/2014/main" id="{2D7B2001-EA5C-8993-F3BF-932F7680A0C2}"/>
              </a:ext>
            </a:extLst>
          </p:cNvPr>
          <p:cNvSpPr>
            <a:spLocks noGrp="1"/>
          </p:cNvSpPr>
          <p:nvPr>
            <p:ph type="dt" sz="half" idx="10"/>
          </p:nvPr>
        </p:nvSpPr>
        <p:spPr/>
        <p:txBody>
          <a:bodyPr/>
          <a:lstStyle/>
          <a:p>
            <a:fld id="{8B0FDA71-1E6B-3242-8D34-BCD7F48DF494}" type="datetime1">
              <a:rPr lang="en-IN" smtClean="0"/>
              <a:t>22/08/23</a:t>
            </a:fld>
            <a:endParaRPr lang="en-US"/>
          </a:p>
        </p:txBody>
      </p:sp>
      <p:sp>
        <p:nvSpPr>
          <p:cNvPr id="3" name="Footer Placeholder 2">
            <a:extLst>
              <a:ext uri="{FF2B5EF4-FFF2-40B4-BE49-F238E27FC236}">
                <a16:creationId xmlns:a16="http://schemas.microsoft.com/office/drawing/2014/main" id="{95BF3245-3216-C564-1B1A-53F52BC3D72E}"/>
              </a:ext>
            </a:extLst>
          </p:cNvPr>
          <p:cNvSpPr>
            <a:spLocks noGrp="1"/>
          </p:cNvSpPr>
          <p:nvPr>
            <p:ph type="ftr" sz="quarter" idx="11"/>
          </p:nvPr>
        </p:nvSpPr>
        <p:spPr/>
        <p:txBody>
          <a:bodyPr/>
          <a:lstStyle/>
          <a:p>
            <a:r>
              <a:rPr lang="en-US"/>
              <a:t>Rudra Murthy</a:t>
            </a:r>
          </a:p>
        </p:txBody>
      </p:sp>
      <p:sp>
        <p:nvSpPr>
          <p:cNvPr id="4" name="Slide Number Placeholder 3">
            <a:extLst>
              <a:ext uri="{FF2B5EF4-FFF2-40B4-BE49-F238E27FC236}">
                <a16:creationId xmlns:a16="http://schemas.microsoft.com/office/drawing/2014/main" id="{C9CFC6C8-566E-3E93-79CB-AA8E5850ABBD}"/>
              </a:ext>
            </a:extLst>
          </p:cNvPr>
          <p:cNvSpPr>
            <a:spLocks noGrp="1"/>
          </p:cNvSpPr>
          <p:nvPr>
            <p:ph type="sldNum" sz="quarter" idx="12"/>
          </p:nvPr>
        </p:nvSpPr>
        <p:spPr/>
        <p:txBody>
          <a:bodyPr/>
          <a:lstStyle/>
          <a:p>
            <a:fld id="{8E76CBA5-E987-5E44-BC9F-E1C771F6FE5A}" type="slidenum">
              <a:rPr lang="en-US" smtClean="0"/>
              <a:t>115</a:t>
            </a:fld>
            <a:endParaRPr lang="en-US"/>
          </a:p>
        </p:txBody>
      </p:sp>
      <p:sp>
        <p:nvSpPr>
          <p:cNvPr id="7" name="TextBox 6">
            <a:extLst>
              <a:ext uri="{FF2B5EF4-FFF2-40B4-BE49-F238E27FC236}">
                <a16:creationId xmlns:a16="http://schemas.microsoft.com/office/drawing/2014/main" id="{ACE8AD54-260E-F9A2-7DE6-CFAF681B74E5}"/>
              </a:ext>
            </a:extLst>
          </p:cNvPr>
          <p:cNvSpPr txBox="1"/>
          <p:nvPr/>
        </p:nvSpPr>
        <p:spPr>
          <a:xfrm>
            <a:off x="2204944" y="5951811"/>
            <a:ext cx="4664354" cy="461665"/>
          </a:xfrm>
          <a:prstGeom prst="rect">
            <a:avLst/>
          </a:prstGeom>
          <a:noFill/>
        </p:spPr>
        <p:txBody>
          <a:bodyPr wrap="none" rtlCol="0">
            <a:spAutoFit/>
          </a:bodyPr>
          <a:lstStyle/>
          <a:p>
            <a:r>
              <a:rPr lang="en-US" sz="1200" dirty="0"/>
              <a:t>Word embeddings quantify 100 years of gender and ethnic stereotypes. </a:t>
            </a:r>
          </a:p>
          <a:p>
            <a:r>
              <a:rPr lang="en-US" sz="1200" dirty="0"/>
              <a:t>Nikhil Garg, </a:t>
            </a:r>
            <a:r>
              <a:rPr lang="en-US" sz="1200" dirty="0" err="1"/>
              <a:t>Londa</a:t>
            </a:r>
            <a:r>
              <a:rPr lang="en-US" sz="1200" dirty="0"/>
              <a:t> </a:t>
            </a:r>
            <a:r>
              <a:rPr lang="en-US" sz="1200" dirty="0" err="1"/>
              <a:t>Schiebinger</a:t>
            </a:r>
            <a:r>
              <a:rPr lang="en-US" sz="1200" dirty="0"/>
              <a:t>, Dan </a:t>
            </a:r>
            <a:r>
              <a:rPr lang="en-US" sz="1200" dirty="0" err="1"/>
              <a:t>Jurafsky</a:t>
            </a:r>
            <a:r>
              <a:rPr lang="en-US" sz="1200" dirty="0"/>
              <a:t>, and James Zou</a:t>
            </a:r>
          </a:p>
        </p:txBody>
      </p:sp>
      <p:pic>
        <p:nvPicPr>
          <p:cNvPr id="9" name="Picture 8" descr="A graph with blue dots and white text&#10;&#10;Description automatically generated">
            <a:extLst>
              <a:ext uri="{FF2B5EF4-FFF2-40B4-BE49-F238E27FC236}">
                <a16:creationId xmlns:a16="http://schemas.microsoft.com/office/drawing/2014/main" id="{9005F39B-A999-5D45-FF77-29BB95F9FE3B}"/>
              </a:ext>
            </a:extLst>
          </p:cNvPr>
          <p:cNvPicPr>
            <a:picLocks noChangeAspect="1"/>
          </p:cNvPicPr>
          <p:nvPr/>
        </p:nvPicPr>
        <p:blipFill>
          <a:blip r:embed="rId2"/>
          <a:stretch>
            <a:fillRect/>
          </a:stretch>
        </p:blipFill>
        <p:spPr>
          <a:xfrm>
            <a:off x="900326" y="2038961"/>
            <a:ext cx="4272148" cy="3589845"/>
          </a:xfrm>
          <a:prstGeom prst="rect">
            <a:avLst/>
          </a:prstGeom>
        </p:spPr>
      </p:pic>
      <p:pic>
        <p:nvPicPr>
          <p:cNvPr id="11" name="Picture 10" descr="A table with text on it&#10;&#10;Description automatically generated">
            <a:extLst>
              <a:ext uri="{FF2B5EF4-FFF2-40B4-BE49-F238E27FC236}">
                <a16:creationId xmlns:a16="http://schemas.microsoft.com/office/drawing/2014/main" id="{79CC1517-316A-EF5B-4BC2-71A62B1F91A1}"/>
              </a:ext>
            </a:extLst>
          </p:cNvPr>
          <p:cNvPicPr>
            <a:picLocks noChangeAspect="1"/>
          </p:cNvPicPr>
          <p:nvPr/>
        </p:nvPicPr>
        <p:blipFill>
          <a:blip r:embed="rId3"/>
          <a:stretch>
            <a:fillRect/>
          </a:stretch>
        </p:blipFill>
        <p:spPr>
          <a:xfrm>
            <a:off x="6096000" y="2125934"/>
            <a:ext cx="5161110" cy="3016111"/>
          </a:xfrm>
          <a:prstGeom prst="rect">
            <a:avLst/>
          </a:prstGeom>
        </p:spPr>
      </p:pic>
    </p:spTree>
    <p:extLst>
      <p:ext uri="{BB962C8B-B14F-4D97-AF65-F5344CB8AC3E}">
        <p14:creationId xmlns:p14="http://schemas.microsoft.com/office/powerpoint/2010/main" val="36191246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C8F2E65-47B6-3A17-4D26-28BA0579CB52}"/>
              </a:ext>
            </a:extLst>
          </p:cNvPr>
          <p:cNvSpPr>
            <a:spLocks noGrp="1"/>
          </p:cNvSpPr>
          <p:nvPr>
            <p:ph idx="1"/>
          </p:nvPr>
        </p:nvSpPr>
        <p:spPr/>
        <p:txBody>
          <a:bodyPr>
            <a:normAutofit/>
          </a:bodyPr>
          <a:lstStyle/>
          <a:p>
            <a:pPr marL="0" indent="0" algn="ctr">
              <a:buNone/>
            </a:pPr>
            <a:r>
              <a:rPr lang="en-US" sz="3200" dirty="0"/>
              <a:t>Word Embeddings reflect the bias existing in society</a:t>
            </a:r>
          </a:p>
        </p:txBody>
      </p:sp>
      <p:sp>
        <p:nvSpPr>
          <p:cNvPr id="4" name="Date Placeholder 3">
            <a:extLst>
              <a:ext uri="{FF2B5EF4-FFF2-40B4-BE49-F238E27FC236}">
                <a16:creationId xmlns:a16="http://schemas.microsoft.com/office/drawing/2014/main" id="{5EFA8827-6CDA-9EEA-CD3A-5470456661FB}"/>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0DC4F0CC-038E-B1AE-4620-62B843EC9BA8}"/>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FF592925-D25D-CF91-A09B-EFDA6E8CE988}"/>
              </a:ext>
            </a:extLst>
          </p:cNvPr>
          <p:cNvSpPr>
            <a:spLocks noGrp="1"/>
          </p:cNvSpPr>
          <p:nvPr>
            <p:ph type="sldNum" sz="quarter" idx="12"/>
          </p:nvPr>
        </p:nvSpPr>
        <p:spPr/>
        <p:txBody>
          <a:bodyPr/>
          <a:lstStyle/>
          <a:p>
            <a:fld id="{8E76CBA5-E987-5E44-BC9F-E1C771F6FE5A}" type="slidenum">
              <a:rPr lang="en-US" smtClean="0"/>
              <a:t>116</a:t>
            </a:fld>
            <a:endParaRPr lang="en-US"/>
          </a:p>
        </p:txBody>
      </p:sp>
    </p:spTree>
    <p:extLst>
      <p:ext uri="{BB962C8B-B14F-4D97-AF65-F5344CB8AC3E}">
        <p14:creationId xmlns:p14="http://schemas.microsoft.com/office/powerpoint/2010/main" val="361746608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991E34F-8B1C-2C43-3C15-6615AE668268}"/>
              </a:ext>
            </a:extLst>
          </p:cNvPr>
          <p:cNvSpPr>
            <a:spLocks noGrp="1"/>
          </p:cNvSpPr>
          <p:nvPr>
            <p:ph type="title"/>
          </p:nvPr>
        </p:nvSpPr>
        <p:spPr/>
        <p:txBody>
          <a:bodyPr/>
          <a:lstStyle/>
          <a:p>
            <a:r>
              <a:rPr lang="en-US" dirty="0"/>
              <a:t>Testing for BIAS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41105AFA-B678-3567-E39B-9648D4F0560C}"/>
                  </a:ext>
                </a:extLst>
              </p:cNvPr>
              <p:cNvSpPr>
                <a:spLocks noGrp="1"/>
              </p:cNvSpPr>
              <p:nvPr>
                <p:ph idx="1"/>
              </p:nvPr>
            </p:nvSpPr>
            <p:spPr/>
            <p:txBody>
              <a:bodyPr/>
              <a:lstStyle/>
              <a:p>
                <a:r>
                  <a:rPr lang="en-US" dirty="0"/>
                  <a:t>Similarity Tests</a:t>
                </a:r>
              </a:p>
              <a:p>
                <a:pPr lvl="1"/>
                <a:r>
                  <a:rPr lang="en-US" dirty="0"/>
                  <a:t>Is the embedding of nurse similar to man or woman?</a:t>
                </a:r>
              </a:p>
              <a:p>
                <a:r>
                  <a:rPr lang="en-US" dirty="0"/>
                  <a:t>Analogy Tests</a:t>
                </a:r>
              </a:p>
              <a:p>
                <a:pPr lvl="1"/>
                <a14:m>
                  <m:oMath xmlns:m="http://schemas.openxmlformats.org/officeDocument/2006/math">
                    <m:groupChr>
                      <m:groupChrPr>
                        <m:chr m:val="→"/>
                        <m:pos m:val="top"/>
                        <m:ctrlPr>
                          <a:rPr lang="en-US" i="1" smtClean="0">
                            <a:latin typeface="Cambria Math" panose="02040503050406030204" pitchFamily="18" charset="0"/>
                          </a:rPr>
                        </m:ctrlPr>
                      </m:groupChrPr>
                      <m:e>
                        <m:r>
                          <m:rPr>
                            <m:brk m:alnAt="1"/>
                          </m:rPr>
                          <a:rPr lang="en-US" b="0" i="1" smtClean="0">
                            <a:latin typeface="Cambria Math" panose="02040503050406030204" pitchFamily="18" charset="0"/>
                          </a:rPr>
                          <m:t>𝑚</m:t>
                        </m:r>
                        <m:r>
                          <a:rPr lang="en-US" b="0" i="1" smtClean="0">
                            <a:latin typeface="Cambria Math" panose="02040503050406030204" pitchFamily="18" charset="0"/>
                          </a:rPr>
                          <m:t>𝑎𝑛</m:t>
                        </m:r>
                      </m:e>
                    </m:groupChr>
                  </m:oMath>
                </a14:m>
                <a:r>
                  <a:rPr lang="en-US" dirty="0"/>
                  <a:t> - </a:t>
                </a:r>
                <a14:m>
                  <m:oMath xmlns:m="http://schemas.openxmlformats.org/officeDocument/2006/math">
                    <m:groupChr>
                      <m:groupChrPr>
                        <m:chr m:val="→"/>
                        <m:pos m:val="top"/>
                        <m:ctrlPr>
                          <a:rPr lang="en-US" i="1">
                            <a:latin typeface="Cambria Math" panose="02040503050406030204" pitchFamily="18" charset="0"/>
                          </a:rPr>
                        </m:ctrlPr>
                      </m:groupChrPr>
                      <m:e>
                        <m:r>
                          <m:rPr>
                            <m:brk m:alnAt="1"/>
                          </m:rPr>
                          <a:rPr lang="en-US" b="0" i="1" smtClean="0">
                            <a:latin typeface="Cambria Math" panose="02040503050406030204" pitchFamily="18" charset="0"/>
                          </a:rPr>
                          <m:t>𝑤</m:t>
                        </m:r>
                        <m:r>
                          <a:rPr lang="en-US" b="0" i="1" smtClean="0">
                            <a:latin typeface="Cambria Math" panose="02040503050406030204" pitchFamily="18" charset="0"/>
                          </a:rPr>
                          <m:t>𝑜</m:t>
                        </m:r>
                        <m:r>
                          <a:rPr lang="en-US" i="1">
                            <a:latin typeface="Cambria Math" panose="02040503050406030204" pitchFamily="18" charset="0"/>
                          </a:rPr>
                          <m:t>𝑚𝑎𝑛</m:t>
                        </m:r>
                      </m:e>
                    </m:groupChr>
                  </m:oMath>
                </a14:m>
                <a:r>
                  <a:rPr lang="en-US" dirty="0"/>
                  <a:t> ≈ </a:t>
                </a:r>
                <a14:m>
                  <m:oMath xmlns:m="http://schemas.openxmlformats.org/officeDocument/2006/math">
                    <m:groupChr>
                      <m:groupChrPr>
                        <m:chr m:val="→"/>
                        <m:pos m:val="top"/>
                        <m:ctrlPr>
                          <a:rPr lang="en-US" i="1">
                            <a:latin typeface="Cambria Math" panose="02040503050406030204" pitchFamily="18" charset="0"/>
                          </a:rPr>
                        </m:ctrlPr>
                      </m:groupChrPr>
                      <m:e>
                        <m:r>
                          <a:rPr lang="en-US" b="0" i="1" smtClean="0">
                            <a:latin typeface="Cambria Math" panose="02040503050406030204" pitchFamily="18" charset="0"/>
                          </a:rPr>
                          <m:t>𝑒𝑛𝑔𝑖𝑛𝑒𝑒𝑟</m:t>
                        </m:r>
                      </m:e>
                    </m:groupChr>
                  </m:oMath>
                </a14:m>
                <a:r>
                  <a:rPr lang="en-US" dirty="0"/>
                  <a:t> – </a:t>
                </a:r>
                <a14:m>
                  <m:oMath xmlns:m="http://schemas.openxmlformats.org/officeDocument/2006/math">
                    <m:r>
                      <a:rPr lang="en-US" i="1" smtClean="0">
                        <a:latin typeface="Cambria Math" panose="02040503050406030204" pitchFamily="18" charset="0"/>
                      </a:rPr>
                      <m:t>?</m:t>
                    </m:r>
                  </m:oMath>
                </a14:m>
                <a:endParaRPr lang="en-US" dirty="0"/>
              </a:p>
            </p:txBody>
          </p:sp>
        </mc:Choice>
        <mc:Fallback xmlns="">
          <p:sp>
            <p:nvSpPr>
              <p:cNvPr id="9" name="Content Placeholder 8">
                <a:extLst>
                  <a:ext uri="{FF2B5EF4-FFF2-40B4-BE49-F238E27FC236}">
                    <a16:creationId xmlns:a16="http://schemas.microsoft.com/office/drawing/2014/main" id="{41105AFA-B678-3567-E39B-9648D4F0560C}"/>
                  </a:ext>
                </a:extLst>
              </p:cNvPr>
              <p:cNvSpPr>
                <a:spLocks noGrp="1" noRot="1" noChangeAspect="1" noMove="1" noResize="1" noEditPoints="1" noAdjustHandles="1" noChangeArrowheads="1" noChangeShapeType="1" noTextEdit="1"/>
              </p:cNvSpPr>
              <p:nvPr>
                <p:ph idx="1"/>
              </p:nvPr>
            </p:nvSpPr>
            <p:spPr>
              <a:blipFill>
                <a:blip r:embed="rId2"/>
                <a:stretch>
                  <a:fillRect l="-115"/>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9ADD8E0F-17CF-C46D-CB6A-8A39FF35936F}"/>
              </a:ext>
            </a:extLst>
          </p:cNvPr>
          <p:cNvSpPr>
            <a:spLocks noGrp="1"/>
          </p:cNvSpPr>
          <p:nvPr>
            <p:ph type="dt" sz="half" idx="10"/>
          </p:nvPr>
        </p:nvSpPr>
        <p:spPr/>
        <p:txBody>
          <a:bodyPr/>
          <a:lstStyle/>
          <a:p>
            <a:fld id="{9580F605-F8E2-6147-A22C-BCDFC67A7582}" type="datetime1">
              <a:rPr lang="en-IN" smtClean="0"/>
              <a:t>22/08/23</a:t>
            </a:fld>
            <a:endParaRPr lang="en-US"/>
          </a:p>
        </p:txBody>
      </p:sp>
      <p:sp>
        <p:nvSpPr>
          <p:cNvPr id="6" name="Footer Placeholder 5">
            <a:extLst>
              <a:ext uri="{FF2B5EF4-FFF2-40B4-BE49-F238E27FC236}">
                <a16:creationId xmlns:a16="http://schemas.microsoft.com/office/drawing/2014/main" id="{235FE7B9-E15C-6E5F-9546-FA71B69B309A}"/>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057222C4-4BAC-A02B-2FD7-5ADA6DE05B98}"/>
              </a:ext>
            </a:extLst>
          </p:cNvPr>
          <p:cNvSpPr>
            <a:spLocks noGrp="1"/>
          </p:cNvSpPr>
          <p:nvPr>
            <p:ph type="sldNum" sz="quarter" idx="12"/>
          </p:nvPr>
        </p:nvSpPr>
        <p:spPr/>
        <p:txBody>
          <a:bodyPr/>
          <a:lstStyle/>
          <a:p>
            <a:fld id="{8E76CBA5-E987-5E44-BC9F-E1C771F6FE5A}" type="slidenum">
              <a:rPr lang="en-US" smtClean="0"/>
              <a:t>117</a:t>
            </a:fld>
            <a:endParaRPr lang="en-US"/>
          </a:p>
        </p:txBody>
      </p:sp>
    </p:spTree>
    <p:extLst>
      <p:ext uri="{BB962C8B-B14F-4D97-AF65-F5344CB8AC3E}">
        <p14:creationId xmlns:p14="http://schemas.microsoft.com/office/powerpoint/2010/main" val="11635613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66D0-7D0C-1A85-EDA3-9A3463C636EC}"/>
              </a:ext>
            </a:extLst>
          </p:cNvPr>
          <p:cNvSpPr>
            <a:spLocks noGrp="1"/>
          </p:cNvSpPr>
          <p:nvPr>
            <p:ph type="title"/>
          </p:nvPr>
        </p:nvSpPr>
        <p:spPr/>
        <p:txBody>
          <a:bodyPr/>
          <a:lstStyle/>
          <a:p>
            <a:r>
              <a:rPr lang="en-US" dirty="0"/>
              <a:t>WEAT implicit Association Test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A268CAE-643A-D0B4-AC7A-631E751766D8}"/>
                  </a:ext>
                </a:extLst>
              </p:cNvPr>
              <p:cNvSpPr>
                <a:spLocks noGrp="1"/>
              </p:cNvSpPr>
              <p:nvPr>
                <p:ph idx="1"/>
              </p:nvPr>
            </p:nvSpPr>
            <p:spPr>
              <a:xfrm>
                <a:off x="581192" y="2180496"/>
                <a:ext cx="6639740" cy="3678303"/>
              </a:xfrm>
            </p:spPr>
            <p:txBody>
              <a:bodyPr/>
              <a:lstStyle/>
              <a:p>
                <a:r>
                  <a:rPr lang="en-US" dirty="0"/>
                  <a:t>Given set of </a:t>
                </a:r>
                <a:r>
                  <a:rPr lang="en-US" b="1" dirty="0"/>
                  <a:t>target</a:t>
                </a:r>
                <a:r>
                  <a:rPr lang="en-US" dirty="0"/>
                  <a:t> words </a:t>
                </a:r>
              </a:p>
              <a:p>
                <a:pPr lvl="1"/>
                <a:r>
                  <a:rPr lang="en-US" dirty="0"/>
                  <a:t>X = {programmer, engineer, scientist, …}</a:t>
                </a:r>
              </a:p>
              <a:p>
                <a:pPr lvl="1"/>
                <a:r>
                  <a:rPr lang="en-US" dirty="0"/>
                  <a:t>Y = {nurse, teacher, librarian, …}</a:t>
                </a:r>
              </a:p>
              <a:p>
                <a:r>
                  <a:rPr lang="en-US" dirty="0"/>
                  <a:t>Given set of </a:t>
                </a:r>
                <a:r>
                  <a:rPr lang="en-US" b="1" dirty="0"/>
                  <a:t>attribute</a:t>
                </a:r>
                <a:r>
                  <a:rPr lang="en-US" dirty="0"/>
                  <a:t> words </a:t>
                </a:r>
              </a:p>
              <a:p>
                <a:pPr lvl="1"/>
                <a:r>
                  <a:rPr lang="en-US" dirty="0"/>
                  <a:t>A = {man, male, …}</a:t>
                </a:r>
              </a:p>
              <a:p>
                <a:pPr lvl="1"/>
                <a:r>
                  <a:rPr lang="en-US" dirty="0"/>
                  <a:t>B = {woman, female, …}</a:t>
                </a:r>
              </a:p>
              <a:p>
                <a14:m>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 </m:t>
                        </m:r>
                        <m:r>
                          <a:rPr lang="en-US" b="0" i="1" smtClean="0">
                            <a:latin typeface="Cambria Math" panose="02040503050406030204" pitchFamily="18" charset="0"/>
                          </a:rPr>
                          <m:t>𝑌</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𝑋</m:t>
                        </m:r>
                      </m:sub>
                      <m:sup/>
                      <m:e>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e>
                        </m:d>
                      </m:e>
                    </m:nary>
                    <m:r>
                      <a:rPr lang="en-US" b="0" i="1" smtClean="0">
                        <a:latin typeface="Cambria Math" panose="02040503050406030204" pitchFamily="18" charset="0"/>
                      </a:rPr>
                      <m:t> −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𝑌</m:t>
                        </m:r>
                      </m:sub>
                      <m:sup/>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m:t>
                        </m:r>
                      </m:e>
                    </m:nary>
                  </m:oMath>
                </a14:m>
                <a:r>
                  <a:rPr lang="en-US" dirty="0"/>
                  <a:t> where</a:t>
                </a:r>
              </a:p>
              <a:p>
                <a:pPr marL="0" indent="0">
                  <a:buNone/>
                </a:pPr>
                <a:r>
                  <a:rPr lang="en-US" dirty="0"/>
                  <a:t>	</a:t>
                </a:r>
                <a14:m>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 </m:t>
                        </m:r>
                        <m:r>
                          <a:rPr lang="en-US" b="0" i="1" smtClean="0">
                            <a:latin typeface="Cambria Math" panose="02040503050406030204" pitchFamily="18" charset="0"/>
                          </a:rPr>
                          <m:t>𝐴</m:t>
                        </m:r>
                        <m:r>
                          <a:rPr lang="en-US" b="0" i="1" smtClean="0">
                            <a:latin typeface="Cambria Math" panose="02040503050406030204" pitchFamily="18" charset="0"/>
                          </a:rPr>
                          <m:t>, </m:t>
                        </m:r>
                        <m:r>
                          <a:rPr lang="en-US" b="0" i="1" smtClean="0">
                            <a:latin typeface="Cambria Math" panose="02040503050406030204" pitchFamily="18" charset="0"/>
                          </a:rPr>
                          <m:t>𝐵</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m:rPr>
                            <m:nor/>
                          </m:rPr>
                          <a:rPr lang="en-US" b="0" i="0" smtClean="0">
                            <a:latin typeface="Cambria Math" panose="02040503050406030204" pitchFamily="18" charset="0"/>
                          </a:rPr>
                          <m:t>mean</m:t>
                        </m:r>
                      </m:e>
                      <m:sub>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sub>
                    </m:sSub>
                    <m:r>
                      <a:rPr lang="en-US" b="0" i="1" smtClean="0">
                        <a:latin typeface="Cambria Math" panose="02040503050406030204" pitchFamily="18" charset="0"/>
                        <a:ea typeface="Cambria Math" panose="02040503050406030204" pitchFamily="18" charset="0"/>
                      </a:rPr>
                      <m:t> </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cos</m:t>
                        </m:r>
                      </m:fName>
                      <m:e>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e>
                    </m:func>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m:rPr>
                            <m:nor/>
                          </m:rPr>
                          <a:rPr lang="en-US">
                            <a:latin typeface="Cambria Math" panose="02040503050406030204" pitchFamily="18" charset="0"/>
                          </a:rPr>
                          <m:t>mean</m:t>
                        </m:r>
                      </m:e>
                      <m:sub>
                        <m:r>
                          <a:rPr lang="en-US" b="0" i="1" smtClean="0">
                            <a:latin typeface="Cambria Math" panose="02040503050406030204" pitchFamily="18" charset="0"/>
                          </a:rPr>
                          <m:t>𝑏</m:t>
                        </m:r>
                        <m:r>
                          <a:rPr lang="en-US" i="1">
                            <a:latin typeface="Cambria Math" panose="02040503050406030204" pitchFamily="18" charset="0"/>
                          </a:rPr>
                          <m:t> ∈</m:t>
                        </m:r>
                        <m:r>
                          <a:rPr lang="en-US" b="0" i="1" smtClean="0">
                            <a:latin typeface="Cambria Math" panose="02040503050406030204" pitchFamily="18" charset="0"/>
                          </a:rPr>
                          <m:t>𝐵</m:t>
                        </m:r>
                      </m:sub>
                    </m:sSub>
                    <m:r>
                      <a:rPr lang="en-US" i="1">
                        <a:latin typeface="Cambria Math" panose="02040503050406030204" pitchFamily="18" charset="0"/>
                        <a:ea typeface="Cambria Math" panose="02040503050406030204" pitchFamily="18" charset="0"/>
                      </a:rPr>
                      <m:t> </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cos</m:t>
                        </m:r>
                      </m:fName>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𝑤</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i="1">
                            <a:latin typeface="Cambria Math" panose="02040503050406030204" pitchFamily="18" charset="0"/>
                            <a:ea typeface="Cambria Math" panose="02040503050406030204" pitchFamily="18" charset="0"/>
                          </a:rPr>
                          <m:t>)</m:t>
                        </m:r>
                      </m:e>
                    </m:func>
                    <m:r>
                      <a:rPr lang="en-US" i="1">
                        <a:latin typeface="Cambria Math" panose="02040503050406030204" pitchFamily="18" charset="0"/>
                        <a:ea typeface="Cambria Math" panose="02040503050406030204" pitchFamily="18" charset="0"/>
                      </a:rPr>
                      <m:t> </m:t>
                    </m:r>
                  </m:oMath>
                </a14:m>
                <a:endParaRPr lang="en-US" dirty="0"/>
              </a:p>
            </p:txBody>
          </p:sp>
        </mc:Choice>
        <mc:Fallback>
          <p:sp>
            <p:nvSpPr>
              <p:cNvPr id="3" name="Content Placeholder 2">
                <a:extLst>
                  <a:ext uri="{FF2B5EF4-FFF2-40B4-BE49-F238E27FC236}">
                    <a16:creationId xmlns:a16="http://schemas.microsoft.com/office/drawing/2014/main" id="{9A268CAE-643A-D0B4-AC7A-631E751766D8}"/>
                  </a:ext>
                </a:extLst>
              </p:cNvPr>
              <p:cNvSpPr>
                <a:spLocks noGrp="1" noRot="1" noChangeAspect="1" noMove="1" noResize="1" noEditPoints="1" noAdjustHandles="1" noChangeArrowheads="1" noChangeShapeType="1" noTextEdit="1"/>
              </p:cNvSpPr>
              <p:nvPr>
                <p:ph idx="1"/>
              </p:nvPr>
            </p:nvSpPr>
            <p:spPr>
              <a:xfrm>
                <a:off x="581192" y="2180496"/>
                <a:ext cx="6639740" cy="3678303"/>
              </a:xfrm>
              <a:blipFill>
                <a:blip r:embed="rId2"/>
                <a:stretch>
                  <a:fillRect l="-19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280263B-1F3B-689B-63DD-0444D2657C9C}"/>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F5539125-37FD-D372-3EA5-572AC6E8192B}"/>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05FA6EF2-ED78-84FB-49E6-4B03C77E24A5}"/>
              </a:ext>
            </a:extLst>
          </p:cNvPr>
          <p:cNvSpPr>
            <a:spLocks noGrp="1"/>
          </p:cNvSpPr>
          <p:nvPr>
            <p:ph type="sldNum" sz="quarter" idx="12"/>
          </p:nvPr>
        </p:nvSpPr>
        <p:spPr/>
        <p:txBody>
          <a:bodyPr/>
          <a:lstStyle/>
          <a:p>
            <a:fld id="{8E76CBA5-E987-5E44-BC9F-E1C771F6FE5A}" type="slidenum">
              <a:rPr lang="en-US" smtClean="0"/>
              <a:t>118</a:t>
            </a:fld>
            <a:endParaRPr lang="en-US"/>
          </a:p>
        </p:txBody>
      </p:sp>
      <p:sp>
        <p:nvSpPr>
          <p:cNvPr id="7" name="TextBox 6">
            <a:extLst>
              <a:ext uri="{FF2B5EF4-FFF2-40B4-BE49-F238E27FC236}">
                <a16:creationId xmlns:a16="http://schemas.microsoft.com/office/drawing/2014/main" id="{EEC1922B-BF62-885B-7AEC-A3BF1A01DA56}"/>
              </a:ext>
            </a:extLst>
          </p:cNvPr>
          <p:cNvSpPr txBox="1"/>
          <p:nvPr/>
        </p:nvSpPr>
        <p:spPr>
          <a:xfrm>
            <a:off x="4039797" y="5969859"/>
            <a:ext cx="4513030" cy="461665"/>
          </a:xfrm>
          <a:prstGeom prst="rect">
            <a:avLst/>
          </a:prstGeom>
          <a:noFill/>
        </p:spPr>
        <p:txBody>
          <a:bodyPr wrap="none" rtlCol="0">
            <a:spAutoFit/>
          </a:bodyPr>
          <a:lstStyle/>
          <a:p>
            <a:r>
              <a:rPr lang="en-IN" sz="1200" dirty="0" err="1"/>
              <a:t>Caliskan</a:t>
            </a:r>
            <a:r>
              <a:rPr lang="en-IN" sz="1200" dirty="0"/>
              <a:t> et al; Semantics derived automatically from language corpora</a:t>
            </a:r>
          </a:p>
          <a:p>
            <a:r>
              <a:rPr lang="en-IN" sz="1200" dirty="0"/>
              <a:t> contain human like biases. Science 2017</a:t>
            </a:r>
            <a:endParaRPr lang="en-US" sz="1200" dirty="0"/>
          </a:p>
        </p:txBody>
      </p:sp>
    </p:spTree>
    <p:extLst>
      <p:ext uri="{BB962C8B-B14F-4D97-AF65-F5344CB8AC3E}">
        <p14:creationId xmlns:p14="http://schemas.microsoft.com/office/powerpoint/2010/main" val="4766885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88808-2B70-293D-8DE2-0BB1ABEFB5E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BFDA8A3F-B62C-0AD5-02A3-659DB05D9DF2}"/>
              </a:ext>
            </a:extLst>
          </p:cNvPr>
          <p:cNvSpPr>
            <a:spLocks noGrp="1"/>
          </p:cNvSpPr>
          <p:nvPr>
            <p:ph idx="1"/>
          </p:nvPr>
        </p:nvSpPr>
        <p:spPr/>
        <p:txBody>
          <a:bodyPr/>
          <a:lstStyle/>
          <a:p>
            <a:r>
              <a:rPr lang="en-US" dirty="0"/>
              <a:t>Distributed representation of words</a:t>
            </a:r>
          </a:p>
          <a:p>
            <a:r>
              <a:rPr lang="en-US" dirty="0"/>
              <a:t>Approaches to get such distributed representations</a:t>
            </a:r>
          </a:p>
          <a:p>
            <a:r>
              <a:rPr lang="en-US" dirty="0"/>
              <a:t>Bias in such representations</a:t>
            </a:r>
          </a:p>
        </p:txBody>
      </p:sp>
      <p:sp>
        <p:nvSpPr>
          <p:cNvPr id="4" name="Date Placeholder 3">
            <a:extLst>
              <a:ext uri="{FF2B5EF4-FFF2-40B4-BE49-F238E27FC236}">
                <a16:creationId xmlns:a16="http://schemas.microsoft.com/office/drawing/2014/main" id="{778C2905-FFB2-7EF7-D4A0-1772DBD3519E}"/>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86D9910D-0020-9C1C-2CA9-4E6DC116A914}"/>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F8012597-C2FF-1C32-6717-0AB3C67DD54C}"/>
              </a:ext>
            </a:extLst>
          </p:cNvPr>
          <p:cNvSpPr>
            <a:spLocks noGrp="1"/>
          </p:cNvSpPr>
          <p:nvPr>
            <p:ph type="sldNum" sz="quarter" idx="12"/>
          </p:nvPr>
        </p:nvSpPr>
        <p:spPr/>
        <p:txBody>
          <a:bodyPr/>
          <a:lstStyle/>
          <a:p>
            <a:fld id="{8E76CBA5-E987-5E44-BC9F-E1C771F6FE5A}" type="slidenum">
              <a:rPr lang="en-US" smtClean="0"/>
              <a:t>119</a:t>
            </a:fld>
            <a:endParaRPr lang="en-US"/>
          </a:p>
        </p:txBody>
      </p:sp>
    </p:spTree>
    <p:extLst>
      <p:ext uri="{BB962C8B-B14F-4D97-AF65-F5344CB8AC3E}">
        <p14:creationId xmlns:p14="http://schemas.microsoft.com/office/powerpoint/2010/main" val="2080936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486388-8B46-2B52-D787-67015CF9C052}"/>
              </a:ext>
            </a:extLst>
          </p:cNvPr>
          <p:cNvSpPr>
            <a:spLocks noGrp="1"/>
          </p:cNvSpPr>
          <p:nvPr>
            <p:ph type="title"/>
          </p:nvPr>
        </p:nvSpPr>
        <p:spPr/>
        <p:txBody>
          <a:bodyPr/>
          <a:lstStyle/>
          <a:p>
            <a:r>
              <a:rPr lang="en-US" dirty="0"/>
              <a:t>Distributional Hypothesis</a:t>
            </a:r>
          </a:p>
        </p:txBody>
      </p:sp>
      <p:sp>
        <p:nvSpPr>
          <p:cNvPr id="4" name="Date Placeholder 3">
            <a:extLst>
              <a:ext uri="{FF2B5EF4-FFF2-40B4-BE49-F238E27FC236}">
                <a16:creationId xmlns:a16="http://schemas.microsoft.com/office/drawing/2014/main" id="{2EBA0D21-5715-BD65-9130-1B2D6F035518}"/>
              </a:ext>
            </a:extLst>
          </p:cNvPr>
          <p:cNvSpPr>
            <a:spLocks noGrp="1"/>
          </p:cNvSpPr>
          <p:nvPr>
            <p:ph type="dt" sz="half" idx="10"/>
          </p:nvPr>
        </p:nvSpPr>
        <p:spPr/>
        <p:txBody>
          <a:bodyPr/>
          <a:lstStyle/>
          <a:p>
            <a:fld id="{958C3195-43BE-A247-B4A3-2C8E0F78970F}" type="datetime1">
              <a:rPr lang="en-IN" smtClean="0"/>
              <a:t>22/08/23</a:t>
            </a:fld>
            <a:endParaRPr lang="en-US"/>
          </a:p>
        </p:txBody>
      </p:sp>
      <p:sp>
        <p:nvSpPr>
          <p:cNvPr id="5" name="Footer Placeholder 4">
            <a:extLst>
              <a:ext uri="{FF2B5EF4-FFF2-40B4-BE49-F238E27FC236}">
                <a16:creationId xmlns:a16="http://schemas.microsoft.com/office/drawing/2014/main" id="{F5068AFB-2380-EAAA-4FF7-B62516118C81}"/>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EF268C87-E476-4AD0-C9BF-4361962C1526}"/>
              </a:ext>
            </a:extLst>
          </p:cNvPr>
          <p:cNvSpPr>
            <a:spLocks noGrp="1"/>
          </p:cNvSpPr>
          <p:nvPr>
            <p:ph type="sldNum" sz="quarter" idx="12"/>
          </p:nvPr>
        </p:nvSpPr>
        <p:spPr/>
        <p:txBody>
          <a:bodyPr/>
          <a:lstStyle/>
          <a:p>
            <a:fld id="{8E76CBA5-E987-5E44-BC9F-E1C771F6FE5A}" type="slidenum">
              <a:rPr lang="en-US" smtClean="0"/>
              <a:t>12</a:t>
            </a:fld>
            <a:endParaRPr lang="en-US"/>
          </a:p>
        </p:txBody>
      </p:sp>
    </p:spTree>
    <p:extLst>
      <p:ext uri="{BB962C8B-B14F-4D97-AF65-F5344CB8AC3E}">
        <p14:creationId xmlns:p14="http://schemas.microsoft.com/office/powerpoint/2010/main" val="366280190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2A2D58-0B93-3550-49D6-A31AE62571D8}"/>
              </a:ext>
            </a:extLst>
          </p:cNvPr>
          <p:cNvSpPr>
            <a:spLocks noGrp="1"/>
          </p:cNvSpPr>
          <p:nvPr>
            <p:ph type="title"/>
          </p:nvPr>
        </p:nvSpPr>
        <p:spPr/>
        <p:txBody>
          <a:bodyPr/>
          <a:lstStyle/>
          <a:p>
            <a:r>
              <a:rPr lang="en-US" dirty="0"/>
              <a:t>References</a:t>
            </a:r>
          </a:p>
        </p:txBody>
      </p:sp>
      <p:sp>
        <p:nvSpPr>
          <p:cNvPr id="8" name="Content Placeholder 7">
            <a:extLst>
              <a:ext uri="{FF2B5EF4-FFF2-40B4-BE49-F238E27FC236}">
                <a16:creationId xmlns:a16="http://schemas.microsoft.com/office/drawing/2014/main" id="{EE5652A0-1386-9E7D-DA8C-0CE4FE31B681}"/>
              </a:ext>
            </a:extLst>
          </p:cNvPr>
          <p:cNvSpPr>
            <a:spLocks noGrp="1"/>
          </p:cNvSpPr>
          <p:nvPr>
            <p:ph idx="1"/>
          </p:nvPr>
        </p:nvSpPr>
        <p:spPr/>
        <p:txBody>
          <a:bodyPr>
            <a:normAutofit/>
          </a:bodyPr>
          <a:lstStyle/>
          <a:p>
            <a:pPr>
              <a:buFont typeface="Arial" panose="020B0604020202020204" pitchFamily="34" charset="0"/>
              <a:buChar char="•"/>
            </a:pPr>
            <a:r>
              <a:rPr lang="en-IN" b="0" i="0" dirty="0">
                <a:solidFill>
                  <a:srgbClr val="202122"/>
                </a:solidFill>
                <a:effectLst/>
                <a:latin typeface="Arial" panose="020B0604020202020204" pitchFamily="34" charset="0"/>
              </a:rPr>
              <a:t>Weaver, W. (1955). Translation. In W.N. Locke and D.A. Booth (eds.), </a:t>
            </a:r>
            <a:r>
              <a:rPr lang="en-IN" b="0" i="1" u="none" strike="noStrike" dirty="0">
                <a:solidFill>
                  <a:srgbClr val="3366BB"/>
                </a:solidFill>
                <a:effectLst/>
                <a:latin typeface="Arial" panose="020B0604020202020204" pitchFamily="34" charset="0"/>
                <a:hlinkClick r:id="rId2"/>
              </a:rPr>
              <a:t>Machine Translation of Languages</a:t>
            </a:r>
            <a:r>
              <a:rPr lang="en-IN" b="0" i="0" dirty="0">
                <a:solidFill>
                  <a:srgbClr val="202122"/>
                </a:solidFill>
                <a:effectLst/>
                <a:latin typeface="Arial" panose="020B0604020202020204" pitchFamily="34" charset="0"/>
              </a:rPr>
              <a:t>, Cambridge, MA: MIT Press.</a:t>
            </a:r>
          </a:p>
          <a:p>
            <a:pPr algn="l">
              <a:buFont typeface="Arial" panose="020B0604020202020204" pitchFamily="34" charset="0"/>
              <a:buChar char="•"/>
            </a:pPr>
            <a:r>
              <a:rPr lang="en-IN" b="0" i="0" dirty="0">
                <a:solidFill>
                  <a:srgbClr val="202122"/>
                </a:solidFill>
                <a:effectLst/>
                <a:latin typeface="Arial" panose="020B0604020202020204" pitchFamily="34" charset="0"/>
              </a:rPr>
              <a:t>Firth, J.R. (1957). A synopsis of linguistic theory 1930-1955. In </a:t>
            </a:r>
            <a:r>
              <a:rPr lang="en-IN" b="0" i="1" dirty="0">
                <a:solidFill>
                  <a:srgbClr val="202122"/>
                </a:solidFill>
                <a:effectLst/>
                <a:latin typeface="Arial" panose="020B0604020202020204" pitchFamily="34" charset="0"/>
              </a:rPr>
              <a:t>Studies in Linguistic Analysis</a:t>
            </a:r>
            <a:r>
              <a:rPr lang="en-IN" b="0" i="0" dirty="0">
                <a:solidFill>
                  <a:srgbClr val="202122"/>
                </a:solidFill>
                <a:effectLst/>
                <a:latin typeface="Arial" panose="020B0604020202020204" pitchFamily="34" charset="0"/>
              </a:rPr>
              <a:t>, pp. 1-32. Oxford: Philological Society. Reprinted in F.R. Palmer (ed.), </a:t>
            </a:r>
            <a:r>
              <a:rPr lang="en-IN" b="0" i="1" u="none" strike="noStrike" dirty="0">
                <a:solidFill>
                  <a:srgbClr val="3366BB"/>
                </a:solidFill>
                <a:effectLst/>
                <a:latin typeface="Arial" panose="020B0604020202020204" pitchFamily="34" charset="0"/>
                <a:hlinkClick r:id="rId3"/>
              </a:rPr>
              <a:t>Selected Papers of J.R. Firth 1952-1959</a:t>
            </a:r>
            <a:r>
              <a:rPr lang="en-IN" b="0" i="0" dirty="0">
                <a:solidFill>
                  <a:srgbClr val="202122"/>
                </a:solidFill>
                <a:effectLst/>
                <a:latin typeface="Arial" panose="020B0604020202020204" pitchFamily="34" charset="0"/>
              </a:rPr>
              <a:t>, London: Longman (1968).</a:t>
            </a:r>
          </a:p>
          <a:p>
            <a:pPr algn="l">
              <a:buFont typeface="Arial" panose="020B0604020202020204" pitchFamily="34" charset="0"/>
              <a:buChar char="•"/>
            </a:pPr>
            <a:r>
              <a:rPr lang="en-IN" b="0" i="0" dirty="0">
                <a:solidFill>
                  <a:srgbClr val="202122"/>
                </a:solidFill>
                <a:effectLst/>
                <a:latin typeface="Arial" panose="020B0604020202020204" pitchFamily="34" charset="0"/>
              </a:rPr>
              <a:t>Harris, Z. (1954). Distributional structure. </a:t>
            </a:r>
            <a:r>
              <a:rPr lang="en-IN" b="0" i="1" dirty="0">
                <a:solidFill>
                  <a:srgbClr val="202122"/>
                </a:solidFill>
                <a:effectLst/>
                <a:latin typeface="Arial" panose="020B0604020202020204" pitchFamily="34" charset="0"/>
              </a:rPr>
              <a:t>Word</a:t>
            </a:r>
            <a:r>
              <a:rPr lang="en-IN" b="0" i="0" dirty="0">
                <a:solidFill>
                  <a:srgbClr val="202122"/>
                </a:solidFill>
                <a:effectLst/>
                <a:latin typeface="Arial" panose="020B0604020202020204" pitchFamily="34" charset="0"/>
              </a:rPr>
              <a:t>, 10(23): 146-162.</a:t>
            </a:r>
          </a:p>
          <a:p>
            <a:pPr>
              <a:buFont typeface="Arial" panose="020B0604020202020204" pitchFamily="34" charset="0"/>
              <a:buChar char="•"/>
            </a:pPr>
            <a:r>
              <a:rPr lang="en-GB" dirty="0" err="1"/>
              <a:t>Yoshua</a:t>
            </a:r>
            <a:r>
              <a:rPr lang="en-GB" dirty="0"/>
              <a:t> </a:t>
            </a:r>
            <a:r>
              <a:rPr lang="en-GB" dirty="0" err="1"/>
              <a:t>Bengio</a:t>
            </a:r>
            <a:r>
              <a:rPr lang="en-GB" dirty="0"/>
              <a:t>, </a:t>
            </a:r>
            <a:r>
              <a:rPr lang="en-GB" dirty="0" err="1"/>
              <a:t>Réjean</a:t>
            </a:r>
            <a:r>
              <a:rPr lang="en-GB" dirty="0"/>
              <a:t> Ducharme, Pascal Vincent, and Christian </a:t>
            </a:r>
            <a:r>
              <a:rPr lang="en-GB" dirty="0" err="1"/>
              <a:t>Janvin</a:t>
            </a:r>
            <a:r>
              <a:rPr lang="en-GB" dirty="0"/>
              <a:t>. 2003. A neural probabilistic language model. J. Mach. Learn. Res. 3, null (3/1/2003), 1137–1155.</a:t>
            </a:r>
            <a:endParaRPr lang="en-IN" b="0" i="0" dirty="0">
              <a:solidFill>
                <a:srgbClr val="202122"/>
              </a:solidFill>
              <a:effectLst/>
              <a:latin typeface="Arial" panose="020B0604020202020204" pitchFamily="34" charset="0"/>
            </a:endParaRPr>
          </a:p>
          <a:p>
            <a:endParaRPr lang="en-US" dirty="0">
              <a:solidFill>
                <a:schemeClr val="accent2"/>
              </a:solidFill>
            </a:endParaRPr>
          </a:p>
        </p:txBody>
      </p:sp>
      <p:sp>
        <p:nvSpPr>
          <p:cNvPr id="4" name="Date Placeholder 3">
            <a:extLst>
              <a:ext uri="{FF2B5EF4-FFF2-40B4-BE49-F238E27FC236}">
                <a16:creationId xmlns:a16="http://schemas.microsoft.com/office/drawing/2014/main" id="{91B51792-FA41-17DF-4C19-F313BD4C3A90}"/>
              </a:ext>
            </a:extLst>
          </p:cNvPr>
          <p:cNvSpPr>
            <a:spLocks noGrp="1"/>
          </p:cNvSpPr>
          <p:nvPr>
            <p:ph type="dt" sz="half" idx="10"/>
          </p:nvPr>
        </p:nvSpPr>
        <p:spPr/>
        <p:txBody>
          <a:bodyPr/>
          <a:lstStyle/>
          <a:p>
            <a:fld id="{BFF29C7C-DD5F-704F-B715-E299D8AD6E53}" type="datetime1">
              <a:rPr lang="en-IN" smtClean="0"/>
              <a:t>22/08/23</a:t>
            </a:fld>
            <a:endParaRPr lang="en-US"/>
          </a:p>
        </p:txBody>
      </p:sp>
      <p:sp>
        <p:nvSpPr>
          <p:cNvPr id="5" name="Footer Placeholder 4">
            <a:extLst>
              <a:ext uri="{FF2B5EF4-FFF2-40B4-BE49-F238E27FC236}">
                <a16:creationId xmlns:a16="http://schemas.microsoft.com/office/drawing/2014/main" id="{28820877-60A8-7F57-BFC4-411D17124B69}"/>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AC3ED440-BD3C-9C31-1646-34B412ED7EF5}"/>
              </a:ext>
            </a:extLst>
          </p:cNvPr>
          <p:cNvSpPr>
            <a:spLocks noGrp="1"/>
          </p:cNvSpPr>
          <p:nvPr>
            <p:ph type="sldNum" sz="quarter" idx="12"/>
          </p:nvPr>
        </p:nvSpPr>
        <p:spPr/>
        <p:txBody>
          <a:bodyPr/>
          <a:lstStyle/>
          <a:p>
            <a:fld id="{8E76CBA5-E987-5E44-BC9F-E1C771F6FE5A}" type="slidenum">
              <a:rPr lang="en-US" smtClean="0"/>
              <a:t>120</a:t>
            </a:fld>
            <a:endParaRPr lang="en-US"/>
          </a:p>
        </p:txBody>
      </p:sp>
    </p:spTree>
    <p:extLst>
      <p:ext uri="{BB962C8B-B14F-4D97-AF65-F5344CB8AC3E}">
        <p14:creationId xmlns:p14="http://schemas.microsoft.com/office/powerpoint/2010/main" val="42765338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B7C5-7372-E4CB-AB64-BCD57A6EA681}"/>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04839885-2DC2-3769-2155-BAEC1B2F6550}"/>
              </a:ext>
            </a:extLst>
          </p:cNvPr>
          <p:cNvSpPr>
            <a:spLocks noGrp="1"/>
          </p:cNvSpPr>
          <p:nvPr>
            <p:ph idx="1"/>
          </p:nvPr>
        </p:nvSpPr>
        <p:spPr/>
        <p:txBody>
          <a:bodyPr/>
          <a:lstStyle/>
          <a:p>
            <a:pPr marL="305435" indent="-305435"/>
            <a:r>
              <a:rPr lang="en-GB" dirty="0" err="1"/>
              <a:t>Mikolov</a:t>
            </a:r>
            <a:r>
              <a:rPr lang="en-GB" dirty="0"/>
              <a:t> T, </a:t>
            </a:r>
            <a:r>
              <a:rPr lang="en-GB" dirty="0" err="1"/>
              <a:t>Sutskever</a:t>
            </a:r>
            <a:r>
              <a:rPr lang="en-GB" dirty="0"/>
              <a:t> I, Chen K, </a:t>
            </a:r>
            <a:r>
              <a:rPr lang="en-GB" dirty="0" err="1"/>
              <a:t>Corrado</a:t>
            </a:r>
            <a:r>
              <a:rPr lang="en-GB" dirty="0"/>
              <a:t> GS, Dean J. Distributed representations of words and phrases and their compositionality. Advances in neural information processing systems. 2013;26.</a:t>
            </a:r>
          </a:p>
          <a:p>
            <a:pPr marL="305435" indent="-305435"/>
            <a:r>
              <a:rPr lang="en-GB" dirty="0" err="1"/>
              <a:t>Mikolov</a:t>
            </a:r>
            <a:r>
              <a:rPr lang="en-GB" dirty="0"/>
              <a:t> T, Chen K, </a:t>
            </a:r>
            <a:r>
              <a:rPr lang="en-GB" dirty="0" err="1"/>
              <a:t>Corrado</a:t>
            </a:r>
            <a:r>
              <a:rPr lang="en-GB" dirty="0"/>
              <a:t> G, Dean J. Efficient estimation of word representations in vector space. </a:t>
            </a:r>
            <a:r>
              <a:rPr lang="en-GB" dirty="0" err="1"/>
              <a:t>arXiv</a:t>
            </a:r>
            <a:r>
              <a:rPr lang="en-GB" dirty="0"/>
              <a:t> preprint arXiv:1301.3781. 2013 Jan 16.</a:t>
            </a:r>
          </a:p>
          <a:p>
            <a:pPr marL="305435" indent="-305435"/>
            <a:r>
              <a:rPr lang="en-GB" dirty="0" err="1"/>
              <a:t>Mikolov</a:t>
            </a:r>
            <a:r>
              <a:rPr lang="en-GB" dirty="0"/>
              <a:t> T, </a:t>
            </a:r>
            <a:r>
              <a:rPr lang="en-GB" dirty="0" err="1"/>
              <a:t>Yih</a:t>
            </a:r>
            <a:r>
              <a:rPr lang="en-GB" dirty="0"/>
              <a:t> WT, Zweig G. Linguistic regularities in continuous space word representations. </a:t>
            </a:r>
            <a:r>
              <a:rPr lang="en-GB" dirty="0" err="1"/>
              <a:t>InProceedings</a:t>
            </a:r>
            <a:r>
              <a:rPr lang="en-GB" dirty="0"/>
              <a:t> of the 2013 conference of the north </a:t>
            </a:r>
            <a:r>
              <a:rPr lang="en-GB" dirty="0" err="1"/>
              <a:t>american</a:t>
            </a:r>
            <a:r>
              <a:rPr lang="en-GB" dirty="0"/>
              <a:t> chapter of the association for computational linguistics: Human language technologies 2013 Jun (pp. 746-751).</a:t>
            </a:r>
          </a:p>
          <a:p>
            <a:pPr marL="305435" indent="-305435"/>
            <a:r>
              <a:rPr lang="en-GB" dirty="0"/>
              <a:t>Tomas </a:t>
            </a:r>
            <a:r>
              <a:rPr lang="en-GB" dirty="0" err="1"/>
              <a:t>Mikolov</a:t>
            </a:r>
            <a:r>
              <a:rPr lang="en-GB" dirty="0"/>
              <a:t>, Martin </a:t>
            </a:r>
            <a:r>
              <a:rPr lang="en-GB" dirty="0" err="1"/>
              <a:t>Karafiat</a:t>
            </a:r>
            <a:r>
              <a:rPr lang="en-GB" dirty="0"/>
              <a:t>, Jan </a:t>
            </a:r>
            <a:r>
              <a:rPr lang="en-GB" dirty="0" err="1"/>
              <a:t>Cernocky</a:t>
            </a:r>
            <a:r>
              <a:rPr lang="en-GB" dirty="0"/>
              <a:t>, and Sanjeev </a:t>
            </a:r>
            <a:r>
              <a:rPr lang="en-GB" dirty="0" err="1"/>
              <a:t>Khudanpur</a:t>
            </a:r>
            <a:r>
              <a:rPr lang="en-GB" dirty="0"/>
              <a:t>. 2010. Recurrent neural network based language model. In Proceedings of </a:t>
            </a:r>
            <a:r>
              <a:rPr lang="en-GB" dirty="0" err="1"/>
              <a:t>Interspeech</a:t>
            </a:r>
            <a:r>
              <a:rPr lang="en-GB" dirty="0"/>
              <a:t> 2010.</a:t>
            </a:r>
          </a:p>
        </p:txBody>
      </p:sp>
      <p:sp>
        <p:nvSpPr>
          <p:cNvPr id="5" name="Slide Number Placeholder 4">
            <a:extLst>
              <a:ext uri="{FF2B5EF4-FFF2-40B4-BE49-F238E27FC236}">
                <a16:creationId xmlns:a16="http://schemas.microsoft.com/office/drawing/2014/main" id="{01D7AEF2-47DB-075A-9B0B-24E8774216E4}"/>
              </a:ext>
            </a:extLst>
          </p:cNvPr>
          <p:cNvSpPr>
            <a:spLocks noGrp="1"/>
          </p:cNvSpPr>
          <p:nvPr>
            <p:ph type="sldNum" sz="quarter" idx="12"/>
          </p:nvPr>
        </p:nvSpPr>
        <p:spPr/>
        <p:txBody>
          <a:bodyPr/>
          <a:lstStyle/>
          <a:p>
            <a:fld id="{D57F1E4F-1CFF-5643-939E-217C01CDF565}" type="slidenum">
              <a:rPr lang="en-US" dirty="0"/>
              <a:pPr/>
              <a:t>121</a:t>
            </a:fld>
            <a:endParaRPr lang="en-GB"/>
          </a:p>
        </p:txBody>
      </p:sp>
      <p:sp>
        <p:nvSpPr>
          <p:cNvPr id="4" name="Footer Placeholder 3">
            <a:extLst>
              <a:ext uri="{FF2B5EF4-FFF2-40B4-BE49-F238E27FC236}">
                <a16:creationId xmlns:a16="http://schemas.microsoft.com/office/drawing/2014/main" id="{EC5BFB66-EA0B-B273-1B12-076179207A4E}"/>
              </a:ext>
            </a:extLst>
          </p:cNvPr>
          <p:cNvSpPr>
            <a:spLocks noGrp="1"/>
          </p:cNvSpPr>
          <p:nvPr>
            <p:ph type="ftr" sz="quarter" idx="11"/>
          </p:nvPr>
        </p:nvSpPr>
        <p:spPr/>
        <p:txBody>
          <a:bodyPr/>
          <a:lstStyle/>
          <a:p>
            <a:r>
              <a:rPr lang="en-GB"/>
              <a:t>Rudra Murthy</a:t>
            </a:r>
          </a:p>
        </p:txBody>
      </p:sp>
      <p:sp>
        <p:nvSpPr>
          <p:cNvPr id="6" name="Date Placeholder 5">
            <a:extLst>
              <a:ext uri="{FF2B5EF4-FFF2-40B4-BE49-F238E27FC236}">
                <a16:creationId xmlns:a16="http://schemas.microsoft.com/office/drawing/2014/main" id="{CBF98D46-61FF-738D-D03D-784E6C4CEB6A}"/>
              </a:ext>
            </a:extLst>
          </p:cNvPr>
          <p:cNvSpPr>
            <a:spLocks noGrp="1"/>
          </p:cNvSpPr>
          <p:nvPr>
            <p:ph type="dt" sz="half" idx="10"/>
          </p:nvPr>
        </p:nvSpPr>
        <p:spPr/>
        <p:txBody>
          <a:bodyPr/>
          <a:lstStyle/>
          <a:p>
            <a:fld id="{B6F1BCE0-57B8-A34A-9333-DFC844B390FB}" type="datetime1">
              <a:rPr lang="en-IN" smtClean="0"/>
              <a:t>22/08/23</a:t>
            </a:fld>
            <a:endParaRPr lang="en-US"/>
          </a:p>
        </p:txBody>
      </p:sp>
    </p:spTree>
    <p:extLst>
      <p:ext uri="{BB962C8B-B14F-4D97-AF65-F5344CB8AC3E}">
        <p14:creationId xmlns:p14="http://schemas.microsoft.com/office/powerpoint/2010/main" val="30904693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CDF3-CFB0-5119-39B7-628D464105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16D19FA-55D9-DDB7-3A69-1A6438D15B68}"/>
              </a:ext>
            </a:extLst>
          </p:cNvPr>
          <p:cNvSpPr>
            <a:spLocks noGrp="1"/>
          </p:cNvSpPr>
          <p:nvPr>
            <p:ph idx="1"/>
          </p:nvPr>
        </p:nvSpPr>
        <p:spPr/>
        <p:txBody>
          <a:bodyPr>
            <a:normAutofit lnSpcReduction="10000"/>
          </a:bodyPr>
          <a:lstStyle/>
          <a:p>
            <a:r>
              <a:rPr lang="en-IN" b="0" i="0" dirty="0">
                <a:solidFill>
                  <a:srgbClr val="222222"/>
                </a:solidFill>
                <a:effectLst/>
                <a:latin typeface="Arial" panose="020B0604020202020204" pitchFamily="34" charset="0"/>
              </a:rPr>
              <a:t>Bojanowski, Piotr, Edouard Grave, Armand </a:t>
            </a:r>
            <a:r>
              <a:rPr lang="en-IN" b="0" i="0" dirty="0" err="1">
                <a:solidFill>
                  <a:srgbClr val="222222"/>
                </a:solidFill>
                <a:effectLst/>
                <a:latin typeface="Arial" panose="020B0604020202020204" pitchFamily="34" charset="0"/>
              </a:rPr>
              <a:t>Joulin</a:t>
            </a:r>
            <a:r>
              <a:rPr lang="en-IN" b="0" i="0" dirty="0">
                <a:solidFill>
                  <a:srgbClr val="222222"/>
                </a:solidFill>
                <a:effectLst/>
                <a:latin typeface="Arial" panose="020B0604020202020204" pitchFamily="34" charset="0"/>
              </a:rPr>
              <a:t>, and Tomas </a:t>
            </a:r>
            <a:r>
              <a:rPr lang="en-IN" b="0" i="0" dirty="0" err="1">
                <a:solidFill>
                  <a:srgbClr val="222222"/>
                </a:solidFill>
                <a:effectLst/>
                <a:latin typeface="Arial" panose="020B0604020202020204" pitchFamily="34" charset="0"/>
              </a:rPr>
              <a:t>Mikolov</a:t>
            </a:r>
            <a:r>
              <a:rPr lang="en-IN" b="0" i="0" dirty="0">
                <a:solidFill>
                  <a:srgbClr val="222222"/>
                </a:solidFill>
                <a:effectLst/>
                <a:latin typeface="Arial" panose="020B0604020202020204" pitchFamily="34" charset="0"/>
              </a:rPr>
              <a:t>. "Enriching word vectors with </a:t>
            </a:r>
            <a:r>
              <a:rPr lang="en-IN" b="0" i="0" dirty="0" err="1">
                <a:solidFill>
                  <a:srgbClr val="222222"/>
                </a:solidFill>
                <a:effectLst/>
                <a:latin typeface="Arial" panose="020B0604020202020204" pitchFamily="34" charset="0"/>
              </a:rPr>
              <a:t>subword</a:t>
            </a:r>
            <a:r>
              <a:rPr lang="en-IN" b="0" i="0" dirty="0">
                <a:solidFill>
                  <a:srgbClr val="222222"/>
                </a:solidFill>
                <a:effectLst/>
                <a:latin typeface="Arial" panose="020B0604020202020204" pitchFamily="34" charset="0"/>
              </a:rPr>
              <a:t> information." </a:t>
            </a:r>
            <a:r>
              <a:rPr lang="en-IN" b="0" i="1" dirty="0">
                <a:solidFill>
                  <a:srgbClr val="222222"/>
                </a:solidFill>
                <a:effectLst/>
                <a:latin typeface="Arial" panose="020B0604020202020204" pitchFamily="34" charset="0"/>
              </a:rPr>
              <a:t>Transactions of the association for computational linguistics</a:t>
            </a:r>
            <a:r>
              <a:rPr lang="en-IN" b="0" i="0" dirty="0">
                <a:solidFill>
                  <a:srgbClr val="222222"/>
                </a:solidFill>
                <a:effectLst/>
                <a:latin typeface="Arial" panose="020B0604020202020204" pitchFamily="34" charset="0"/>
              </a:rPr>
              <a:t> 5 (2017): 135-146.</a:t>
            </a:r>
          </a:p>
          <a:p>
            <a:r>
              <a:rPr lang="en-IN" b="0" i="0" dirty="0">
                <a:solidFill>
                  <a:srgbClr val="212529"/>
                </a:solidFill>
                <a:effectLst/>
                <a:latin typeface="SFMono-Regular"/>
              </a:rPr>
              <a:t>Towards Understanding Linear Word Analogies. </a:t>
            </a:r>
            <a:r>
              <a:rPr lang="en-IN" b="0" i="0" dirty="0" err="1">
                <a:solidFill>
                  <a:srgbClr val="212529"/>
                </a:solidFill>
                <a:effectLst/>
                <a:latin typeface="SFMono-Regular"/>
              </a:rPr>
              <a:t>Ethayarajh</a:t>
            </a:r>
            <a:r>
              <a:rPr lang="en-IN" b="0" i="0" dirty="0">
                <a:solidFill>
                  <a:srgbClr val="212529"/>
                </a:solidFill>
                <a:effectLst/>
                <a:latin typeface="SFMono-Regular"/>
              </a:rPr>
              <a:t> et al., ACL 2019</a:t>
            </a:r>
          </a:p>
          <a:p>
            <a:pPr fontAlgn="base">
              <a:spcBef>
                <a:spcPts val="0"/>
              </a:spcBef>
              <a:spcAft>
                <a:spcPts val="0"/>
              </a:spcAft>
            </a:pPr>
            <a:r>
              <a:rPr lang="en-IN" sz="1800" b="0" i="0" u="none" strike="noStrike" dirty="0">
                <a:solidFill>
                  <a:srgbClr val="000000"/>
                </a:solidFill>
                <a:effectLst/>
                <a:latin typeface="Calibri" panose="020F0502020204030204" pitchFamily="34" charset="0"/>
              </a:rPr>
              <a:t>Ammar, W., Mulcaire, G., </a:t>
            </a:r>
            <a:r>
              <a:rPr lang="en-IN" sz="1800" b="0" i="0" u="none" strike="noStrike" dirty="0" err="1">
                <a:solidFill>
                  <a:srgbClr val="000000"/>
                </a:solidFill>
                <a:effectLst/>
                <a:latin typeface="Calibri" panose="020F0502020204030204" pitchFamily="34" charset="0"/>
              </a:rPr>
              <a:t>Tsvetkov</a:t>
            </a:r>
            <a:r>
              <a:rPr lang="en-IN" sz="1800" b="0" i="0" u="none" strike="noStrike" dirty="0">
                <a:solidFill>
                  <a:srgbClr val="000000"/>
                </a:solidFill>
                <a:effectLst/>
                <a:latin typeface="Calibri" panose="020F0502020204030204" pitchFamily="34" charset="0"/>
              </a:rPr>
              <a:t>, Y., </a:t>
            </a:r>
            <a:r>
              <a:rPr lang="en-IN" sz="1800" b="0" i="0" u="none" strike="noStrike" dirty="0" err="1">
                <a:solidFill>
                  <a:srgbClr val="000000"/>
                </a:solidFill>
                <a:effectLst/>
                <a:latin typeface="Calibri" panose="020F0502020204030204" pitchFamily="34" charset="0"/>
              </a:rPr>
              <a:t>Lample</a:t>
            </a:r>
            <a:r>
              <a:rPr lang="en-IN" sz="1800" b="0" i="0" u="none" strike="noStrike" dirty="0">
                <a:solidFill>
                  <a:srgbClr val="000000"/>
                </a:solidFill>
                <a:effectLst/>
                <a:latin typeface="Calibri" panose="020F0502020204030204" pitchFamily="34" charset="0"/>
              </a:rPr>
              <a:t>, G., Dyer, C., and Smith, N. A. (2016). Massively multilingual word embeddings. In ACL.</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a:solidFill>
                  <a:srgbClr val="000000"/>
                </a:solidFill>
                <a:effectLst/>
                <a:latin typeface="Calibri" panose="020F0502020204030204" pitchFamily="34" charset="0"/>
              </a:rPr>
              <a:t>Anoop </a:t>
            </a:r>
            <a:r>
              <a:rPr lang="en-IN" sz="1800" b="0" i="0" u="none" strike="noStrike" dirty="0" err="1">
                <a:solidFill>
                  <a:srgbClr val="000000"/>
                </a:solidFill>
                <a:effectLst/>
                <a:latin typeface="Calibri" panose="020F0502020204030204" pitchFamily="34" charset="0"/>
              </a:rPr>
              <a:t>Kunchukuttan</a:t>
            </a:r>
            <a:r>
              <a:rPr lang="en-IN" sz="1800" b="0" i="0" u="none" strike="noStrike" dirty="0">
                <a:solidFill>
                  <a:srgbClr val="000000"/>
                </a:solidFill>
                <a:effectLst/>
                <a:latin typeface="Calibri" panose="020F0502020204030204" pitchFamily="34" charset="0"/>
              </a:rPr>
              <a:t>, Multilingual Learning, 3rd Summer School on Machine Learning (Advances in Modern AI), IIIT Hyderabad, 2018</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err="1">
                <a:solidFill>
                  <a:srgbClr val="000000"/>
                </a:solidFill>
                <a:effectLst/>
                <a:latin typeface="Calibri" panose="020F0502020204030204" pitchFamily="34" charset="0"/>
              </a:rPr>
              <a:t>Artetxe</a:t>
            </a:r>
            <a:r>
              <a:rPr lang="en-IN" sz="1800" b="0" i="0" u="none" strike="noStrike" dirty="0">
                <a:solidFill>
                  <a:srgbClr val="000000"/>
                </a:solidFill>
                <a:effectLst/>
                <a:latin typeface="Calibri" panose="020F0502020204030204" pitchFamily="34" charset="0"/>
              </a:rPr>
              <a:t>, M., </a:t>
            </a:r>
            <a:r>
              <a:rPr lang="en-IN" sz="1800" b="0" i="0" u="none" strike="noStrike" dirty="0" err="1">
                <a:solidFill>
                  <a:srgbClr val="000000"/>
                </a:solidFill>
                <a:effectLst/>
                <a:latin typeface="Calibri" panose="020F0502020204030204" pitchFamily="34" charset="0"/>
              </a:rPr>
              <a:t>Labaka</a:t>
            </a:r>
            <a:r>
              <a:rPr lang="en-IN" sz="1800" b="0" i="0" u="none" strike="noStrike" dirty="0">
                <a:solidFill>
                  <a:srgbClr val="000000"/>
                </a:solidFill>
                <a:effectLst/>
                <a:latin typeface="Calibri" panose="020F0502020204030204" pitchFamily="34" charset="0"/>
              </a:rPr>
              <a:t>, G., and </a:t>
            </a:r>
            <a:r>
              <a:rPr lang="en-IN" sz="1800" b="0" i="0" u="none" strike="noStrike" dirty="0" err="1">
                <a:solidFill>
                  <a:srgbClr val="000000"/>
                </a:solidFill>
                <a:effectLst/>
                <a:latin typeface="Calibri" panose="020F0502020204030204" pitchFamily="34" charset="0"/>
              </a:rPr>
              <a:t>Agirre</a:t>
            </a:r>
            <a:r>
              <a:rPr lang="en-IN" sz="1800" b="0" i="0" u="none" strike="noStrike" dirty="0">
                <a:solidFill>
                  <a:srgbClr val="000000"/>
                </a:solidFill>
                <a:effectLst/>
                <a:latin typeface="Calibri" panose="020F0502020204030204" pitchFamily="34" charset="0"/>
              </a:rPr>
              <a:t>, E. (2016). Learning principled bilingual mappings of word embeddings while preserving monolingual invariance. In Proceedings of the 2016 Conference on Empirical Methods in Natural Language Processing, pages 2289--2294, Austin, Texas. Association for Computational Linguistics.</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err="1">
                <a:solidFill>
                  <a:srgbClr val="000000"/>
                </a:solidFill>
                <a:effectLst/>
                <a:latin typeface="Calibri" panose="020F0502020204030204" pitchFamily="34" charset="0"/>
              </a:rPr>
              <a:t>Artetxe</a:t>
            </a:r>
            <a:r>
              <a:rPr lang="en-IN" sz="1800" b="0" i="0" u="none" strike="noStrike" dirty="0">
                <a:solidFill>
                  <a:srgbClr val="000000"/>
                </a:solidFill>
                <a:effectLst/>
                <a:latin typeface="Calibri" panose="020F0502020204030204" pitchFamily="34" charset="0"/>
              </a:rPr>
              <a:t>, M., </a:t>
            </a:r>
            <a:r>
              <a:rPr lang="en-IN" sz="1800" b="0" i="0" u="none" strike="noStrike" dirty="0" err="1">
                <a:solidFill>
                  <a:srgbClr val="000000"/>
                </a:solidFill>
                <a:effectLst/>
                <a:latin typeface="Calibri" panose="020F0502020204030204" pitchFamily="34" charset="0"/>
              </a:rPr>
              <a:t>Labaka</a:t>
            </a:r>
            <a:r>
              <a:rPr lang="en-IN" sz="1800" b="0" i="0" u="none" strike="noStrike" dirty="0">
                <a:solidFill>
                  <a:srgbClr val="000000"/>
                </a:solidFill>
                <a:effectLst/>
                <a:latin typeface="Calibri" panose="020F0502020204030204" pitchFamily="34" charset="0"/>
              </a:rPr>
              <a:t>, G., and </a:t>
            </a:r>
            <a:r>
              <a:rPr lang="en-IN" sz="1800" b="0" i="0" u="none" strike="noStrike" dirty="0" err="1">
                <a:solidFill>
                  <a:srgbClr val="000000"/>
                </a:solidFill>
                <a:effectLst/>
                <a:latin typeface="Calibri" panose="020F0502020204030204" pitchFamily="34" charset="0"/>
              </a:rPr>
              <a:t>Agirre</a:t>
            </a:r>
            <a:r>
              <a:rPr lang="en-IN" sz="1800" b="0" i="0" u="none" strike="noStrike" dirty="0">
                <a:solidFill>
                  <a:srgbClr val="000000"/>
                </a:solidFill>
                <a:effectLst/>
                <a:latin typeface="Calibri" panose="020F0502020204030204" pitchFamily="34" charset="0"/>
              </a:rPr>
              <a:t>, E. (2017). Learning bilingual word embeddings with (almost) no bilingual data. In Proceedings of the 55th Annual Meeting of the Association for Computational Linguistics (Volume 1: Long Papers), pages 451--462. Association for Computational Linguistics.</a:t>
            </a:r>
            <a:endParaRPr lang="en-IN" sz="1800" b="0" i="0" u="none" strike="noStrike" dirty="0">
              <a:solidFill>
                <a:srgbClr val="000000"/>
              </a:solidFill>
              <a:effectLst/>
              <a:latin typeface="Arial" panose="020B0604020202020204" pitchFamily="34" charset="0"/>
            </a:endParaRPr>
          </a:p>
        </p:txBody>
      </p:sp>
      <p:sp>
        <p:nvSpPr>
          <p:cNvPr id="4" name="Date Placeholder 3">
            <a:extLst>
              <a:ext uri="{FF2B5EF4-FFF2-40B4-BE49-F238E27FC236}">
                <a16:creationId xmlns:a16="http://schemas.microsoft.com/office/drawing/2014/main" id="{CB709A49-4568-3EA9-024E-862DDB766AB7}"/>
              </a:ext>
            </a:extLst>
          </p:cNvPr>
          <p:cNvSpPr>
            <a:spLocks noGrp="1"/>
          </p:cNvSpPr>
          <p:nvPr>
            <p:ph type="dt" sz="half" idx="10"/>
          </p:nvPr>
        </p:nvSpPr>
        <p:spPr/>
        <p:txBody>
          <a:bodyPr/>
          <a:lstStyle/>
          <a:p>
            <a:fld id="{9142DB6E-D3B6-1846-B896-E1D126AA3B19}" type="datetime1">
              <a:rPr lang="en-IN" smtClean="0"/>
              <a:t>22/08/23</a:t>
            </a:fld>
            <a:endParaRPr lang="en-US"/>
          </a:p>
        </p:txBody>
      </p:sp>
      <p:sp>
        <p:nvSpPr>
          <p:cNvPr id="5" name="Footer Placeholder 4">
            <a:extLst>
              <a:ext uri="{FF2B5EF4-FFF2-40B4-BE49-F238E27FC236}">
                <a16:creationId xmlns:a16="http://schemas.microsoft.com/office/drawing/2014/main" id="{473CA8F2-3387-14A3-45BC-8E7885964A4D}"/>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8E8A3C3F-56BE-3A5F-D898-8A6BA5FBDFAA}"/>
              </a:ext>
            </a:extLst>
          </p:cNvPr>
          <p:cNvSpPr>
            <a:spLocks noGrp="1"/>
          </p:cNvSpPr>
          <p:nvPr>
            <p:ph type="sldNum" sz="quarter" idx="12"/>
          </p:nvPr>
        </p:nvSpPr>
        <p:spPr/>
        <p:txBody>
          <a:bodyPr/>
          <a:lstStyle/>
          <a:p>
            <a:fld id="{8E76CBA5-E987-5E44-BC9F-E1C771F6FE5A}" type="slidenum">
              <a:rPr lang="en-US" smtClean="0"/>
              <a:t>122</a:t>
            </a:fld>
            <a:endParaRPr lang="en-US"/>
          </a:p>
        </p:txBody>
      </p:sp>
    </p:spTree>
    <p:extLst>
      <p:ext uri="{BB962C8B-B14F-4D97-AF65-F5344CB8AC3E}">
        <p14:creationId xmlns:p14="http://schemas.microsoft.com/office/powerpoint/2010/main" val="3684927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8CDF3-CFB0-5119-39B7-628D464105BF}"/>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B16D19FA-55D9-DDB7-3A69-1A6438D15B68}"/>
              </a:ext>
            </a:extLst>
          </p:cNvPr>
          <p:cNvSpPr>
            <a:spLocks noGrp="1"/>
          </p:cNvSpPr>
          <p:nvPr>
            <p:ph idx="1"/>
          </p:nvPr>
        </p:nvSpPr>
        <p:spPr/>
        <p:txBody>
          <a:bodyPr>
            <a:normAutofit fontScale="85000" lnSpcReduction="10000"/>
          </a:bodyPr>
          <a:lstStyle/>
          <a:p>
            <a:pPr fontAlgn="base">
              <a:spcBef>
                <a:spcPts val="0"/>
              </a:spcBef>
              <a:spcAft>
                <a:spcPts val="0"/>
              </a:spcAft>
            </a:pPr>
            <a:r>
              <a:rPr lang="en-IN" sz="1800" b="0" i="0" u="none" strike="noStrike" dirty="0" err="1">
                <a:solidFill>
                  <a:srgbClr val="000000"/>
                </a:solidFill>
                <a:effectLst/>
                <a:latin typeface="Calibri" panose="020F0502020204030204" pitchFamily="34" charset="0"/>
              </a:rPr>
              <a:t>Artetxe</a:t>
            </a:r>
            <a:r>
              <a:rPr lang="en-IN" sz="1800" b="0" i="0" u="none" strike="noStrike" dirty="0">
                <a:solidFill>
                  <a:srgbClr val="000000"/>
                </a:solidFill>
                <a:effectLst/>
                <a:latin typeface="Calibri" panose="020F0502020204030204" pitchFamily="34" charset="0"/>
              </a:rPr>
              <a:t>, M., </a:t>
            </a:r>
            <a:r>
              <a:rPr lang="en-IN" sz="1800" b="0" i="0" u="none" strike="noStrike" dirty="0" err="1">
                <a:solidFill>
                  <a:srgbClr val="000000"/>
                </a:solidFill>
                <a:effectLst/>
                <a:latin typeface="Calibri" panose="020F0502020204030204" pitchFamily="34" charset="0"/>
              </a:rPr>
              <a:t>Labaka</a:t>
            </a:r>
            <a:r>
              <a:rPr lang="en-IN" sz="1800" b="0" i="0" u="none" strike="noStrike" dirty="0">
                <a:solidFill>
                  <a:srgbClr val="000000"/>
                </a:solidFill>
                <a:effectLst/>
                <a:latin typeface="Calibri" panose="020F0502020204030204" pitchFamily="34" charset="0"/>
              </a:rPr>
              <a:t>, G., and </a:t>
            </a:r>
            <a:r>
              <a:rPr lang="en-IN" sz="1800" b="0" i="0" u="none" strike="noStrike" dirty="0" err="1">
                <a:solidFill>
                  <a:srgbClr val="000000"/>
                </a:solidFill>
                <a:effectLst/>
                <a:latin typeface="Calibri" panose="020F0502020204030204" pitchFamily="34" charset="0"/>
              </a:rPr>
              <a:t>Agirre</a:t>
            </a:r>
            <a:r>
              <a:rPr lang="en-IN" sz="1800" b="0" i="0" u="none" strike="noStrike" dirty="0">
                <a:solidFill>
                  <a:srgbClr val="000000"/>
                </a:solidFill>
                <a:effectLst/>
                <a:latin typeface="Calibri" panose="020F0502020204030204" pitchFamily="34" charset="0"/>
              </a:rPr>
              <a:t>, E. (2018a). Generalizing and improving bilingual word embedding mappings with a multi-step framework of linear transformations. In Proceedings of the Thirty-Second AAAI Conference on Artificial Intelligence, pages 5012--5019.</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err="1">
                <a:solidFill>
                  <a:srgbClr val="000000"/>
                </a:solidFill>
                <a:effectLst/>
                <a:latin typeface="Calibri" panose="020F0502020204030204" pitchFamily="34" charset="0"/>
              </a:rPr>
              <a:t>Artetxe</a:t>
            </a:r>
            <a:r>
              <a:rPr lang="en-IN" sz="1800" b="0" i="0" u="none" strike="noStrike" dirty="0">
                <a:solidFill>
                  <a:srgbClr val="000000"/>
                </a:solidFill>
                <a:effectLst/>
                <a:latin typeface="Calibri" panose="020F0502020204030204" pitchFamily="34" charset="0"/>
              </a:rPr>
              <a:t>, M., </a:t>
            </a:r>
            <a:r>
              <a:rPr lang="en-IN" sz="1800" b="0" i="0" u="none" strike="noStrike" dirty="0" err="1">
                <a:solidFill>
                  <a:srgbClr val="000000"/>
                </a:solidFill>
                <a:effectLst/>
                <a:latin typeface="Calibri" panose="020F0502020204030204" pitchFamily="34" charset="0"/>
              </a:rPr>
              <a:t>Labaka</a:t>
            </a:r>
            <a:r>
              <a:rPr lang="en-IN" sz="1800" b="0" i="0" u="none" strike="noStrike" dirty="0">
                <a:solidFill>
                  <a:srgbClr val="000000"/>
                </a:solidFill>
                <a:effectLst/>
                <a:latin typeface="Calibri" panose="020F0502020204030204" pitchFamily="34" charset="0"/>
              </a:rPr>
              <a:t>, G., and </a:t>
            </a:r>
            <a:r>
              <a:rPr lang="en-IN" sz="1800" b="0" i="0" u="none" strike="noStrike" dirty="0" err="1">
                <a:solidFill>
                  <a:srgbClr val="000000"/>
                </a:solidFill>
                <a:effectLst/>
                <a:latin typeface="Calibri" panose="020F0502020204030204" pitchFamily="34" charset="0"/>
              </a:rPr>
              <a:t>Agirre</a:t>
            </a:r>
            <a:r>
              <a:rPr lang="en-IN" sz="1800" b="0" i="0" u="none" strike="noStrike" dirty="0">
                <a:solidFill>
                  <a:srgbClr val="000000"/>
                </a:solidFill>
                <a:effectLst/>
                <a:latin typeface="Calibri" panose="020F0502020204030204" pitchFamily="34" charset="0"/>
              </a:rPr>
              <a:t>, E. (2018b). A robust self-learning method for fully unsupervised cross-lingual mappings of word embeddings. In Proceedings of the 56th Annual Meeting of the Association for Computational Linguistics (Volume 1: Long Papers).</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err="1">
                <a:solidFill>
                  <a:srgbClr val="000000"/>
                </a:solidFill>
                <a:effectLst/>
                <a:latin typeface="Calibri" panose="020F0502020204030204" pitchFamily="34" charset="0"/>
              </a:rPr>
              <a:t>Chandar</a:t>
            </a:r>
            <a:r>
              <a:rPr lang="en-IN" sz="1800" b="0" i="0" u="none" strike="noStrike" dirty="0">
                <a:solidFill>
                  <a:srgbClr val="000000"/>
                </a:solidFill>
                <a:effectLst/>
                <a:latin typeface="Calibri" panose="020F0502020204030204" pitchFamily="34" charset="0"/>
              </a:rPr>
              <a:t>, S., </a:t>
            </a:r>
            <a:r>
              <a:rPr lang="en-IN" sz="1800" b="0" i="0" u="none" strike="noStrike" dirty="0" err="1">
                <a:solidFill>
                  <a:srgbClr val="000000"/>
                </a:solidFill>
                <a:effectLst/>
                <a:latin typeface="Calibri" panose="020F0502020204030204" pitchFamily="34" charset="0"/>
              </a:rPr>
              <a:t>Lauly</a:t>
            </a:r>
            <a:r>
              <a:rPr lang="en-IN" sz="1800" b="0" i="0" u="none" strike="noStrike" dirty="0">
                <a:solidFill>
                  <a:srgbClr val="000000"/>
                </a:solidFill>
                <a:effectLst/>
                <a:latin typeface="Calibri" panose="020F0502020204030204" pitchFamily="34" charset="0"/>
              </a:rPr>
              <a:t>, S., Larochelle, H., Khapra, M., Ravindran, B., </a:t>
            </a:r>
            <a:r>
              <a:rPr lang="en-IN" sz="1800" b="0" i="0" u="none" strike="noStrike" dirty="0" err="1">
                <a:solidFill>
                  <a:srgbClr val="000000"/>
                </a:solidFill>
                <a:effectLst/>
                <a:latin typeface="Calibri" panose="020F0502020204030204" pitchFamily="34" charset="0"/>
              </a:rPr>
              <a:t>Raykar</a:t>
            </a:r>
            <a:r>
              <a:rPr lang="en-IN" sz="1800" b="0" i="0" u="none" strike="noStrike" dirty="0">
                <a:solidFill>
                  <a:srgbClr val="000000"/>
                </a:solidFill>
                <a:effectLst/>
                <a:latin typeface="Calibri" panose="020F0502020204030204" pitchFamily="34" charset="0"/>
              </a:rPr>
              <a:t>, V. C., and </a:t>
            </a:r>
            <a:r>
              <a:rPr lang="en-IN" sz="1800" b="0" i="0" u="none" strike="noStrike" dirty="0" err="1">
                <a:solidFill>
                  <a:srgbClr val="000000"/>
                </a:solidFill>
                <a:effectLst/>
                <a:latin typeface="Calibri" panose="020F0502020204030204" pitchFamily="34" charset="0"/>
              </a:rPr>
              <a:t>Saha</a:t>
            </a:r>
            <a:r>
              <a:rPr lang="en-IN" sz="1800" b="0" i="0" u="none" strike="noStrike" dirty="0">
                <a:solidFill>
                  <a:srgbClr val="000000"/>
                </a:solidFill>
                <a:effectLst/>
                <a:latin typeface="Calibri" panose="020F0502020204030204" pitchFamily="34" charset="0"/>
              </a:rPr>
              <a:t>, A. (2014). An autoencoder approach to learning bilingual word representations. In Advances in Neural Information Processing Systems, pages 1853--1861.</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err="1">
                <a:solidFill>
                  <a:srgbClr val="000000"/>
                </a:solidFill>
                <a:effectLst/>
                <a:latin typeface="Calibri" panose="020F0502020204030204" pitchFamily="34" charset="0"/>
              </a:rPr>
              <a:t>Conneau</a:t>
            </a:r>
            <a:r>
              <a:rPr lang="en-IN" sz="1800" b="0" i="0" u="none" strike="noStrike" dirty="0">
                <a:solidFill>
                  <a:srgbClr val="000000"/>
                </a:solidFill>
                <a:effectLst/>
                <a:latin typeface="Calibri" panose="020F0502020204030204" pitchFamily="34" charset="0"/>
              </a:rPr>
              <a:t>, A., </a:t>
            </a:r>
            <a:r>
              <a:rPr lang="en-IN" sz="1800" b="0" i="0" u="none" strike="noStrike" dirty="0" err="1">
                <a:solidFill>
                  <a:srgbClr val="000000"/>
                </a:solidFill>
                <a:effectLst/>
                <a:latin typeface="Calibri" panose="020F0502020204030204" pitchFamily="34" charset="0"/>
              </a:rPr>
              <a:t>Lample</a:t>
            </a:r>
            <a:r>
              <a:rPr lang="en-IN" sz="1800" b="0" i="0" u="none" strike="noStrike" dirty="0">
                <a:solidFill>
                  <a:srgbClr val="000000"/>
                </a:solidFill>
                <a:effectLst/>
                <a:latin typeface="Calibri" panose="020F0502020204030204" pitchFamily="34" charset="0"/>
              </a:rPr>
              <a:t>, G., </a:t>
            </a:r>
            <a:r>
              <a:rPr lang="en-IN" sz="1800" b="0" i="0" u="none" strike="noStrike" dirty="0" err="1">
                <a:solidFill>
                  <a:srgbClr val="000000"/>
                </a:solidFill>
                <a:effectLst/>
                <a:latin typeface="Calibri" panose="020F0502020204030204" pitchFamily="34" charset="0"/>
              </a:rPr>
              <a:t>Ranzato</a:t>
            </a:r>
            <a:r>
              <a:rPr lang="en-IN" sz="1800" b="0" i="0" u="none" strike="noStrike" dirty="0">
                <a:solidFill>
                  <a:srgbClr val="000000"/>
                </a:solidFill>
                <a:effectLst/>
                <a:latin typeface="Calibri" panose="020F0502020204030204" pitchFamily="34" charset="0"/>
              </a:rPr>
              <a:t>, M., </a:t>
            </a:r>
            <a:r>
              <a:rPr lang="en-IN" sz="1800" b="0" i="0" u="none" strike="noStrike" dirty="0" err="1">
                <a:solidFill>
                  <a:srgbClr val="000000"/>
                </a:solidFill>
                <a:effectLst/>
                <a:latin typeface="Calibri" panose="020F0502020204030204" pitchFamily="34" charset="0"/>
              </a:rPr>
              <a:t>Denoyer</a:t>
            </a:r>
            <a:r>
              <a:rPr lang="en-IN" sz="1800" b="0" i="0" u="none" strike="noStrike" dirty="0">
                <a:solidFill>
                  <a:srgbClr val="000000"/>
                </a:solidFill>
                <a:effectLst/>
                <a:latin typeface="Calibri" panose="020F0502020204030204" pitchFamily="34" charset="0"/>
              </a:rPr>
              <a:t>, L., and </a:t>
            </a:r>
            <a:r>
              <a:rPr lang="en-IN" sz="1800" b="0" i="0" u="none" strike="noStrike" dirty="0" err="1">
                <a:solidFill>
                  <a:srgbClr val="000000"/>
                </a:solidFill>
                <a:effectLst/>
                <a:latin typeface="Calibri" panose="020F0502020204030204" pitchFamily="34" charset="0"/>
              </a:rPr>
              <a:t>Jégou</a:t>
            </a:r>
            <a:r>
              <a:rPr lang="en-IN" sz="1800" b="0" i="0" u="none" strike="noStrike" dirty="0">
                <a:solidFill>
                  <a:srgbClr val="000000"/>
                </a:solidFill>
                <a:effectLst/>
                <a:latin typeface="Calibri" panose="020F0502020204030204" pitchFamily="34" charset="0"/>
              </a:rPr>
              <a:t>, H. (2018). Word translation without parallel data. In International Conference on Learning Representations.</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err="1">
                <a:solidFill>
                  <a:srgbClr val="000000"/>
                </a:solidFill>
                <a:effectLst/>
                <a:latin typeface="Calibri" panose="020F0502020204030204" pitchFamily="34" charset="0"/>
              </a:rPr>
              <a:t>Coulmance</a:t>
            </a:r>
            <a:r>
              <a:rPr lang="en-IN" sz="1800" b="0" i="0" u="none" strike="noStrike" dirty="0">
                <a:solidFill>
                  <a:srgbClr val="000000"/>
                </a:solidFill>
                <a:effectLst/>
                <a:latin typeface="Calibri" panose="020F0502020204030204" pitchFamily="34" charset="0"/>
              </a:rPr>
              <a:t>, J., Marty, J.-M., </a:t>
            </a:r>
            <a:r>
              <a:rPr lang="en-IN" sz="1800" b="0" i="0" u="none" strike="noStrike" dirty="0" err="1">
                <a:solidFill>
                  <a:srgbClr val="000000"/>
                </a:solidFill>
                <a:effectLst/>
                <a:latin typeface="Calibri" panose="020F0502020204030204" pitchFamily="34" charset="0"/>
              </a:rPr>
              <a:t>Wenzek</a:t>
            </a:r>
            <a:r>
              <a:rPr lang="en-IN" sz="1800" b="0" i="0" u="none" strike="noStrike" dirty="0">
                <a:solidFill>
                  <a:srgbClr val="000000"/>
                </a:solidFill>
                <a:effectLst/>
                <a:latin typeface="Calibri" panose="020F0502020204030204" pitchFamily="34" charset="0"/>
              </a:rPr>
              <a:t>, G., &amp; </a:t>
            </a:r>
            <a:r>
              <a:rPr lang="en-IN" sz="1800" b="0" i="0" u="none" strike="noStrike" dirty="0" err="1">
                <a:solidFill>
                  <a:srgbClr val="000000"/>
                </a:solidFill>
                <a:effectLst/>
                <a:latin typeface="Calibri" panose="020F0502020204030204" pitchFamily="34" charset="0"/>
              </a:rPr>
              <a:t>Benhalloum</a:t>
            </a:r>
            <a:r>
              <a:rPr lang="en-IN" sz="1800" b="0" i="0" u="none" strike="noStrike" dirty="0">
                <a:solidFill>
                  <a:srgbClr val="000000"/>
                </a:solidFill>
                <a:effectLst/>
                <a:latin typeface="Calibri" panose="020F0502020204030204" pitchFamily="34" charset="0"/>
              </a:rPr>
              <a:t>, A. (2015). Trans-gram, Fast Cross-lingual Word-embeddings. EMNLP 2015, (September), 1109–1113</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a:solidFill>
                  <a:srgbClr val="000000"/>
                </a:solidFill>
                <a:effectLst/>
                <a:latin typeface="Calibri" panose="020F0502020204030204" pitchFamily="34" charset="0"/>
              </a:rPr>
              <a:t>Duong, L., Kanayama, H., Ma, T., Bird, S., and Cohn, T. (2017). Multilingual training of </a:t>
            </a:r>
            <a:r>
              <a:rPr lang="en-IN" sz="1800" b="0" i="0" u="none" strike="noStrike" dirty="0" err="1">
                <a:solidFill>
                  <a:srgbClr val="000000"/>
                </a:solidFill>
                <a:effectLst/>
                <a:latin typeface="Calibri" panose="020F0502020204030204" pitchFamily="34" charset="0"/>
              </a:rPr>
              <a:t>crosslingual</a:t>
            </a:r>
            <a:r>
              <a:rPr lang="en-IN" sz="1800" b="0" i="0" u="none" strike="noStrike" dirty="0">
                <a:solidFill>
                  <a:srgbClr val="000000"/>
                </a:solidFill>
                <a:effectLst/>
                <a:latin typeface="Calibri" panose="020F0502020204030204" pitchFamily="34" charset="0"/>
              </a:rPr>
              <a:t> word embeddings. In Proceedings of the 15th Conference of the European Chapter of the Association for Computational Linguistics, EACL 2017, Valencia, Spain, April 3-7, 2017, Volume 1: Long Papers, pages 894--904.</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err="1">
                <a:solidFill>
                  <a:srgbClr val="000000"/>
                </a:solidFill>
                <a:effectLst/>
                <a:latin typeface="Calibri" panose="020F0502020204030204" pitchFamily="34" charset="0"/>
              </a:rPr>
              <a:t>Faruqui</a:t>
            </a:r>
            <a:r>
              <a:rPr lang="en-IN" sz="1800" b="0" i="0" u="none" strike="noStrike" dirty="0">
                <a:solidFill>
                  <a:srgbClr val="000000"/>
                </a:solidFill>
                <a:effectLst/>
                <a:latin typeface="Calibri" panose="020F0502020204030204" pitchFamily="34" charset="0"/>
              </a:rPr>
              <a:t>, M. and Dyer, C. (2014). Improving vector space word representations using multilingual correlation. In Proceedings of the 14th Conference of the European Chapter of the Association for Computational Linguistics, pages 462--471.</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a:solidFill>
                  <a:srgbClr val="000000"/>
                </a:solidFill>
                <a:effectLst/>
                <a:latin typeface="Calibri" panose="020F0502020204030204" pitchFamily="34" charset="0"/>
              </a:rPr>
              <a:t>Gouws, S., </a:t>
            </a:r>
            <a:r>
              <a:rPr lang="en-IN" sz="1800" b="0" i="0" u="none" strike="noStrike" dirty="0" err="1">
                <a:solidFill>
                  <a:srgbClr val="000000"/>
                </a:solidFill>
                <a:effectLst/>
                <a:latin typeface="Calibri" panose="020F0502020204030204" pitchFamily="34" charset="0"/>
              </a:rPr>
              <a:t>Bengio</a:t>
            </a:r>
            <a:r>
              <a:rPr lang="en-IN" sz="1800" b="0" i="0" u="none" strike="noStrike" dirty="0">
                <a:solidFill>
                  <a:srgbClr val="000000"/>
                </a:solidFill>
                <a:effectLst/>
                <a:latin typeface="Calibri" panose="020F0502020204030204" pitchFamily="34" charset="0"/>
              </a:rPr>
              <a:t>, Y., and </a:t>
            </a:r>
            <a:r>
              <a:rPr lang="en-IN" sz="1800" b="0" i="0" u="none" strike="noStrike" dirty="0" err="1">
                <a:solidFill>
                  <a:srgbClr val="000000"/>
                </a:solidFill>
                <a:effectLst/>
                <a:latin typeface="Calibri" panose="020F0502020204030204" pitchFamily="34" charset="0"/>
              </a:rPr>
              <a:t>Corrado</a:t>
            </a:r>
            <a:r>
              <a:rPr lang="en-IN" sz="1800" b="0" i="0" u="none" strike="noStrike" dirty="0">
                <a:solidFill>
                  <a:srgbClr val="000000"/>
                </a:solidFill>
                <a:effectLst/>
                <a:latin typeface="Calibri" panose="020F0502020204030204" pitchFamily="34" charset="0"/>
              </a:rPr>
              <a:t>, G. (2015). </a:t>
            </a:r>
            <a:r>
              <a:rPr lang="en-IN" sz="1800" b="0" i="0" u="none" strike="noStrike" dirty="0" err="1">
                <a:solidFill>
                  <a:srgbClr val="000000"/>
                </a:solidFill>
                <a:effectLst/>
                <a:latin typeface="Calibri" panose="020F0502020204030204" pitchFamily="34" charset="0"/>
              </a:rPr>
              <a:t>Bilbowa</a:t>
            </a:r>
            <a:r>
              <a:rPr lang="en-IN" sz="1800" b="0" i="0" u="none" strike="noStrike" dirty="0">
                <a:solidFill>
                  <a:srgbClr val="000000"/>
                </a:solidFill>
                <a:effectLst/>
                <a:latin typeface="Calibri" panose="020F0502020204030204" pitchFamily="34" charset="0"/>
              </a:rPr>
              <a:t>: Fast bilingual distributed representations without word alignments. In International Conference on Machine Learning, pages 748--756.</a:t>
            </a:r>
            <a:endParaRPr lang="en-IN" sz="1800" b="0" i="0" u="none" strike="noStrike" dirty="0">
              <a:solidFill>
                <a:srgbClr val="000000"/>
              </a:solidFill>
              <a:effectLst/>
              <a:latin typeface="Arial" panose="020B0604020202020204" pitchFamily="34" charset="0"/>
            </a:endParaRPr>
          </a:p>
        </p:txBody>
      </p:sp>
      <p:sp>
        <p:nvSpPr>
          <p:cNvPr id="4" name="Date Placeholder 3">
            <a:extLst>
              <a:ext uri="{FF2B5EF4-FFF2-40B4-BE49-F238E27FC236}">
                <a16:creationId xmlns:a16="http://schemas.microsoft.com/office/drawing/2014/main" id="{CB709A49-4568-3EA9-024E-862DDB766AB7}"/>
              </a:ext>
            </a:extLst>
          </p:cNvPr>
          <p:cNvSpPr>
            <a:spLocks noGrp="1"/>
          </p:cNvSpPr>
          <p:nvPr>
            <p:ph type="dt" sz="half" idx="10"/>
          </p:nvPr>
        </p:nvSpPr>
        <p:spPr/>
        <p:txBody>
          <a:bodyPr/>
          <a:lstStyle/>
          <a:p>
            <a:fld id="{9142DB6E-D3B6-1846-B896-E1D126AA3B19}" type="datetime1">
              <a:rPr lang="en-IN" smtClean="0"/>
              <a:t>22/08/23</a:t>
            </a:fld>
            <a:endParaRPr lang="en-US"/>
          </a:p>
        </p:txBody>
      </p:sp>
      <p:sp>
        <p:nvSpPr>
          <p:cNvPr id="5" name="Footer Placeholder 4">
            <a:extLst>
              <a:ext uri="{FF2B5EF4-FFF2-40B4-BE49-F238E27FC236}">
                <a16:creationId xmlns:a16="http://schemas.microsoft.com/office/drawing/2014/main" id="{473CA8F2-3387-14A3-45BC-8E7885964A4D}"/>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8E8A3C3F-56BE-3A5F-D898-8A6BA5FBDFAA}"/>
              </a:ext>
            </a:extLst>
          </p:cNvPr>
          <p:cNvSpPr>
            <a:spLocks noGrp="1"/>
          </p:cNvSpPr>
          <p:nvPr>
            <p:ph type="sldNum" sz="quarter" idx="12"/>
          </p:nvPr>
        </p:nvSpPr>
        <p:spPr/>
        <p:txBody>
          <a:bodyPr/>
          <a:lstStyle/>
          <a:p>
            <a:fld id="{8E76CBA5-E987-5E44-BC9F-E1C771F6FE5A}" type="slidenum">
              <a:rPr lang="en-US" smtClean="0"/>
              <a:t>123</a:t>
            </a:fld>
            <a:endParaRPr lang="en-US"/>
          </a:p>
        </p:txBody>
      </p:sp>
    </p:spTree>
    <p:extLst>
      <p:ext uri="{BB962C8B-B14F-4D97-AF65-F5344CB8AC3E}">
        <p14:creationId xmlns:p14="http://schemas.microsoft.com/office/powerpoint/2010/main" val="7252057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2F78F-78AD-E58F-FD96-9DA1F352DC7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9221E22C-F89A-973E-1EDB-FEAD0FF64B77}"/>
              </a:ext>
            </a:extLst>
          </p:cNvPr>
          <p:cNvSpPr>
            <a:spLocks noGrp="1"/>
          </p:cNvSpPr>
          <p:nvPr>
            <p:ph idx="1"/>
          </p:nvPr>
        </p:nvSpPr>
        <p:spPr/>
        <p:txBody>
          <a:bodyPr>
            <a:normAutofit fontScale="92500" lnSpcReduction="20000"/>
          </a:bodyPr>
          <a:lstStyle/>
          <a:p>
            <a:pPr fontAlgn="base">
              <a:spcBef>
                <a:spcPts val="0"/>
              </a:spcBef>
              <a:spcAft>
                <a:spcPts val="0"/>
              </a:spcAft>
            </a:pPr>
            <a:r>
              <a:rPr lang="en-IN" sz="1800" b="0" i="0" u="none" strike="noStrike" dirty="0">
                <a:solidFill>
                  <a:srgbClr val="000000"/>
                </a:solidFill>
                <a:effectLst/>
                <a:latin typeface="Calibri" panose="020F0502020204030204" pitchFamily="34" charset="0"/>
              </a:rPr>
              <a:t>Hermann, K. M. and </a:t>
            </a:r>
            <a:r>
              <a:rPr lang="en-IN" sz="1800" b="0" i="0" u="none" strike="noStrike" dirty="0" err="1">
                <a:solidFill>
                  <a:srgbClr val="000000"/>
                </a:solidFill>
                <a:effectLst/>
                <a:latin typeface="Calibri" panose="020F0502020204030204" pitchFamily="34" charset="0"/>
              </a:rPr>
              <a:t>Blunsom</a:t>
            </a:r>
            <a:r>
              <a:rPr lang="en-IN" sz="1800" b="0" i="0" u="none" strike="noStrike" dirty="0">
                <a:solidFill>
                  <a:srgbClr val="000000"/>
                </a:solidFill>
                <a:effectLst/>
                <a:latin typeface="Calibri" panose="020F0502020204030204" pitchFamily="34" charset="0"/>
              </a:rPr>
              <a:t>, P. (2014). Multilingual models for compositional distributed semantics. In ACL.</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a:solidFill>
                  <a:srgbClr val="000000"/>
                </a:solidFill>
                <a:effectLst/>
                <a:latin typeface="Calibri" panose="020F0502020204030204" pitchFamily="34" charset="0"/>
              </a:rPr>
              <a:t>Huang, K., Gardner, M., </a:t>
            </a:r>
            <a:r>
              <a:rPr lang="en-IN" sz="1800" b="0" i="0" u="none" strike="noStrike" dirty="0" err="1">
                <a:solidFill>
                  <a:srgbClr val="000000"/>
                </a:solidFill>
                <a:effectLst/>
                <a:latin typeface="Calibri" panose="020F0502020204030204" pitchFamily="34" charset="0"/>
              </a:rPr>
              <a:t>Papalexakis</a:t>
            </a:r>
            <a:r>
              <a:rPr lang="en-IN" sz="1800" b="0" i="0" u="none" strike="noStrike" dirty="0">
                <a:solidFill>
                  <a:srgbClr val="000000"/>
                </a:solidFill>
                <a:effectLst/>
                <a:latin typeface="Calibri" panose="020F0502020204030204" pitchFamily="34" charset="0"/>
              </a:rPr>
              <a:t>, E. E., </a:t>
            </a:r>
            <a:r>
              <a:rPr lang="en-IN" sz="1800" b="0" i="0" u="none" strike="noStrike" dirty="0" err="1">
                <a:solidFill>
                  <a:srgbClr val="000000"/>
                </a:solidFill>
                <a:effectLst/>
                <a:latin typeface="Calibri" panose="020F0502020204030204" pitchFamily="34" charset="0"/>
              </a:rPr>
              <a:t>Faloutsos</a:t>
            </a:r>
            <a:r>
              <a:rPr lang="en-IN" sz="1800" b="0" i="0" u="none" strike="noStrike" dirty="0">
                <a:solidFill>
                  <a:srgbClr val="000000"/>
                </a:solidFill>
                <a:effectLst/>
                <a:latin typeface="Calibri" panose="020F0502020204030204" pitchFamily="34" charset="0"/>
              </a:rPr>
              <a:t>, C., </a:t>
            </a:r>
            <a:r>
              <a:rPr lang="en-IN" sz="1800" b="0" i="0" u="none" strike="noStrike" dirty="0" err="1">
                <a:solidFill>
                  <a:srgbClr val="000000"/>
                </a:solidFill>
                <a:effectLst/>
                <a:latin typeface="Calibri" panose="020F0502020204030204" pitchFamily="34" charset="0"/>
              </a:rPr>
              <a:t>Sidiropoulos</a:t>
            </a:r>
            <a:r>
              <a:rPr lang="en-IN" sz="1800" b="0" i="0" u="none" strike="noStrike" dirty="0">
                <a:solidFill>
                  <a:srgbClr val="000000"/>
                </a:solidFill>
                <a:effectLst/>
                <a:latin typeface="Calibri" panose="020F0502020204030204" pitchFamily="34" charset="0"/>
              </a:rPr>
              <a:t>, N. D., Mitchell, T. M., Talukdar, P. P., and Fu, X. (2015). Translation invariant word embeddings. In Proceedings of the 2015 Conference on Empirical Methods in Natural Language Processing, EMNLP 2015, Lisbon, Portugal, September 17-21, 2015, pages 1084--1088.</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err="1">
                <a:solidFill>
                  <a:srgbClr val="000000"/>
                </a:solidFill>
                <a:effectLst/>
                <a:latin typeface="Calibri" panose="020F0502020204030204" pitchFamily="34" charset="0"/>
              </a:rPr>
              <a:t>Lazaridou</a:t>
            </a:r>
            <a:r>
              <a:rPr lang="en-IN" sz="1800" b="0" i="0" u="none" strike="noStrike" dirty="0">
                <a:solidFill>
                  <a:srgbClr val="000000"/>
                </a:solidFill>
                <a:effectLst/>
                <a:latin typeface="Calibri" panose="020F0502020204030204" pitchFamily="34" charset="0"/>
              </a:rPr>
              <a:t>, A., Dinu, G., and Baroni, M. (2015). Hubness and pollution: Delving into cross-space mapping for zero-shot learning. In Proceedings of the 53rd Annual Meeting of the Association for Computational Linguistics and the 7th International Joint Conference on Natural Language Processing (Volume 1: Long Papers), volume 1, pages 270--280.</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err="1">
                <a:solidFill>
                  <a:srgbClr val="000000"/>
                </a:solidFill>
                <a:effectLst/>
                <a:latin typeface="Calibri" panose="020F0502020204030204" pitchFamily="34" charset="0"/>
              </a:rPr>
              <a:t>Mikolov</a:t>
            </a:r>
            <a:r>
              <a:rPr lang="en-IN" sz="1800" b="0" i="0" u="none" strike="noStrike" dirty="0">
                <a:solidFill>
                  <a:srgbClr val="000000"/>
                </a:solidFill>
                <a:effectLst/>
                <a:latin typeface="Calibri" panose="020F0502020204030204" pitchFamily="34" charset="0"/>
              </a:rPr>
              <a:t>, T., Le, Q. V., and </a:t>
            </a:r>
            <a:r>
              <a:rPr lang="en-IN" sz="1800" b="0" i="0" u="none" strike="noStrike" dirty="0" err="1">
                <a:solidFill>
                  <a:srgbClr val="000000"/>
                </a:solidFill>
                <a:effectLst/>
                <a:latin typeface="Calibri" panose="020F0502020204030204" pitchFamily="34" charset="0"/>
              </a:rPr>
              <a:t>Sutskever</a:t>
            </a:r>
            <a:r>
              <a:rPr lang="en-IN" sz="1800" b="0" i="0" u="none" strike="noStrike" dirty="0">
                <a:solidFill>
                  <a:srgbClr val="000000"/>
                </a:solidFill>
                <a:effectLst/>
                <a:latin typeface="Calibri" panose="020F0502020204030204" pitchFamily="34" charset="0"/>
              </a:rPr>
              <a:t>, I. (2013). Exploiting similarities among languages for machine translation. </a:t>
            </a:r>
            <a:r>
              <a:rPr lang="en-IN" sz="1800" b="0" i="0" u="none" strike="noStrike" dirty="0" err="1">
                <a:solidFill>
                  <a:srgbClr val="000000"/>
                </a:solidFill>
                <a:effectLst/>
                <a:latin typeface="Calibri" panose="020F0502020204030204" pitchFamily="34" charset="0"/>
              </a:rPr>
              <a:t>arXiv</a:t>
            </a:r>
            <a:r>
              <a:rPr lang="en-IN" sz="1800" b="0" i="0" u="none" strike="noStrike" dirty="0">
                <a:solidFill>
                  <a:srgbClr val="000000"/>
                </a:solidFill>
                <a:effectLst/>
                <a:latin typeface="Calibri" panose="020F0502020204030204" pitchFamily="34" charset="0"/>
              </a:rPr>
              <a:t> preprint arXiv:1309.4168.</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a:solidFill>
                  <a:srgbClr val="000000"/>
                </a:solidFill>
                <a:effectLst/>
                <a:latin typeface="Calibri" panose="020F0502020204030204" pitchFamily="34" charset="0"/>
              </a:rPr>
              <a:t>Mitesh Khapra and </a:t>
            </a:r>
            <a:r>
              <a:rPr lang="en-IN" sz="1800" b="0" i="0" u="none" strike="noStrike" dirty="0" err="1">
                <a:solidFill>
                  <a:srgbClr val="000000"/>
                </a:solidFill>
                <a:effectLst/>
                <a:latin typeface="Calibri" panose="020F0502020204030204" pitchFamily="34" charset="0"/>
              </a:rPr>
              <a:t>Sarath</a:t>
            </a:r>
            <a:r>
              <a:rPr lang="en-IN" sz="1800" b="0" i="0" u="none" strike="noStrike" dirty="0">
                <a:solidFill>
                  <a:srgbClr val="000000"/>
                </a:solidFill>
                <a:effectLst/>
                <a:latin typeface="Calibri" panose="020F0502020204030204" pitchFamily="34" charset="0"/>
              </a:rPr>
              <a:t> </a:t>
            </a:r>
            <a:r>
              <a:rPr lang="en-IN" sz="1800" b="0" i="0" u="none" strike="noStrike" dirty="0" err="1">
                <a:solidFill>
                  <a:srgbClr val="000000"/>
                </a:solidFill>
                <a:effectLst/>
                <a:latin typeface="Calibri" panose="020F0502020204030204" pitchFamily="34" charset="0"/>
              </a:rPr>
              <a:t>Chandar</a:t>
            </a:r>
            <a:r>
              <a:rPr lang="en-IN" sz="1800" b="0" i="0" u="none" strike="noStrike" dirty="0">
                <a:solidFill>
                  <a:srgbClr val="000000"/>
                </a:solidFill>
                <a:effectLst/>
                <a:latin typeface="Calibri" panose="020F0502020204030204" pitchFamily="34" charset="0"/>
              </a:rPr>
              <a:t>. Tutorial on Multilingual Multimodal Language Processing Using Neural Networks. NAACL 2016.</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a:solidFill>
                  <a:srgbClr val="000000"/>
                </a:solidFill>
                <a:effectLst/>
                <a:latin typeface="Calibri" panose="020F0502020204030204" pitchFamily="34" charset="0"/>
              </a:rPr>
              <a:t>Smith, S. L., Turban, D. H. P., Hamblin, S., and </a:t>
            </a:r>
            <a:r>
              <a:rPr lang="en-IN" sz="1800" b="0" i="0" u="none" strike="noStrike" dirty="0" err="1">
                <a:solidFill>
                  <a:srgbClr val="000000"/>
                </a:solidFill>
                <a:effectLst/>
                <a:latin typeface="Calibri" panose="020F0502020204030204" pitchFamily="34" charset="0"/>
              </a:rPr>
              <a:t>Hammerla</a:t>
            </a:r>
            <a:r>
              <a:rPr lang="en-IN" sz="1800" b="0" i="0" u="none" strike="noStrike" dirty="0">
                <a:solidFill>
                  <a:srgbClr val="000000"/>
                </a:solidFill>
                <a:effectLst/>
                <a:latin typeface="Calibri" panose="020F0502020204030204" pitchFamily="34" charset="0"/>
              </a:rPr>
              <a:t>, N. Y. (2017). Offline bilingual word vectors, orthogonal transformations and the inverted </a:t>
            </a:r>
            <a:r>
              <a:rPr lang="en-IN" sz="1800" b="0" i="0" u="none" strike="noStrike" dirty="0" err="1">
                <a:solidFill>
                  <a:srgbClr val="000000"/>
                </a:solidFill>
                <a:effectLst/>
                <a:latin typeface="Calibri" panose="020F0502020204030204" pitchFamily="34" charset="0"/>
              </a:rPr>
              <a:t>softmax</a:t>
            </a:r>
            <a:r>
              <a:rPr lang="en-IN" sz="1800" b="0" i="0" u="none" strike="noStrike" dirty="0">
                <a:solidFill>
                  <a:srgbClr val="000000"/>
                </a:solidFill>
                <a:effectLst/>
                <a:latin typeface="Calibri" panose="020F0502020204030204" pitchFamily="34" charset="0"/>
              </a:rPr>
              <a:t>. In ICLR</a:t>
            </a:r>
            <a:endParaRPr lang="en-IN" sz="1800" b="0" i="0" u="none" strike="noStrike" dirty="0">
              <a:solidFill>
                <a:srgbClr val="000000"/>
              </a:solidFill>
              <a:effectLst/>
              <a:latin typeface="Arial" panose="020B0604020202020204" pitchFamily="34" charset="0"/>
            </a:endParaRPr>
          </a:p>
          <a:p>
            <a:pPr fontAlgn="base">
              <a:spcBef>
                <a:spcPts val="0"/>
              </a:spcBef>
              <a:spcAft>
                <a:spcPts val="0"/>
              </a:spcAft>
            </a:pPr>
            <a:r>
              <a:rPr lang="en-IN" sz="1800" b="0" i="0" u="none" strike="noStrike" dirty="0">
                <a:solidFill>
                  <a:srgbClr val="000000"/>
                </a:solidFill>
                <a:effectLst/>
                <a:latin typeface="Calibri" panose="020F0502020204030204" pitchFamily="34" charset="0"/>
              </a:rPr>
              <a:t>Xing, C., Wang, D., Liu, C., and Lin, Y. (2015). Normalized word embedding and orthogonal transform for bilingual word translation. In NAACL HLT 2015, The 2015 Conference of the North American Chapter of the Association for Computational Linguistics: Human Language Technologies, Denver, Colorado, USA, May 31 - June 5, 2015, pages 1006--1011.</a:t>
            </a:r>
            <a:endParaRPr lang="en-IN" sz="1800" b="0" i="0" u="none" strike="noStrike" dirty="0">
              <a:solidFill>
                <a:srgbClr val="000000"/>
              </a:solidFill>
              <a:effectLst/>
              <a:latin typeface="Arial" panose="020B0604020202020204" pitchFamily="34" charset="0"/>
            </a:endParaRPr>
          </a:p>
        </p:txBody>
      </p:sp>
      <p:sp>
        <p:nvSpPr>
          <p:cNvPr id="4" name="Date Placeholder 3">
            <a:extLst>
              <a:ext uri="{FF2B5EF4-FFF2-40B4-BE49-F238E27FC236}">
                <a16:creationId xmlns:a16="http://schemas.microsoft.com/office/drawing/2014/main" id="{B995E7BC-9053-3191-C0CC-28BC22F7E28D}"/>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03375FDD-BF9E-B176-C25D-F1AB4D660A7B}"/>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FFD3E489-CEC1-77BA-AB31-D3C0CB9937A1}"/>
              </a:ext>
            </a:extLst>
          </p:cNvPr>
          <p:cNvSpPr>
            <a:spLocks noGrp="1"/>
          </p:cNvSpPr>
          <p:nvPr>
            <p:ph type="sldNum" sz="quarter" idx="12"/>
          </p:nvPr>
        </p:nvSpPr>
        <p:spPr/>
        <p:txBody>
          <a:bodyPr/>
          <a:lstStyle/>
          <a:p>
            <a:fld id="{8E76CBA5-E987-5E44-BC9F-E1C771F6FE5A}" type="slidenum">
              <a:rPr lang="en-US" smtClean="0"/>
              <a:t>124</a:t>
            </a:fld>
            <a:endParaRPr lang="en-US"/>
          </a:p>
        </p:txBody>
      </p:sp>
    </p:spTree>
    <p:extLst>
      <p:ext uri="{BB962C8B-B14F-4D97-AF65-F5344CB8AC3E}">
        <p14:creationId xmlns:p14="http://schemas.microsoft.com/office/powerpoint/2010/main" val="9686598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B7C5-7372-E4CB-AB64-BCD57A6EA681}"/>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04839885-2DC2-3769-2155-BAEC1B2F6550}"/>
              </a:ext>
            </a:extLst>
          </p:cNvPr>
          <p:cNvSpPr>
            <a:spLocks noGrp="1"/>
          </p:cNvSpPr>
          <p:nvPr>
            <p:ph idx="1"/>
          </p:nvPr>
        </p:nvSpPr>
        <p:spPr/>
        <p:txBody>
          <a:bodyPr/>
          <a:lstStyle/>
          <a:p>
            <a:pPr marL="305435" indent="-305435"/>
            <a:r>
              <a:rPr lang="en-GB" dirty="0">
                <a:ea typeface="+mn-lt"/>
                <a:cs typeface="+mn-lt"/>
              </a:rPr>
              <a:t>Chapter 3: N-gram Language Models, Speech and Language Processing. Daniel </a:t>
            </a:r>
            <a:r>
              <a:rPr lang="en-GB" dirty="0" err="1">
                <a:ea typeface="+mn-lt"/>
                <a:cs typeface="+mn-lt"/>
              </a:rPr>
              <a:t>Jurafsky</a:t>
            </a:r>
            <a:r>
              <a:rPr lang="en-GB" dirty="0">
                <a:ea typeface="+mn-lt"/>
                <a:cs typeface="+mn-lt"/>
              </a:rPr>
              <a:t> &amp; James H. Martin. Copyright © 2023. All rights reserved. Draft of January 7, 2023</a:t>
            </a:r>
          </a:p>
          <a:p>
            <a:pPr marL="305435" indent="-305435"/>
            <a:r>
              <a:rPr lang="en-GB" dirty="0">
                <a:ea typeface="+mn-lt"/>
                <a:cs typeface="+mn-lt"/>
              </a:rPr>
              <a:t>CS 626: NLP, Speech, and the Web, 2013. </a:t>
            </a:r>
            <a:r>
              <a:rPr lang="en-GB" dirty="0" err="1">
                <a:ea typeface="+mn-lt"/>
                <a:cs typeface="+mn-lt"/>
              </a:rPr>
              <a:t>Pushpak</a:t>
            </a:r>
            <a:r>
              <a:rPr lang="en-GB" dirty="0">
                <a:ea typeface="+mn-lt"/>
                <a:cs typeface="+mn-lt"/>
              </a:rPr>
              <a:t> Bhattacharyya. CSE Dept, IIT Bombay</a:t>
            </a:r>
          </a:p>
          <a:p>
            <a:pPr marL="305435" indent="-305435"/>
            <a:r>
              <a:rPr lang="en-GB" dirty="0" err="1"/>
              <a:t>Yoshua</a:t>
            </a:r>
            <a:r>
              <a:rPr lang="en-GB" dirty="0"/>
              <a:t> </a:t>
            </a:r>
            <a:r>
              <a:rPr lang="en-GB" dirty="0" err="1"/>
              <a:t>Bengio</a:t>
            </a:r>
            <a:r>
              <a:rPr lang="en-GB" dirty="0"/>
              <a:t>, </a:t>
            </a:r>
            <a:r>
              <a:rPr lang="en-GB" dirty="0" err="1"/>
              <a:t>Réjean</a:t>
            </a:r>
            <a:r>
              <a:rPr lang="en-GB" dirty="0"/>
              <a:t> Ducharme, Pascal Vincent, and Christian </a:t>
            </a:r>
            <a:r>
              <a:rPr lang="en-GB" dirty="0" err="1"/>
              <a:t>Janvin</a:t>
            </a:r>
            <a:r>
              <a:rPr lang="en-GB" dirty="0"/>
              <a:t>. 2003. A neural probabilistic language model. J. Mach. Learn. Res. 3, null (3/1/2003), 1137–1155.</a:t>
            </a:r>
          </a:p>
          <a:p>
            <a:pPr marL="305435" indent="-305435"/>
            <a:r>
              <a:rPr lang="en-GB" dirty="0"/>
              <a:t>Andriy </a:t>
            </a:r>
            <a:r>
              <a:rPr lang="en-GB" dirty="0" err="1"/>
              <a:t>Mnih</a:t>
            </a:r>
            <a:r>
              <a:rPr lang="en-GB" dirty="0"/>
              <a:t> and Geoffrey Hinton. 2008. A scalable hierarchical distributed language model. In Proceedings of the 21st International Conference on Neural Information Processing Systems (NIPS'08). Curran Associates Inc., Red Hook, NY, USA, 1081–1088.</a:t>
            </a:r>
          </a:p>
          <a:p>
            <a:pPr marL="305435" indent="-305435"/>
            <a:r>
              <a:rPr lang="en-GB" dirty="0" err="1"/>
              <a:t>Collobert</a:t>
            </a:r>
            <a:r>
              <a:rPr lang="en-GB" dirty="0"/>
              <a:t> R, Weston J. A unified architecture for natural language processing: Deep neural networks with multitask learning. </a:t>
            </a:r>
            <a:r>
              <a:rPr lang="en-GB" dirty="0" err="1"/>
              <a:t>InProceedings</a:t>
            </a:r>
            <a:r>
              <a:rPr lang="en-GB" dirty="0"/>
              <a:t> of the 25th international conference on Machine learning 2008 Jul 5 (pp. 160-167).</a:t>
            </a:r>
          </a:p>
        </p:txBody>
      </p:sp>
      <p:sp>
        <p:nvSpPr>
          <p:cNvPr id="5" name="Slide Number Placeholder 4">
            <a:extLst>
              <a:ext uri="{FF2B5EF4-FFF2-40B4-BE49-F238E27FC236}">
                <a16:creationId xmlns:a16="http://schemas.microsoft.com/office/drawing/2014/main" id="{01D7AEF2-47DB-075A-9B0B-24E8774216E4}"/>
              </a:ext>
            </a:extLst>
          </p:cNvPr>
          <p:cNvSpPr>
            <a:spLocks noGrp="1"/>
          </p:cNvSpPr>
          <p:nvPr>
            <p:ph type="sldNum" sz="quarter" idx="12"/>
          </p:nvPr>
        </p:nvSpPr>
        <p:spPr/>
        <p:txBody>
          <a:bodyPr/>
          <a:lstStyle/>
          <a:p>
            <a:fld id="{D57F1E4F-1CFF-5643-939E-217C01CDF565}" type="slidenum">
              <a:rPr lang="en-US" dirty="0"/>
              <a:pPr/>
              <a:t>125</a:t>
            </a:fld>
            <a:endParaRPr lang="en-GB"/>
          </a:p>
        </p:txBody>
      </p:sp>
      <p:sp>
        <p:nvSpPr>
          <p:cNvPr id="4" name="Footer Placeholder 3">
            <a:extLst>
              <a:ext uri="{FF2B5EF4-FFF2-40B4-BE49-F238E27FC236}">
                <a16:creationId xmlns:a16="http://schemas.microsoft.com/office/drawing/2014/main" id="{EC5BFB66-EA0B-B273-1B12-076179207A4E}"/>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88143886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B7C5-7372-E4CB-AB64-BCD57A6EA681}"/>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04839885-2DC2-3769-2155-BAEC1B2F6550}"/>
              </a:ext>
            </a:extLst>
          </p:cNvPr>
          <p:cNvSpPr>
            <a:spLocks noGrp="1"/>
          </p:cNvSpPr>
          <p:nvPr>
            <p:ph idx="1"/>
          </p:nvPr>
        </p:nvSpPr>
        <p:spPr/>
        <p:txBody>
          <a:bodyPr/>
          <a:lstStyle/>
          <a:p>
            <a:pPr marL="305435" indent="-305435"/>
            <a:r>
              <a:rPr lang="en-GB" dirty="0" err="1"/>
              <a:t>Mikolov</a:t>
            </a:r>
            <a:r>
              <a:rPr lang="en-GB" dirty="0"/>
              <a:t> T, </a:t>
            </a:r>
            <a:r>
              <a:rPr lang="en-GB" dirty="0" err="1"/>
              <a:t>Sutskever</a:t>
            </a:r>
            <a:r>
              <a:rPr lang="en-GB" dirty="0"/>
              <a:t> I, Chen K, </a:t>
            </a:r>
            <a:r>
              <a:rPr lang="en-GB" dirty="0" err="1"/>
              <a:t>Corrado</a:t>
            </a:r>
            <a:r>
              <a:rPr lang="en-GB" dirty="0"/>
              <a:t> GS, Dean J. Distributed representations of words and phrases and their compositionality. Advances in neural information processing systems. 2013;26.</a:t>
            </a:r>
          </a:p>
          <a:p>
            <a:pPr marL="305435" indent="-305435"/>
            <a:r>
              <a:rPr lang="en-GB" dirty="0" err="1"/>
              <a:t>Mikolov</a:t>
            </a:r>
            <a:r>
              <a:rPr lang="en-GB" dirty="0"/>
              <a:t> T, Chen K, </a:t>
            </a:r>
            <a:r>
              <a:rPr lang="en-GB" dirty="0" err="1"/>
              <a:t>Corrado</a:t>
            </a:r>
            <a:r>
              <a:rPr lang="en-GB" dirty="0"/>
              <a:t> G, Dean J. Efficient estimation of word representations in vector space. </a:t>
            </a:r>
            <a:r>
              <a:rPr lang="en-GB" dirty="0" err="1"/>
              <a:t>arXiv</a:t>
            </a:r>
            <a:r>
              <a:rPr lang="en-GB" dirty="0"/>
              <a:t> preprint arXiv:1301.3781. 2013 Jan 16.</a:t>
            </a:r>
          </a:p>
          <a:p>
            <a:pPr marL="305435" indent="-305435"/>
            <a:r>
              <a:rPr lang="en-GB" dirty="0" err="1"/>
              <a:t>Mikolov</a:t>
            </a:r>
            <a:r>
              <a:rPr lang="en-GB" dirty="0"/>
              <a:t> T, </a:t>
            </a:r>
            <a:r>
              <a:rPr lang="en-GB" dirty="0" err="1"/>
              <a:t>Yih</a:t>
            </a:r>
            <a:r>
              <a:rPr lang="en-GB" dirty="0"/>
              <a:t> WT, Zweig G. Linguistic regularities in continuous space word representations. </a:t>
            </a:r>
            <a:r>
              <a:rPr lang="en-GB" dirty="0" err="1"/>
              <a:t>InProceedings</a:t>
            </a:r>
            <a:r>
              <a:rPr lang="en-GB" dirty="0"/>
              <a:t> of the 2013 conference of the north </a:t>
            </a:r>
            <a:r>
              <a:rPr lang="en-GB" dirty="0" err="1"/>
              <a:t>american</a:t>
            </a:r>
            <a:r>
              <a:rPr lang="en-GB" dirty="0"/>
              <a:t> chapter of the association for computational linguistics: Human language technologies 2013 Jun (pp. 746-751).</a:t>
            </a:r>
          </a:p>
          <a:p>
            <a:pPr marL="305435" indent="-305435"/>
            <a:r>
              <a:rPr lang="en-GB" dirty="0"/>
              <a:t>Tomas </a:t>
            </a:r>
            <a:r>
              <a:rPr lang="en-GB" dirty="0" err="1"/>
              <a:t>Mikolov</a:t>
            </a:r>
            <a:r>
              <a:rPr lang="en-GB" dirty="0"/>
              <a:t>, Martin </a:t>
            </a:r>
            <a:r>
              <a:rPr lang="en-GB" dirty="0" err="1"/>
              <a:t>Karafiat</a:t>
            </a:r>
            <a:r>
              <a:rPr lang="en-GB" dirty="0"/>
              <a:t>, Jan </a:t>
            </a:r>
            <a:r>
              <a:rPr lang="en-GB" dirty="0" err="1"/>
              <a:t>Cernocky</a:t>
            </a:r>
            <a:r>
              <a:rPr lang="en-GB" dirty="0"/>
              <a:t>, and Sanjeev </a:t>
            </a:r>
            <a:r>
              <a:rPr lang="en-GB" dirty="0" err="1"/>
              <a:t>Khudanpur</a:t>
            </a:r>
            <a:r>
              <a:rPr lang="en-GB" dirty="0"/>
              <a:t>. 2010. Recurrent neural network based language model. In Proceedings of </a:t>
            </a:r>
            <a:r>
              <a:rPr lang="en-GB" dirty="0" err="1"/>
              <a:t>Interspeech</a:t>
            </a:r>
            <a:r>
              <a:rPr lang="en-GB" dirty="0"/>
              <a:t> 2010.</a:t>
            </a:r>
          </a:p>
        </p:txBody>
      </p:sp>
      <p:sp>
        <p:nvSpPr>
          <p:cNvPr id="5" name="Slide Number Placeholder 4">
            <a:extLst>
              <a:ext uri="{FF2B5EF4-FFF2-40B4-BE49-F238E27FC236}">
                <a16:creationId xmlns:a16="http://schemas.microsoft.com/office/drawing/2014/main" id="{01D7AEF2-47DB-075A-9B0B-24E8774216E4}"/>
              </a:ext>
            </a:extLst>
          </p:cNvPr>
          <p:cNvSpPr>
            <a:spLocks noGrp="1"/>
          </p:cNvSpPr>
          <p:nvPr>
            <p:ph type="sldNum" sz="quarter" idx="12"/>
          </p:nvPr>
        </p:nvSpPr>
        <p:spPr/>
        <p:txBody>
          <a:bodyPr/>
          <a:lstStyle/>
          <a:p>
            <a:fld id="{D57F1E4F-1CFF-5643-939E-217C01CDF565}" type="slidenum">
              <a:rPr lang="en-US" dirty="0"/>
              <a:pPr/>
              <a:t>126</a:t>
            </a:fld>
            <a:endParaRPr lang="en-GB"/>
          </a:p>
        </p:txBody>
      </p:sp>
      <p:sp>
        <p:nvSpPr>
          <p:cNvPr id="4" name="Footer Placeholder 3">
            <a:extLst>
              <a:ext uri="{FF2B5EF4-FFF2-40B4-BE49-F238E27FC236}">
                <a16:creationId xmlns:a16="http://schemas.microsoft.com/office/drawing/2014/main" id="{EC5BFB66-EA0B-B273-1B12-076179207A4E}"/>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178938089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C712-2803-D7DB-23AA-FC375DA1803A}"/>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79C33B6-C613-1593-8819-CB041BE312B1}"/>
              </a:ext>
            </a:extLst>
          </p:cNvPr>
          <p:cNvSpPr>
            <a:spLocks noGrp="1"/>
          </p:cNvSpPr>
          <p:nvPr>
            <p:ph idx="1"/>
          </p:nvPr>
        </p:nvSpPr>
        <p:spPr/>
        <p:txBody>
          <a:bodyPr/>
          <a:lstStyle/>
          <a:p>
            <a:r>
              <a:rPr lang="en-US" dirty="0"/>
              <a:t>A Bit of Progress in Language Modeling, Joshua Goodman, 2003</a:t>
            </a:r>
          </a:p>
          <a:p>
            <a:r>
              <a:rPr lang="en-US" dirty="0"/>
              <a:t>Generating Sequences With Recurrent Neural Networks, Alex Graves, 2013</a:t>
            </a:r>
          </a:p>
          <a:p>
            <a:r>
              <a:rPr lang="en-US" dirty="0"/>
              <a:t>Andrew M. Dai and Quoc V. Le. 2015. Semi-supervised Sequence Learning. In Proceedings of the 28th International Conference on Neural Information Processing Systems - Volume 2 (NIPS'15). MIT Press, Cambridge, MA, USA, 3079–3087.</a:t>
            </a:r>
          </a:p>
          <a:p>
            <a:r>
              <a:rPr lang="en-IN" dirty="0"/>
              <a:t>Hinton, G. E., </a:t>
            </a:r>
            <a:r>
              <a:rPr lang="en-IN" dirty="0" err="1"/>
              <a:t>Osindero</a:t>
            </a:r>
            <a:r>
              <a:rPr lang="en-IN" dirty="0"/>
              <a:t>, S., &amp; </a:t>
            </a:r>
            <a:r>
              <a:rPr lang="en-IN" dirty="0" err="1"/>
              <a:t>Teh</a:t>
            </a:r>
            <a:r>
              <a:rPr lang="en-IN" dirty="0"/>
              <a:t>, Y. (2006).  A fast learning algorithm for deep belief nets. Neural Computation, 18, 1527–1554.</a:t>
            </a:r>
          </a:p>
          <a:p>
            <a:r>
              <a:rPr lang="en-IN" b="0" i="0" dirty="0">
                <a:solidFill>
                  <a:srgbClr val="232629"/>
                </a:solidFill>
                <a:effectLst/>
                <a:latin typeface="inherit"/>
              </a:rPr>
              <a:t>Elman, J.L. (1990), Finding Structure in Time. Cognitive Science, 14: 179-211. doi:10.1207/s15516709cog1402_1</a:t>
            </a:r>
            <a:endParaRPr lang="en-US" dirty="0"/>
          </a:p>
          <a:p>
            <a:endParaRPr lang="en-US" dirty="0"/>
          </a:p>
        </p:txBody>
      </p:sp>
      <p:sp>
        <p:nvSpPr>
          <p:cNvPr id="4" name="Footer Placeholder 3">
            <a:extLst>
              <a:ext uri="{FF2B5EF4-FFF2-40B4-BE49-F238E27FC236}">
                <a16:creationId xmlns:a16="http://schemas.microsoft.com/office/drawing/2014/main" id="{573D1A08-D9EF-9078-E4FC-417184FEC7AA}"/>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468678E6-7663-666E-853D-471ABFE961BC}"/>
              </a:ext>
            </a:extLst>
          </p:cNvPr>
          <p:cNvSpPr>
            <a:spLocks noGrp="1"/>
          </p:cNvSpPr>
          <p:nvPr>
            <p:ph type="sldNum" sz="quarter" idx="12"/>
          </p:nvPr>
        </p:nvSpPr>
        <p:spPr/>
        <p:txBody>
          <a:bodyPr/>
          <a:lstStyle/>
          <a:p>
            <a:fld id="{D57F1E4F-1CFF-5643-939E-217C01CDF565}" type="slidenum">
              <a:rPr lang="en-US" smtClean="0"/>
              <a:pPr/>
              <a:t>127</a:t>
            </a:fld>
            <a:endParaRPr lang="en-US" dirty="0"/>
          </a:p>
        </p:txBody>
      </p:sp>
    </p:spTree>
    <p:extLst>
      <p:ext uri="{BB962C8B-B14F-4D97-AF65-F5344CB8AC3E}">
        <p14:creationId xmlns:p14="http://schemas.microsoft.com/office/powerpoint/2010/main" val="1908424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2A2D58-0B93-3550-49D6-A31AE62571D8}"/>
              </a:ext>
            </a:extLst>
          </p:cNvPr>
          <p:cNvSpPr>
            <a:spLocks noGrp="1"/>
          </p:cNvSpPr>
          <p:nvPr>
            <p:ph type="title"/>
          </p:nvPr>
        </p:nvSpPr>
        <p:spPr/>
        <p:txBody>
          <a:bodyPr/>
          <a:lstStyle/>
          <a:p>
            <a:r>
              <a:rPr lang="en-US" dirty="0"/>
              <a:t>Distributional Hypothesis</a:t>
            </a:r>
          </a:p>
        </p:txBody>
      </p:sp>
      <p:sp>
        <p:nvSpPr>
          <p:cNvPr id="8" name="Content Placeholder 7">
            <a:extLst>
              <a:ext uri="{FF2B5EF4-FFF2-40B4-BE49-F238E27FC236}">
                <a16:creationId xmlns:a16="http://schemas.microsoft.com/office/drawing/2014/main" id="{EE5652A0-1386-9E7D-DA8C-0CE4FE31B681}"/>
              </a:ext>
            </a:extLst>
          </p:cNvPr>
          <p:cNvSpPr>
            <a:spLocks noGrp="1"/>
          </p:cNvSpPr>
          <p:nvPr>
            <p:ph idx="1"/>
          </p:nvPr>
        </p:nvSpPr>
        <p:spPr/>
        <p:txBody>
          <a:bodyPr/>
          <a:lstStyle/>
          <a:p>
            <a:r>
              <a:rPr lang="en-US" dirty="0"/>
              <a:t>Consider the following sentences</a:t>
            </a:r>
          </a:p>
          <a:p>
            <a:pPr lvl="1"/>
            <a:r>
              <a:rPr lang="en-US" dirty="0"/>
              <a:t>I ate </a:t>
            </a:r>
            <a:r>
              <a:rPr lang="en-US" dirty="0">
                <a:solidFill>
                  <a:schemeClr val="accent2"/>
                </a:solidFill>
              </a:rPr>
              <a:t>X </a:t>
            </a:r>
            <a:r>
              <a:rPr lang="en-US" dirty="0"/>
              <a:t>yesterday</a:t>
            </a:r>
            <a:endParaRPr lang="en-US" dirty="0">
              <a:solidFill>
                <a:schemeClr val="accent2"/>
              </a:solidFill>
            </a:endParaRPr>
          </a:p>
          <a:p>
            <a:pPr lvl="1"/>
            <a:r>
              <a:rPr lang="en-US" dirty="0">
                <a:solidFill>
                  <a:schemeClr val="accent2"/>
                </a:solidFill>
              </a:rPr>
              <a:t>X </a:t>
            </a:r>
            <a:r>
              <a:rPr lang="en-US" dirty="0"/>
              <a:t>is prepared from jaggery and </a:t>
            </a:r>
            <a:r>
              <a:rPr lang="en-US" dirty="0" err="1"/>
              <a:t>maida</a:t>
            </a:r>
            <a:endParaRPr lang="en-US" dirty="0">
              <a:solidFill>
                <a:schemeClr val="accent2"/>
              </a:solidFill>
            </a:endParaRPr>
          </a:p>
          <a:p>
            <a:pPr lvl="1"/>
            <a:r>
              <a:rPr lang="en-US" dirty="0">
                <a:solidFill>
                  <a:schemeClr val="accent2"/>
                </a:solidFill>
              </a:rPr>
              <a:t>X </a:t>
            </a:r>
            <a:r>
              <a:rPr lang="en-US" dirty="0"/>
              <a:t>is also served with ghee</a:t>
            </a:r>
            <a:endParaRPr lang="en-US" dirty="0">
              <a:solidFill>
                <a:schemeClr val="accent2"/>
              </a:solidFill>
            </a:endParaRPr>
          </a:p>
        </p:txBody>
      </p:sp>
      <p:sp>
        <p:nvSpPr>
          <p:cNvPr id="4" name="Date Placeholder 3">
            <a:extLst>
              <a:ext uri="{FF2B5EF4-FFF2-40B4-BE49-F238E27FC236}">
                <a16:creationId xmlns:a16="http://schemas.microsoft.com/office/drawing/2014/main" id="{91B51792-FA41-17DF-4C19-F313BD4C3A90}"/>
              </a:ext>
            </a:extLst>
          </p:cNvPr>
          <p:cNvSpPr>
            <a:spLocks noGrp="1"/>
          </p:cNvSpPr>
          <p:nvPr>
            <p:ph type="dt" sz="half" idx="10"/>
          </p:nvPr>
        </p:nvSpPr>
        <p:spPr/>
        <p:txBody>
          <a:bodyPr/>
          <a:lstStyle/>
          <a:p>
            <a:fld id="{866595E9-2487-9744-B25C-45098C44511A}" type="datetime1">
              <a:rPr lang="en-IN" smtClean="0"/>
              <a:t>22/08/23</a:t>
            </a:fld>
            <a:endParaRPr lang="en-US"/>
          </a:p>
        </p:txBody>
      </p:sp>
      <p:sp>
        <p:nvSpPr>
          <p:cNvPr id="5" name="Footer Placeholder 4">
            <a:extLst>
              <a:ext uri="{FF2B5EF4-FFF2-40B4-BE49-F238E27FC236}">
                <a16:creationId xmlns:a16="http://schemas.microsoft.com/office/drawing/2014/main" id="{28820877-60A8-7F57-BFC4-411D17124B69}"/>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AC3ED440-BD3C-9C31-1646-34B412ED7EF5}"/>
              </a:ext>
            </a:extLst>
          </p:cNvPr>
          <p:cNvSpPr>
            <a:spLocks noGrp="1"/>
          </p:cNvSpPr>
          <p:nvPr>
            <p:ph type="sldNum" sz="quarter" idx="12"/>
          </p:nvPr>
        </p:nvSpPr>
        <p:spPr/>
        <p:txBody>
          <a:bodyPr/>
          <a:lstStyle/>
          <a:p>
            <a:fld id="{8E76CBA5-E987-5E44-BC9F-E1C771F6FE5A}" type="slidenum">
              <a:rPr lang="en-US" smtClean="0"/>
              <a:t>13</a:t>
            </a:fld>
            <a:endParaRPr lang="en-US"/>
          </a:p>
        </p:txBody>
      </p:sp>
      <p:sp>
        <p:nvSpPr>
          <p:cNvPr id="9" name="Cloud Callout 8">
            <a:extLst>
              <a:ext uri="{FF2B5EF4-FFF2-40B4-BE49-F238E27FC236}">
                <a16:creationId xmlns:a16="http://schemas.microsoft.com/office/drawing/2014/main" id="{10A6EFEB-7091-DF3F-392F-E880015BEE0B}"/>
              </a:ext>
            </a:extLst>
          </p:cNvPr>
          <p:cNvSpPr/>
          <p:nvPr/>
        </p:nvSpPr>
        <p:spPr>
          <a:xfrm>
            <a:off x="4842587" y="2597829"/>
            <a:ext cx="3163078" cy="1662342"/>
          </a:xfrm>
          <a:prstGeom prst="cloudCallout">
            <a:avLst>
              <a:gd name="adj1" fmla="val -42662"/>
              <a:gd name="adj2" fmla="val 50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say something about X?</a:t>
            </a:r>
          </a:p>
        </p:txBody>
      </p:sp>
    </p:spTree>
    <p:extLst>
      <p:ext uri="{BB962C8B-B14F-4D97-AF65-F5344CB8AC3E}">
        <p14:creationId xmlns:p14="http://schemas.microsoft.com/office/powerpoint/2010/main" val="1195048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2A2D58-0B93-3550-49D6-A31AE62571D8}"/>
              </a:ext>
            </a:extLst>
          </p:cNvPr>
          <p:cNvSpPr>
            <a:spLocks noGrp="1"/>
          </p:cNvSpPr>
          <p:nvPr>
            <p:ph type="title"/>
          </p:nvPr>
        </p:nvSpPr>
        <p:spPr/>
        <p:txBody>
          <a:bodyPr/>
          <a:lstStyle/>
          <a:p>
            <a:r>
              <a:rPr lang="en-US" dirty="0"/>
              <a:t>Distributional Hypothesis</a:t>
            </a:r>
          </a:p>
        </p:txBody>
      </p:sp>
      <p:sp>
        <p:nvSpPr>
          <p:cNvPr id="8" name="Content Placeholder 7">
            <a:extLst>
              <a:ext uri="{FF2B5EF4-FFF2-40B4-BE49-F238E27FC236}">
                <a16:creationId xmlns:a16="http://schemas.microsoft.com/office/drawing/2014/main" id="{EE5652A0-1386-9E7D-DA8C-0CE4FE31B681}"/>
              </a:ext>
            </a:extLst>
          </p:cNvPr>
          <p:cNvSpPr>
            <a:spLocks noGrp="1"/>
          </p:cNvSpPr>
          <p:nvPr>
            <p:ph idx="1"/>
          </p:nvPr>
        </p:nvSpPr>
        <p:spPr/>
        <p:txBody>
          <a:bodyPr/>
          <a:lstStyle/>
          <a:p>
            <a:r>
              <a:rPr lang="en-US" dirty="0"/>
              <a:t>Consider the following sentences</a:t>
            </a:r>
          </a:p>
          <a:p>
            <a:pPr lvl="1"/>
            <a:r>
              <a:rPr lang="en-US" dirty="0"/>
              <a:t>I ate </a:t>
            </a:r>
            <a:r>
              <a:rPr lang="en-US" dirty="0">
                <a:solidFill>
                  <a:schemeClr val="accent2"/>
                </a:solidFill>
              </a:rPr>
              <a:t>X </a:t>
            </a:r>
            <a:r>
              <a:rPr lang="en-US" dirty="0"/>
              <a:t>yesterday</a:t>
            </a:r>
            <a:endParaRPr lang="en-US" dirty="0">
              <a:solidFill>
                <a:schemeClr val="accent2"/>
              </a:solidFill>
            </a:endParaRPr>
          </a:p>
          <a:p>
            <a:pPr lvl="1"/>
            <a:r>
              <a:rPr lang="en-US" dirty="0">
                <a:solidFill>
                  <a:schemeClr val="accent2"/>
                </a:solidFill>
              </a:rPr>
              <a:t>X </a:t>
            </a:r>
            <a:r>
              <a:rPr lang="en-US" dirty="0"/>
              <a:t>is prepared from jaggery and </a:t>
            </a:r>
            <a:r>
              <a:rPr lang="en-US" dirty="0" err="1"/>
              <a:t>maida</a:t>
            </a:r>
            <a:endParaRPr lang="en-US" dirty="0">
              <a:solidFill>
                <a:schemeClr val="accent2"/>
              </a:solidFill>
            </a:endParaRPr>
          </a:p>
          <a:p>
            <a:pPr lvl="1"/>
            <a:r>
              <a:rPr lang="en-US" dirty="0">
                <a:solidFill>
                  <a:schemeClr val="accent2"/>
                </a:solidFill>
              </a:rPr>
              <a:t>X </a:t>
            </a:r>
            <a:r>
              <a:rPr lang="en-US" dirty="0"/>
              <a:t>is also served with ghee</a:t>
            </a:r>
            <a:endParaRPr lang="en-US" dirty="0">
              <a:solidFill>
                <a:schemeClr val="accent2"/>
              </a:solidFill>
            </a:endParaRPr>
          </a:p>
          <a:p>
            <a:pPr marL="324000" lvl="1" indent="0">
              <a:buNone/>
            </a:pPr>
            <a:endParaRPr lang="en-US" dirty="0">
              <a:solidFill>
                <a:schemeClr val="accent2"/>
              </a:solidFill>
            </a:endParaRPr>
          </a:p>
          <a:p>
            <a:pPr lvl="1"/>
            <a:endParaRPr lang="en-US" dirty="0">
              <a:solidFill>
                <a:schemeClr val="accent2"/>
              </a:solidFill>
            </a:endParaRPr>
          </a:p>
          <a:p>
            <a:pPr lvl="1"/>
            <a:endParaRPr lang="en-US" dirty="0">
              <a:solidFill>
                <a:schemeClr val="accent2"/>
              </a:solidFill>
            </a:endParaRPr>
          </a:p>
        </p:txBody>
      </p:sp>
      <p:sp>
        <p:nvSpPr>
          <p:cNvPr id="4" name="Date Placeholder 3">
            <a:extLst>
              <a:ext uri="{FF2B5EF4-FFF2-40B4-BE49-F238E27FC236}">
                <a16:creationId xmlns:a16="http://schemas.microsoft.com/office/drawing/2014/main" id="{91B51792-FA41-17DF-4C19-F313BD4C3A90}"/>
              </a:ext>
            </a:extLst>
          </p:cNvPr>
          <p:cNvSpPr>
            <a:spLocks noGrp="1"/>
          </p:cNvSpPr>
          <p:nvPr>
            <p:ph type="dt" sz="half" idx="10"/>
          </p:nvPr>
        </p:nvSpPr>
        <p:spPr/>
        <p:txBody>
          <a:bodyPr/>
          <a:lstStyle/>
          <a:p>
            <a:fld id="{CDAD20DF-0261-F94F-A831-0F8DC1A2FD35}" type="datetime1">
              <a:rPr lang="en-IN" smtClean="0"/>
              <a:t>22/08/23</a:t>
            </a:fld>
            <a:endParaRPr lang="en-US"/>
          </a:p>
        </p:txBody>
      </p:sp>
      <p:sp>
        <p:nvSpPr>
          <p:cNvPr id="5" name="Footer Placeholder 4">
            <a:extLst>
              <a:ext uri="{FF2B5EF4-FFF2-40B4-BE49-F238E27FC236}">
                <a16:creationId xmlns:a16="http://schemas.microsoft.com/office/drawing/2014/main" id="{28820877-60A8-7F57-BFC4-411D17124B69}"/>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AC3ED440-BD3C-9C31-1646-34B412ED7EF5}"/>
              </a:ext>
            </a:extLst>
          </p:cNvPr>
          <p:cNvSpPr>
            <a:spLocks noGrp="1"/>
          </p:cNvSpPr>
          <p:nvPr>
            <p:ph type="sldNum" sz="quarter" idx="12"/>
          </p:nvPr>
        </p:nvSpPr>
        <p:spPr/>
        <p:txBody>
          <a:bodyPr/>
          <a:lstStyle/>
          <a:p>
            <a:fld id="{8E76CBA5-E987-5E44-BC9F-E1C771F6FE5A}" type="slidenum">
              <a:rPr lang="en-US" smtClean="0"/>
              <a:t>14</a:t>
            </a:fld>
            <a:endParaRPr lang="en-US"/>
          </a:p>
        </p:txBody>
      </p:sp>
      <p:sp>
        <p:nvSpPr>
          <p:cNvPr id="9" name="Cloud Callout 8">
            <a:extLst>
              <a:ext uri="{FF2B5EF4-FFF2-40B4-BE49-F238E27FC236}">
                <a16:creationId xmlns:a16="http://schemas.microsoft.com/office/drawing/2014/main" id="{10A6EFEB-7091-DF3F-392F-E880015BEE0B}"/>
              </a:ext>
            </a:extLst>
          </p:cNvPr>
          <p:cNvSpPr/>
          <p:nvPr/>
        </p:nvSpPr>
        <p:spPr>
          <a:xfrm>
            <a:off x="4842587" y="2597829"/>
            <a:ext cx="3163078" cy="1662342"/>
          </a:xfrm>
          <a:prstGeom prst="cloudCallout">
            <a:avLst>
              <a:gd name="adj1" fmla="val -58591"/>
              <a:gd name="adj2" fmla="val 33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say something about X?</a:t>
            </a:r>
          </a:p>
        </p:txBody>
      </p:sp>
      <p:sp>
        <p:nvSpPr>
          <p:cNvPr id="2" name="TextBox 1">
            <a:extLst>
              <a:ext uri="{FF2B5EF4-FFF2-40B4-BE49-F238E27FC236}">
                <a16:creationId xmlns:a16="http://schemas.microsoft.com/office/drawing/2014/main" id="{1A4E76B9-D65E-7C31-DE2F-A23B2D47BE78}"/>
              </a:ext>
            </a:extLst>
          </p:cNvPr>
          <p:cNvSpPr txBox="1"/>
          <p:nvPr/>
        </p:nvSpPr>
        <p:spPr>
          <a:xfrm>
            <a:off x="1082351" y="4870580"/>
            <a:ext cx="8836090" cy="923330"/>
          </a:xfrm>
          <a:prstGeom prst="rect">
            <a:avLst/>
          </a:prstGeom>
          <a:solidFill>
            <a:schemeClr val="tx2">
              <a:lumMod val="20000"/>
              <a:lumOff val="80000"/>
            </a:schemeClr>
          </a:solidFill>
          <a:ln w="12700">
            <a:solidFill>
              <a:schemeClr val="tx1"/>
            </a:solidFill>
          </a:ln>
        </p:spPr>
        <p:txBody>
          <a:bodyPr wrap="square" rtlCol="0">
            <a:spAutoFit/>
          </a:bodyPr>
          <a:lstStyle/>
          <a:p>
            <a:r>
              <a:rPr lang="en-US" dirty="0"/>
              <a:t>Harris (1954):  Words that occur in the same contexts tend to have similar meanings</a:t>
            </a:r>
          </a:p>
          <a:p>
            <a:endParaRPr lang="en-US" dirty="0"/>
          </a:p>
          <a:p>
            <a:r>
              <a:rPr lang="en-US" dirty="0"/>
              <a:t>Firth (1957):  A word is characterized by the company it keeps</a:t>
            </a:r>
          </a:p>
        </p:txBody>
      </p:sp>
    </p:spTree>
    <p:extLst>
      <p:ext uri="{BB962C8B-B14F-4D97-AF65-F5344CB8AC3E}">
        <p14:creationId xmlns:p14="http://schemas.microsoft.com/office/powerpoint/2010/main" val="1985403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2A2D58-0B93-3550-49D6-A31AE62571D8}"/>
              </a:ext>
            </a:extLst>
          </p:cNvPr>
          <p:cNvSpPr>
            <a:spLocks noGrp="1"/>
          </p:cNvSpPr>
          <p:nvPr>
            <p:ph type="title"/>
          </p:nvPr>
        </p:nvSpPr>
        <p:spPr/>
        <p:txBody>
          <a:bodyPr/>
          <a:lstStyle/>
          <a:p>
            <a:r>
              <a:rPr lang="en-US" dirty="0"/>
              <a:t>Distributional Hypothesis</a:t>
            </a:r>
          </a:p>
        </p:txBody>
      </p:sp>
      <p:sp>
        <p:nvSpPr>
          <p:cNvPr id="8" name="Content Placeholder 7">
            <a:extLst>
              <a:ext uri="{FF2B5EF4-FFF2-40B4-BE49-F238E27FC236}">
                <a16:creationId xmlns:a16="http://schemas.microsoft.com/office/drawing/2014/main" id="{EE5652A0-1386-9E7D-DA8C-0CE4FE31B681}"/>
              </a:ext>
            </a:extLst>
          </p:cNvPr>
          <p:cNvSpPr>
            <a:spLocks noGrp="1"/>
          </p:cNvSpPr>
          <p:nvPr>
            <p:ph idx="1"/>
          </p:nvPr>
        </p:nvSpPr>
        <p:spPr/>
        <p:txBody>
          <a:bodyPr/>
          <a:lstStyle/>
          <a:p>
            <a:r>
              <a:rPr lang="en-US" dirty="0"/>
              <a:t>Consider the following sentences</a:t>
            </a:r>
          </a:p>
          <a:p>
            <a:pPr lvl="1"/>
            <a:r>
              <a:rPr lang="en-US" dirty="0"/>
              <a:t>I ate </a:t>
            </a:r>
            <a:r>
              <a:rPr lang="en-US" dirty="0">
                <a:solidFill>
                  <a:schemeClr val="accent2"/>
                </a:solidFill>
              </a:rPr>
              <a:t>X </a:t>
            </a:r>
            <a:r>
              <a:rPr lang="en-US" dirty="0"/>
              <a:t>yesterday</a:t>
            </a:r>
            <a:endParaRPr lang="en-US" dirty="0">
              <a:solidFill>
                <a:schemeClr val="accent2"/>
              </a:solidFill>
            </a:endParaRPr>
          </a:p>
          <a:p>
            <a:pPr lvl="1"/>
            <a:r>
              <a:rPr lang="en-US" dirty="0">
                <a:solidFill>
                  <a:schemeClr val="accent2"/>
                </a:solidFill>
              </a:rPr>
              <a:t>X </a:t>
            </a:r>
            <a:r>
              <a:rPr lang="en-US" dirty="0"/>
              <a:t>is prepared from jaggery and </a:t>
            </a:r>
            <a:r>
              <a:rPr lang="en-US" dirty="0" err="1"/>
              <a:t>maida</a:t>
            </a:r>
            <a:endParaRPr lang="en-US" dirty="0">
              <a:solidFill>
                <a:schemeClr val="accent2"/>
              </a:solidFill>
            </a:endParaRPr>
          </a:p>
          <a:p>
            <a:pPr lvl="1"/>
            <a:r>
              <a:rPr lang="en-US" dirty="0">
                <a:solidFill>
                  <a:schemeClr val="accent2"/>
                </a:solidFill>
              </a:rPr>
              <a:t>X </a:t>
            </a:r>
            <a:r>
              <a:rPr lang="en-US" dirty="0"/>
              <a:t>is also served with ghee</a:t>
            </a:r>
            <a:endParaRPr lang="en-US" dirty="0">
              <a:solidFill>
                <a:schemeClr val="accent2"/>
              </a:solidFill>
            </a:endParaRPr>
          </a:p>
          <a:p>
            <a:pPr lvl="1"/>
            <a:endParaRPr lang="en-US" dirty="0">
              <a:solidFill>
                <a:schemeClr val="accent2"/>
              </a:solidFill>
            </a:endParaRPr>
          </a:p>
          <a:p>
            <a:pPr lvl="1"/>
            <a:endParaRPr lang="en-US" dirty="0">
              <a:solidFill>
                <a:schemeClr val="accent2"/>
              </a:solidFill>
            </a:endParaRPr>
          </a:p>
          <a:p>
            <a:pPr lvl="1"/>
            <a:endParaRPr lang="en-US" dirty="0">
              <a:solidFill>
                <a:schemeClr val="accent2"/>
              </a:solidFill>
            </a:endParaRPr>
          </a:p>
        </p:txBody>
      </p:sp>
      <p:sp>
        <p:nvSpPr>
          <p:cNvPr id="4" name="Date Placeholder 3">
            <a:extLst>
              <a:ext uri="{FF2B5EF4-FFF2-40B4-BE49-F238E27FC236}">
                <a16:creationId xmlns:a16="http://schemas.microsoft.com/office/drawing/2014/main" id="{91B51792-FA41-17DF-4C19-F313BD4C3A90}"/>
              </a:ext>
            </a:extLst>
          </p:cNvPr>
          <p:cNvSpPr>
            <a:spLocks noGrp="1"/>
          </p:cNvSpPr>
          <p:nvPr>
            <p:ph type="dt" sz="half" idx="10"/>
          </p:nvPr>
        </p:nvSpPr>
        <p:spPr/>
        <p:txBody>
          <a:bodyPr/>
          <a:lstStyle/>
          <a:p>
            <a:fld id="{A2040066-A5FD-2C40-AF55-76C50F6E83E3}" type="datetime1">
              <a:rPr lang="en-IN" smtClean="0"/>
              <a:t>22/08/23</a:t>
            </a:fld>
            <a:endParaRPr lang="en-US"/>
          </a:p>
        </p:txBody>
      </p:sp>
      <p:sp>
        <p:nvSpPr>
          <p:cNvPr id="5" name="Footer Placeholder 4">
            <a:extLst>
              <a:ext uri="{FF2B5EF4-FFF2-40B4-BE49-F238E27FC236}">
                <a16:creationId xmlns:a16="http://schemas.microsoft.com/office/drawing/2014/main" id="{28820877-60A8-7F57-BFC4-411D17124B69}"/>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AC3ED440-BD3C-9C31-1646-34B412ED7EF5}"/>
              </a:ext>
            </a:extLst>
          </p:cNvPr>
          <p:cNvSpPr>
            <a:spLocks noGrp="1"/>
          </p:cNvSpPr>
          <p:nvPr>
            <p:ph type="sldNum" sz="quarter" idx="12"/>
          </p:nvPr>
        </p:nvSpPr>
        <p:spPr/>
        <p:txBody>
          <a:bodyPr/>
          <a:lstStyle/>
          <a:p>
            <a:fld id="{8E76CBA5-E987-5E44-BC9F-E1C771F6FE5A}" type="slidenum">
              <a:rPr lang="en-US" smtClean="0"/>
              <a:t>15</a:t>
            </a:fld>
            <a:endParaRPr lang="en-US"/>
          </a:p>
        </p:txBody>
      </p:sp>
      <p:sp>
        <p:nvSpPr>
          <p:cNvPr id="9" name="Cloud Callout 8">
            <a:extLst>
              <a:ext uri="{FF2B5EF4-FFF2-40B4-BE49-F238E27FC236}">
                <a16:creationId xmlns:a16="http://schemas.microsoft.com/office/drawing/2014/main" id="{10A6EFEB-7091-DF3F-392F-E880015BEE0B}"/>
              </a:ext>
            </a:extLst>
          </p:cNvPr>
          <p:cNvSpPr/>
          <p:nvPr/>
        </p:nvSpPr>
        <p:spPr>
          <a:xfrm>
            <a:off x="4842587" y="2357305"/>
            <a:ext cx="3163078" cy="1662342"/>
          </a:xfrm>
          <a:prstGeom prst="cloudCallout">
            <a:avLst>
              <a:gd name="adj1" fmla="val -44137"/>
              <a:gd name="adj2" fmla="val 451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we say something about X?</a:t>
            </a:r>
          </a:p>
        </p:txBody>
      </p:sp>
      <p:sp>
        <p:nvSpPr>
          <p:cNvPr id="2" name="TextBox 1">
            <a:extLst>
              <a:ext uri="{FF2B5EF4-FFF2-40B4-BE49-F238E27FC236}">
                <a16:creationId xmlns:a16="http://schemas.microsoft.com/office/drawing/2014/main" id="{1A4E76B9-D65E-7C31-DE2F-A23B2D47BE78}"/>
              </a:ext>
            </a:extLst>
          </p:cNvPr>
          <p:cNvSpPr txBox="1"/>
          <p:nvPr/>
        </p:nvSpPr>
        <p:spPr>
          <a:xfrm>
            <a:off x="581192" y="4568919"/>
            <a:ext cx="7611086" cy="1200329"/>
          </a:xfrm>
          <a:prstGeom prst="rect">
            <a:avLst/>
          </a:prstGeom>
          <a:solidFill>
            <a:schemeClr val="tx2">
              <a:lumMod val="20000"/>
              <a:lumOff val="80000"/>
            </a:schemeClr>
          </a:solidFill>
          <a:ln w="12700">
            <a:solidFill>
              <a:schemeClr val="tx1"/>
            </a:solidFill>
          </a:ln>
        </p:spPr>
        <p:txBody>
          <a:bodyPr wrap="square" rtlCol="0">
            <a:spAutoFit/>
          </a:bodyPr>
          <a:lstStyle/>
          <a:p>
            <a:r>
              <a:rPr lang="en-US" dirty="0"/>
              <a:t>Harris (1954):  Words that occur in the same contexts tend to have similar meanings</a:t>
            </a:r>
          </a:p>
          <a:p>
            <a:endParaRPr lang="en-US" dirty="0"/>
          </a:p>
          <a:p>
            <a:r>
              <a:rPr lang="en-US" dirty="0"/>
              <a:t>Firth (1957):  A word is characterized by the company it keeps</a:t>
            </a:r>
          </a:p>
        </p:txBody>
      </p:sp>
      <p:sp>
        <p:nvSpPr>
          <p:cNvPr id="11" name="TextBox 10">
            <a:extLst>
              <a:ext uri="{FF2B5EF4-FFF2-40B4-BE49-F238E27FC236}">
                <a16:creationId xmlns:a16="http://schemas.microsoft.com/office/drawing/2014/main" id="{F0B730E2-BDD5-B793-25FE-604AD9E0C6A2}"/>
              </a:ext>
            </a:extLst>
          </p:cNvPr>
          <p:cNvSpPr txBox="1"/>
          <p:nvPr/>
        </p:nvSpPr>
        <p:spPr>
          <a:xfrm>
            <a:off x="1416803" y="6316936"/>
            <a:ext cx="5802486" cy="276999"/>
          </a:xfrm>
          <a:prstGeom prst="rect">
            <a:avLst/>
          </a:prstGeom>
          <a:noFill/>
        </p:spPr>
        <p:txBody>
          <a:bodyPr wrap="none" rtlCol="0">
            <a:spAutoFit/>
          </a:bodyPr>
          <a:lstStyle/>
          <a:p>
            <a:r>
              <a:rPr lang="en-US" sz="1200" dirty="0"/>
              <a:t>Source: https://</a:t>
            </a:r>
            <a:r>
              <a:rPr lang="en-US" sz="1200" dirty="0" err="1"/>
              <a:t>www.reddit.com</a:t>
            </a:r>
            <a:r>
              <a:rPr lang="en-US" sz="1200" dirty="0"/>
              <a:t>/r/</a:t>
            </a:r>
            <a:r>
              <a:rPr lang="en-US" sz="1200" dirty="0" err="1"/>
              <a:t>howyoudoin</a:t>
            </a:r>
            <a:r>
              <a:rPr lang="en-US" sz="1200" dirty="0"/>
              <a:t>/comments/oo3am4/</a:t>
            </a:r>
            <a:r>
              <a:rPr lang="en-US" sz="1200" dirty="0" err="1"/>
              <a:t>emma_just_said_gleba</a:t>
            </a:r>
            <a:r>
              <a:rPr lang="en-US" sz="1200" dirty="0"/>
              <a:t>/</a:t>
            </a:r>
          </a:p>
        </p:txBody>
      </p:sp>
      <p:pic>
        <p:nvPicPr>
          <p:cNvPr id="13" name="Picture 12" descr="A collage of two people&#10;&#10;Description automatically generated with medium confidence">
            <a:extLst>
              <a:ext uri="{FF2B5EF4-FFF2-40B4-BE49-F238E27FC236}">
                <a16:creationId xmlns:a16="http://schemas.microsoft.com/office/drawing/2014/main" id="{D0BA78A6-C025-A45A-1200-2B734967893F}"/>
              </a:ext>
            </a:extLst>
          </p:cNvPr>
          <p:cNvPicPr>
            <a:picLocks noChangeAspect="1"/>
          </p:cNvPicPr>
          <p:nvPr/>
        </p:nvPicPr>
        <p:blipFill>
          <a:blip r:embed="rId2"/>
          <a:stretch>
            <a:fillRect/>
          </a:stretch>
        </p:blipFill>
        <p:spPr>
          <a:xfrm>
            <a:off x="8221273" y="2141681"/>
            <a:ext cx="3547152" cy="3499856"/>
          </a:xfrm>
          <a:prstGeom prst="rect">
            <a:avLst/>
          </a:prstGeom>
        </p:spPr>
      </p:pic>
    </p:spTree>
    <p:extLst>
      <p:ext uri="{BB962C8B-B14F-4D97-AF65-F5344CB8AC3E}">
        <p14:creationId xmlns:p14="http://schemas.microsoft.com/office/powerpoint/2010/main" val="947541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7FCD5D-B77B-7FC0-16A4-3F6010636BAB}"/>
              </a:ext>
            </a:extLst>
          </p:cNvPr>
          <p:cNvSpPr>
            <a:spLocks noGrp="1"/>
          </p:cNvSpPr>
          <p:nvPr>
            <p:ph type="title"/>
          </p:nvPr>
        </p:nvSpPr>
        <p:spPr/>
        <p:txBody>
          <a:bodyPr/>
          <a:lstStyle/>
          <a:p>
            <a:r>
              <a:rPr lang="en-US" dirty="0"/>
              <a:t>Word Representations</a:t>
            </a:r>
          </a:p>
        </p:txBody>
      </p:sp>
      <p:sp>
        <p:nvSpPr>
          <p:cNvPr id="8" name="Text Placeholder 7">
            <a:extLst>
              <a:ext uri="{FF2B5EF4-FFF2-40B4-BE49-F238E27FC236}">
                <a16:creationId xmlns:a16="http://schemas.microsoft.com/office/drawing/2014/main" id="{C6245148-DC55-453C-F794-0C429ED774B1}"/>
              </a:ext>
            </a:extLst>
          </p:cNvPr>
          <p:cNvSpPr>
            <a:spLocks noGrp="1"/>
          </p:cNvSpPr>
          <p:nvPr>
            <p:ph type="body" idx="1"/>
          </p:nvPr>
        </p:nvSpPr>
        <p:spPr/>
        <p:txBody>
          <a:bodyPr/>
          <a:lstStyle/>
          <a:p>
            <a:r>
              <a:rPr lang="en-US" dirty="0"/>
              <a:t>Count Based Approaches</a:t>
            </a:r>
          </a:p>
        </p:txBody>
      </p:sp>
      <p:sp>
        <p:nvSpPr>
          <p:cNvPr id="4" name="Date Placeholder 3">
            <a:extLst>
              <a:ext uri="{FF2B5EF4-FFF2-40B4-BE49-F238E27FC236}">
                <a16:creationId xmlns:a16="http://schemas.microsoft.com/office/drawing/2014/main" id="{8882FE4D-8133-F281-03B9-AB9BFB95D29D}"/>
              </a:ext>
            </a:extLst>
          </p:cNvPr>
          <p:cNvSpPr>
            <a:spLocks noGrp="1"/>
          </p:cNvSpPr>
          <p:nvPr>
            <p:ph type="dt" sz="half" idx="10"/>
          </p:nvPr>
        </p:nvSpPr>
        <p:spPr/>
        <p:txBody>
          <a:bodyPr/>
          <a:lstStyle/>
          <a:p>
            <a:fld id="{F9BF44B4-6BF9-4D4D-8763-EC83D2C7D1EE}" type="datetime1">
              <a:rPr lang="en-IN" smtClean="0"/>
              <a:t>22/08/23</a:t>
            </a:fld>
            <a:endParaRPr lang="en-US"/>
          </a:p>
        </p:txBody>
      </p:sp>
      <p:sp>
        <p:nvSpPr>
          <p:cNvPr id="5" name="Footer Placeholder 4">
            <a:extLst>
              <a:ext uri="{FF2B5EF4-FFF2-40B4-BE49-F238E27FC236}">
                <a16:creationId xmlns:a16="http://schemas.microsoft.com/office/drawing/2014/main" id="{8137180C-4656-AF83-A754-EBDF6B7C9B83}"/>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2C8F9E6C-AEDD-CAD9-D27D-879D1D9B93B0}"/>
              </a:ext>
            </a:extLst>
          </p:cNvPr>
          <p:cNvSpPr>
            <a:spLocks noGrp="1"/>
          </p:cNvSpPr>
          <p:nvPr>
            <p:ph type="sldNum" sz="quarter" idx="12"/>
          </p:nvPr>
        </p:nvSpPr>
        <p:spPr/>
        <p:txBody>
          <a:bodyPr/>
          <a:lstStyle/>
          <a:p>
            <a:fld id="{8E76CBA5-E987-5E44-BC9F-E1C771F6FE5A}" type="slidenum">
              <a:rPr lang="en-US" smtClean="0"/>
              <a:t>16</a:t>
            </a:fld>
            <a:endParaRPr lang="en-US"/>
          </a:p>
        </p:txBody>
      </p:sp>
    </p:spTree>
    <p:extLst>
      <p:ext uri="{BB962C8B-B14F-4D97-AF65-F5344CB8AC3E}">
        <p14:creationId xmlns:p14="http://schemas.microsoft.com/office/powerpoint/2010/main" val="431371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F4B489-C87C-EBAE-4F9C-ABE2D796A107}"/>
              </a:ext>
            </a:extLst>
          </p:cNvPr>
          <p:cNvSpPr>
            <a:spLocks noGrp="1"/>
          </p:cNvSpPr>
          <p:nvPr>
            <p:ph type="title"/>
          </p:nvPr>
        </p:nvSpPr>
        <p:spPr/>
        <p:txBody>
          <a:bodyPr/>
          <a:lstStyle/>
          <a:p>
            <a:r>
              <a:rPr lang="en-US" dirty="0"/>
              <a:t>Word Representations</a:t>
            </a:r>
          </a:p>
        </p:txBody>
      </p:sp>
      <p:sp>
        <p:nvSpPr>
          <p:cNvPr id="8" name="Content Placeholder 7">
            <a:extLst>
              <a:ext uri="{FF2B5EF4-FFF2-40B4-BE49-F238E27FC236}">
                <a16:creationId xmlns:a16="http://schemas.microsoft.com/office/drawing/2014/main" id="{4F49E92E-FDB2-2A4C-B25A-5809BA550521}"/>
              </a:ext>
            </a:extLst>
          </p:cNvPr>
          <p:cNvSpPr>
            <a:spLocks noGrp="1"/>
          </p:cNvSpPr>
          <p:nvPr>
            <p:ph idx="1"/>
          </p:nvPr>
        </p:nvSpPr>
        <p:spPr>
          <a:xfrm>
            <a:off x="581192" y="2180496"/>
            <a:ext cx="10803409" cy="3678303"/>
          </a:xfrm>
        </p:spPr>
        <p:txBody>
          <a:bodyPr/>
          <a:lstStyle/>
          <a:p>
            <a:pPr marL="0" indent="0">
              <a:buNone/>
            </a:pPr>
            <a:r>
              <a:rPr lang="en-US" b="1" dirty="0"/>
              <a:t>Word Co-Occurrence Matrix</a:t>
            </a:r>
          </a:p>
          <a:p>
            <a:pPr marL="0" indent="0">
              <a:buNone/>
            </a:pPr>
            <a:r>
              <a:rPr lang="en-US" dirty="0"/>
              <a:t>Consider the following text</a:t>
            </a:r>
          </a:p>
          <a:p>
            <a:pPr marL="342900" indent="-342900">
              <a:buFont typeface="+mj-lt"/>
              <a:buAutoNum type="arabicPeriod"/>
            </a:pPr>
            <a:r>
              <a:rPr lang="en-US" dirty="0"/>
              <a:t>I like </a:t>
            </a:r>
            <a:r>
              <a:rPr lang="en-US" dirty="0" err="1"/>
              <a:t>dosa</a:t>
            </a:r>
            <a:endParaRPr lang="en-US" dirty="0"/>
          </a:p>
          <a:p>
            <a:pPr marL="342900" indent="-342900">
              <a:buFont typeface="+mj-lt"/>
              <a:buAutoNum type="arabicPeriod"/>
            </a:pPr>
            <a:r>
              <a:rPr lang="en-US" dirty="0"/>
              <a:t>I like </a:t>
            </a:r>
            <a:r>
              <a:rPr lang="en-US" dirty="0" err="1"/>
              <a:t>idli</a:t>
            </a:r>
            <a:endParaRPr lang="en-US" dirty="0"/>
          </a:p>
          <a:p>
            <a:pPr marL="342900" indent="-342900">
              <a:buFont typeface="+mj-lt"/>
              <a:buAutoNum type="arabicPeriod"/>
            </a:pPr>
            <a:r>
              <a:rPr lang="en-US" dirty="0"/>
              <a:t>I hate spicy food</a:t>
            </a:r>
          </a:p>
          <a:p>
            <a:pPr marL="342900" indent="-342900">
              <a:buFont typeface="+mj-lt"/>
              <a:buAutoNum type="arabicPeriod"/>
            </a:pPr>
            <a:r>
              <a:rPr lang="en-US" dirty="0"/>
              <a:t>I hate sweets</a:t>
            </a:r>
            <a:endParaRPr lang="en-IN" dirty="0"/>
          </a:p>
          <a:p>
            <a:pPr marL="342900" indent="-342900">
              <a:buFont typeface="+mj-lt"/>
              <a:buAutoNum type="arabicPeriod"/>
            </a:pPr>
            <a:endParaRPr lang="en-IN" dirty="0"/>
          </a:p>
          <a:p>
            <a:pPr marL="342900" indent="-342900">
              <a:buFont typeface="+mj-lt"/>
              <a:buAutoNum type="arabicPeriod"/>
            </a:pPr>
            <a:endParaRPr lang="en-IN" dirty="0"/>
          </a:p>
          <a:p>
            <a:pPr marL="0" indent="0">
              <a:buNone/>
            </a:pPr>
            <a:endParaRPr lang="en-IN" dirty="0"/>
          </a:p>
          <a:p>
            <a:pPr marL="342900" indent="-342900">
              <a:buFont typeface="+mj-lt"/>
              <a:buAutoNum type="arabicPeriod"/>
            </a:pPr>
            <a:endParaRPr lang="en-US" dirty="0"/>
          </a:p>
        </p:txBody>
      </p:sp>
      <p:sp>
        <p:nvSpPr>
          <p:cNvPr id="4" name="Date Placeholder 3">
            <a:extLst>
              <a:ext uri="{FF2B5EF4-FFF2-40B4-BE49-F238E27FC236}">
                <a16:creationId xmlns:a16="http://schemas.microsoft.com/office/drawing/2014/main" id="{166E7F37-16C3-C2AC-EAD6-D1F5C504362F}"/>
              </a:ext>
            </a:extLst>
          </p:cNvPr>
          <p:cNvSpPr>
            <a:spLocks noGrp="1"/>
          </p:cNvSpPr>
          <p:nvPr>
            <p:ph type="dt" sz="half" idx="10"/>
          </p:nvPr>
        </p:nvSpPr>
        <p:spPr/>
        <p:txBody>
          <a:bodyPr/>
          <a:lstStyle/>
          <a:p>
            <a:fld id="{BD167F40-6B1C-544B-BBF8-CB3CFDEE9A74}" type="datetime1">
              <a:rPr lang="en-IN" smtClean="0"/>
              <a:t>22/08/23</a:t>
            </a:fld>
            <a:endParaRPr lang="en-US"/>
          </a:p>
        </p:txBody>
      </p:sp>
      <p:sp>
        <p:nvSpPr>
          <p:cNvPr id="5" name="Footer Placeholder 4">
            <a:extLst>
              <a:ext uri="{FF2B5EF4-FFF2-40B4-BE49-F238E27FC236}">
                <a16:creationId xmlns:a16="http://schemas.microsoft.com/office/drawing/2014/main" id="{F85451F9-EBCB-F981-45A0-0946E65A40CB}"/>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E1DB2E29-E85F-5096-3875-0BF329299178}"/>
              </a:ext>
            </a:extLst>
          </p:cNvPr>
          <p:cNvSpPr>
            <a:spLocks noGrp="1"/>
          </p:cNvSpPr>
          <p:nvPr>
            <p:ph type="sldNum" sz="quarter" idx="12"/>
          </p:nvPr>
        </p:nvSpPr>
        <p:spPr/>
        <p:txBody>
          <a:bodyPr/>
          <a:lstStyle/>
          <a:p>
            <a:fld id="{8E76CBA5-E987-5E44-BC9F-E1C771F6FE5A}" type="slidenum">
              <a:rPr lang="en-US" smtClean="0"/>
              <a:t>17</a:t>
            </a:fld>
            <a:endParaRPr lang="en-US"/>
          </a:p>
        </p:txBody>
      </p:sp>
      <p:sp>
        <p:nvSpPr>
          <p:cNvPr id="2" name="TextBox 1">
            <a:extLst>
              <a:ext uri="{FF2B5EF4-FFF2-40B4-BE49-F238E27FC236}">
                <a16:creationId xmlns:a16="http://schemas.microsoft.com/office/drawing/2014/main" id="{7C4C9B86-92F5-999D-E89B-D0239B8D2875}"/>
              </a:ext>
            </a:extLst>
          </p:cNvPr>
          <p:cNvSpPr txBox="1"/>
          <p:nvPr/>
        </p:nvSpPr>
        <p:spPr>
          <a:xfrm>
            <a:off x="925689" y="6316936"/>
            <a:ext cx="3660361" cy="276999"/>
          </a:xfrm>
          <a:prstGeom prst="rect">
            <a:avLst/>
          </a:prstGeom>
          <a:noFill/>
        </p:spPr>
        <p:txBody>
          <a:bodyPr wrap="none" rtlCol="0">
            <a:spAutoFit/>
          </a:bodyPr>
          <a:lstStyle/>
          <a:p>
            <a:r>
              <a:rPr lang="en-US" sz="1200" dirty="0"/>
              <a:t>Source: https://</a:t>
            </a:r>
            <a:r>
              <a:rPr lang="en-US" sz="1200" dirty="0" err="1"/>
              <a:t>www.gutenberg.org</a:t>
            </a:r>
            <a:r>
              <a:rPr lang="en-US" sz="1200" dirty="0"/>
              <a:t>/files/2591/2591-0.txt</a:t>
            </a:r>
          </a:p>
        </p:txBody>
      </p:sp>
      <p:pic>
        <p:nvPicPr>
          <p:cNvPr id="9" name="Picture 8" descr="A table with numbers and words&#10;&#10;Description automatically generated">
            <a:extLst>
              <a:ext uri="{FF2B5EF4-FFF2-40B4-BE49-F238E27FC236}">
                <a16:creationId xmlns:a16="http://schemas.microsoft.com/office/drawing/2014/main" id="{6769A958-C2E9-D70B-1208-AC242ADE54D1}"/>
              </a:ext>
            </a:extLst>
          </p:cNvPr>
          <p:cNvPicPr>
            <a:picLocks noChangeAspect="1"/>
          </p:cNvPicPr>
          <p:nvPr/>
        </p:nvPicPr>
        <p:blipFill>
          <a:blip r:embed="rId2"/>
          <a:stretch>
            <a:fillRect/>
          </a:stretch>
        </p:blipFill>
        <p:spPr>
          <a:xfrm>
            <a:off x="5249700" y="2180496"/>
            <a:ext cx="5308600" cy="3327400"/>
          </a:xfrm>
          <a:prstGeom prst="rect">
            <a:avLst/>
          </a:prstGeom>
        </p:spPr>
      </p:pic>
    </p:spTree>
    <p:extLst>
      <p:ext uri="{BB962C8B-B14F-4D97-AF65-F5344CB8AC3E}">
        <p14:creationId xmlns:p14="http://schemas.microsoft.com/office/powerpoint/2010/main" val="3315663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0A449-4F3A-654D-EF7C-A6949D39DF5F}"/>
              </a:ext>
            </a:extLst>
          </p:cNvPr>
          <p:cNvSpPr>
            <a:spLocks noGrp="1"/>
          </p:cNvSpPr>
          <p:nvPr>
            <p:ph type="title"/>
          </p:nvPr>
        </p:nvSpPr>
        <p:spPr/>
        <p:txBody>
          <a:bodyPr/>
          <a:lstStyle/>
          <a:p>
            <a:r>
              <a:rPr lang="en-US" dirty="0"/>
              <a:t>Word Representations</a:t>
            </a:r>
          </a:p>
        </p:txBody>
      </p:sp>
      <p:sp>
        <p:nvSpPr>
          <p:cNvPr id="3" name="Content Placeholder 2">
            <a:extLst>
              <a:ext uri="{FF2B5EF4-FFF2-40B4-BE49-F238E27FC236}">
                <a16:creationId xmlns:a16="http://schemas.microsoft.com/office/drawing/2014/main" id="{2536A950-23B3-5F26-1DE9-D4D184A0735E}"/>
              </a:ext>
            </a:extLst>
          </p:cNvPr>
          <p:cNvSpPr>
            <a:spLocks noGrp="1"/>
          </p:cNvSpPr>
          <p:nvPr>
            <p:ph idx="1"/>
          </p:nvPr>
        </p:nvSpPr>
        <p:spPr/>
        <p:txBody>
          <a:bodyPr/>
          <a:lstStyle/>
          <a:p>
            <a:pPr marL="0" indent="0">
              <a:buNone/>
            </a:pPr>
            <a:r>
              <a:rPr lang="en-US" b="1" dirty="0"/>
              <a:t>Word Co-Occurrence Matrix</a:t>
            </a:r>
          </a:p>
          <a:p>
            <a:r>
              <a:rPr lang="en-US" dirty="0"/>
              <a:t>Frequent words dominate the vectors</a:t>
            </a:r>
          </a:p>
          <a:p>
            <a:pPr lvl="1"/>
            <a:r>
              <a:rPr lang="en-US" dirty="0"/>
              <a:t>We can use weighting scheme like TF-IDF or PMI</a:t>
            </a:r>
          </a:p>
          <a:p>
            <a:r>
              <a:rPr lang="en-US" dirty="0"/>
              <a:t>Use Stop-word removal to retain only content words</a:t>
            </a:r>
          </a:p>
          <a:p>
            <a:endParaRPr lang="en-US" dirty="0"/>
          </a:p>
        </p:txBody>
      </p:sp>
      <p:sp>
        <p:nvSpPr>
          <p:cNvPr id="4" name="Date Placeholder 3">
            <a:extLst>
              <a:ext uri="{FF2B5EF4-FFF2-40B4-BE49-F238E27FC236}">
                <a16:creationId xmlns:a16="http://schemas.microsoft.com/office/drawing/2014/main" id="{42A7951E-BB6B-C3F3-C747-42326FDAF4DB}"/>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E6E77706-7312-C4AA-4FA9-6E74BF5A6ED6}"/>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7836F431-17E0-4F1C-E9B4-DBCFE7DDAE93}"/>
              </a:ext>
            </a:extLst>
          </p:cNvPr>
          <p:cNvSpPr>
            <a:spLocks noGrp="1"/>
          </p:cNvSpPr>
          <p:nvPr>
            <p:ph type="sldNum" sz="quarter" idx="12"/>
          </p:nvPr>
        </p:nvSpPr>
        <p:spPr/>
        <p:txBody>
          <a:bodyPr/>
          <a:lstStyle/>
          <a:p>
            <a:fld id="{8E76CBA5-E987-5E44-BC9F-E1C771F6FE5A}" type="slidenum">
              <a:rPr lang="en-US" smtClean="0"/>
              <a:t>18</a:t>
            </a:fld>
            <a:endParaRPr lang="en-US"/>
          </a:p>
        </p:txBody>
      </p:sp>
    </p:spTree>
    <p:extLst>
      <p:ext uri="{BB962C8B-B14F-4D97-AF65-F5344CB8AC3E}">
        <p14:creationId xmlns:p14="http://schemas.microsoft.com/office/powerpoint/2010/main" val="1472386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D77F536-2856-F91C-8A96-76DCD288482B}"/>
              </a:ext>
            </a:extLst>
          </p:cNvPr>
          <p:cNvSpPr>
            <a:spLocks noGrp="1"/>
          </p:cNvSpPr>
          <p:nvPr>
            <p:ph type="title"/>
          </p:nvPr>
        </p:nvSpPr>
        <p:spPr/>
        <p:txBody>
          <a:bodyPr/>
          <a:lstStyle/>
          <a:p>
            <a:r>
              <a:rPr lang="en-US" dirty="0"/>
              <a:t>Word Representations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EA1AFE3-937A-D575-3DC7-199686EE0195}"/>
                  </a:ext>
                </a:extLst>
              </p:cNvPr>
              <p:cNvSpPr>
                <a:spLocks noGrp="1"/>
              </p:cNvSpPr>
              <p:nvPr>
                <p:ph sz="half" idx="1"/>
              </p:nvPr>
            </p:nvSpPr>
            <p:spPr/>
            <p:txBody>
              <a:bodyPr/>
              <a:lstStyle/>
              <a:p>
                <a:pPr marL="0" indent="0">
                  <a:buNone/>
                </a:pPr>
                <a:r>
                  <a:rPr lang="en-US" b="1" dirty="0"/>
                  <a:t>Pointwise Mutual Information (PMI)</a:t>
                </a:r>
              </a:p>
              <a:p>
                <a:r>
                  <a:rPr lang="en-US" dirty="0"/>
                  <a:t>Some words are more important than others in a context window</a:t>
                </a:r>
              </a:p>
              <a:p>
                <a:r>
                  <a:rPr lang="en-US" dirty="0"/>
                  <a:t>Some words have affinity towards one another compared to the rest</a:t>
                </a:r>
              </a:p>
              <a:p>
                <a:r>
                  <a:rPr lang="en-US" dirty="0"/>
                  <a:t>Positive Pointwise Mutual Information, (PPMI) </a:t>
                </a:r>
              </a:p>
              <a:p>
                <a:pPr marL="0" indent="0">
                  <a:buNone/>
                </a:pPr>
                <a:r>
                  <a:rPr lang="en-US" dirty="0"/>
                  <a:t>	</a:t>
                </a:r>
                <a14:m>
                  <m:oMath xmlns:m="http://schemas.openxmlformats.org/officeDocument/2006/math">
                    <m:r>
                      <a:rPr lang="en-US" b="0" i="1" smtClean="0">
                        <a:latin typeface="Cambria Math" panose="02040503050406030204" pitchFamily="18" charset="0"/>
                      </a:rPr>
                      <m:t>𝑃𝑃𝑀𝐼</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e>
                            </m:d>
                          </m:num>
                          <m:den>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𝑐</m:t>
                                </m:r>
                              </m:e>
                            </m:d>
                          </m:den>
                        </m:f>
                      </m:e>
                    </m:func>
                    <m:r>
                      <a:rPr lang="en-US" b="0" i="1" smtClean="0">
                        <a:latin typeface="Cambria Math" panose="02040503050406030204" pitchFamily="18" charset="0"/>
                      </a:rPr>
                      <m:t>, 0)</m:t>
                    </m:r>
                  </m:oMath>
                </a14:m>
                <a:endParaRPr lang="en-US" dirty="0"/>
              </a:p>
            </p:txBody>
          </p:sp>
        </mc:Choice>
        <mc:Fallback xmlns="">
          <p:sp>
            <p:nvSpPr>
              <p:cNvPr id="9" name="Content Placeholder 8">
                <a:extLst>
                  <a:ext uri="{FF2B5EF4-FFF2-40B4-BE49-F238E27FC236}">
                    <a16:creationId xmlns:a16="http://schemas.microsoft.com/office/drawing/2014/main" id="{1EA1AFE3-937A-D575-3DC7-199686EE0195}"/>
                  </a:ext>
                </a:extLst>
              </p:cNvPr>
              <p:cNvSpPr>
                <a:spLocks noGrp="1" noRot="1" noChangeAspect="1" noMove="1" noResize="1" noEditPoints="1" noAdjustHandles="1" noChangeArrowheads="1" noChangeShapeType="1" noTextEdit="1"/>
              </p:cNvSpPr>
              <p:nvPr>
                <p:ph sz="half" idx="1"/>
              </p:nvPr>
            </p:nvSpPr>
            <p:spPr>
              <a:blipFill>
                <a:blip r:embed="rId2"/>
                <a:stretch>
                  <a:fillRect l="-935"/>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53E2EDC1-30B3-DA4F-B9E5-9874CDBD6120}"/>
              </a:ext>
            </a:extLst>
          </p:cNvPr>
          <p:cNvSpPr>
            <a:spLocks noGrp="1"/>
          </p:cNvSpPr>
          <p:nvPr>
            <p:ph sz="half" idx="2"/>
          </p:nvPr>
        </p:nvSpPr>
        <p:spPr/>
        <p:txBody>
          <a:bodyPr/>
          <a:lstStyle/>
          <a:p>
            <a:pPr marL="0" indent="0">
              <a:buNone/>
            </a:pPr>
            <a:r>
              <a:rPr lang="en-US" b="1" dirty="0"/>
              <a:t>TF-IDF Matrix</a:t>
            </a:r>
          </a:p>
          <a:p>
            <a:r>
              <a:rPr lang="en-US" dirty="0"/>
              <a:t>Use Term Frequency (TF) and Inverse Document Frequency (IDF) to calculate the strength between two co-occurring words in a context</a:t>
            </a:r>
          </a:p>
          <a:p>
            <a:r>
              <a:rPr lang="en-US" dirty="0"/>
              <a:t>TF-IDF(t, d, D) = </a:t>
            </a:r>
            <a:r>
              <a:rPr lang="en-US" dirty="0" err="1"/>
              <a:t>tf</a:t>
            </a:r>
            <a:r>
              <a:rPr lang="en-US" dirty="0"/>
              <a:t>(t, D) x </a:t>
            </a:r>
            <a:r>
              <a:rPr lang="en-US" dirty="0" err="1"/>
              <a:t>idf</a:t>
            </a:r>
            <a:r>
              <a:rPr lang="en-US" dirty="0"/>
              <a:t>(t, D)</a:t>
            </a:r>
          </a:p>
        </p:txBody>
      </p:sp>
      <p:sp>
        <p:nvSpPr>
          <p:cNvPr id="5" name="Date Placeholder 4">
            <a:extLst>
              <a:ext uri="{FF2B5EF4-FFF2-40B4-BE49-F238E27FC236}">
                <a16:creationId xmlns:a16="http://schemas.microsoft.com/office/drawing/2014/main" id="{D77DBEAB-E264-0DEA-6C16-9076875E7AFA}"/>
              </a:ext>
            </a:extLst>
          </p:cNvPr>
          <p:cNvSpPr>
            <a:spLocks noGrp="1"/>
          </p:cNvSpPr>
          <p:nvPr>
            <p:ph type="dt" sz="half" idx="10"/>
          </p:nvPr>
        </p:nvSpPr>
        <p:spPr/>
        <p:txBody>
          <a:bodyPr/>
          <a:lstStyle/>
          <a:p>
            <a:fld id="{1E1AA706-BBF9-984E-9C03-040D71E92CF8}" type="datetime1">
              <a:rPr lang="en-IN" smtClean="0"/>
              <a:t>22/08/23</a:t>
            </a:fld>
            <a:endParaRPr lang="en-US"/>
          </a:p>
        </p:txBody>
      </p:sp>
      <p:sp>
        <p:nvSpPr>
          <p:cNvPr id="6" name="Footer Placeholder 5">
            <a:extLst>
              <a:ext uri="{FF2B5EF4-FFF2-40B4-BE49-F238E27FC236}">
                <a16:creationId xmlns:a16="http://schemas.microsoft.com/office/drawing/2014/main" id="{1D53EC2B-964F-DB43-6193-5E901FAA8884}"/>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9B95BEE2-7837-6A56-5B14-5BE48BBC14B3}"/>
              </a:ext>
            </a:extLst>
          </p:cNvPr>
          <p:cNvSpPr>
            <a:spLocks noGrp="1"/>
          </p:cNvSpPr>
          <p:nvPr>
            <p:ph type="sldNum" sz="quarter" idx="12"/>
          </p:nvPr>
        </p:nvSpPr>
        <p:spPr/>
        <p:txBody>
          <a:bodyPr/>
          <a:lstStyle/>
          <a:p>
            <a:fld id="{8E76CBA5-E987-5E44-BC9F-E1C771F6FE5A}" type="slidenum">
              <a:rPr lang="en-US" smtClean="0"/>
              <a:t>19</a:t>
            </a:fld>
            <a:endParaRPr lang="en-US"/>
          </a:p>
        </p:txBody>
      </p:sp>
    </p:spTree>
    <p:extLst>
      <p:ext uri="{BB962C8B-B14F-4D97-AF65-F5344CB8AC3E}">
        <p14:creationId xmlns:p14="http://schemas.microsoft.com/office/powerpoint/2010/main" val="1554377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7A142-C9B1-DAB1-C45C-860C81BD36A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DF32A55-BE19-2AC7-FA36-9B466631AD6A}"/>
              </a:ext>
            </a:extLst>
          </p:cNvPr>
          <p:cNvSpPr>
            <a:spLocks noGrp="1"/>
          </p:cNvSpPr>
          <p:nvPr>
            <p:ph idx="1"/>
          </p:nvPr>
        </p:nvSpPr>
        <p:spPr/>
        <p:txBody>
          <a:bodyPr>
            <a:normAutofit lnSpcReduction="10000"/>
          </a:bodyPr>
          <a:lstStyle/>
          <a:p>
            <a:r>
              <a:rPr lang="en-US" dirty="0"/>
              <a:t>Introduction </a:t>
            </a:r>
          </a:p>
          <a:p>
            <a:pPr lvl="1"/>
            <a:r>
              <a:rPr lang="en-US" dirty="0"/>
              <a:t>One-Hot Encoding</a:t>
            </a:r>
          </a:p>
          <a:p>
            <a:pPr lvl="1"/>
            <a:r>
              <a:rPr lang="en-US" dirty="0"/>
              <a:t>Distributional Hypothesis</a:t>
            </a:r>
          </a:p>
          <a:p>
            <a:r>
              <a:rPr lang="en-US" dirty="0"/>
              <a:t>Word Representations</a:t>
            </a:r>
          </a:p>
          <a:p>
            <a:pPr lvl="1"/>
            <a:r>
              <a:rPr lang="en-US" dirty="0"/>
              <a:t>Count Based Approaches</a:t>
            </a:r>
          </a:p>
          <a:p>
            <a:r>
              <a:rPr lang="en-US" dirty="0"/>
              <a:t>Language Model</a:t>
            </a:r>
          </a:p>
          <a:p>
            <a:r>
              <a:rPr lang="en-US" dirty="0"/>
              <a:t>Word Representations</a:t>
            </a:r>
          </a:p>
          <a:p>
            <a:pPr lvl="1"/>
            <a:r>
              <a:rPr lang="en-US" dirty="0"/>
              <a:t>Prediction Based Approaches</a:t>
            </a:r>
          </a:p>
          <a:p>
            <a:r>
              <a:rPr lang="en-US" dirty="0"/>
              <a:t>Evaluating Word Embeddings</a:t>
            </a:r>
          </a:p>
          <a:p>
            <a:r>
              <a:rPr lang="en-US" dirty="0"/>
              <a:t>Word Debiasing</a:t>
            </a:r>
          </a:p>
        </p:txBody>
      </p:sp>
      <p:sp>
        <p:nvSpPr>
          <p:cNvPr id="4" name="Date Placeholder 3">
            <a:extLst>
              <a:ext uri="{FF2B5EF4-FFF2-40B4-BE49-F238E27FC236}">
                <a16:creationId xmlns:a16="http://schemas.microsoft.com/office/drawing/2014/main" id="{EFB44A23-B265-59E1-5752-0F503B8FB4AF}"/>
              </a:ext>
            </a:extLst>
          </p:cNvPr>
          <p:cNvSpPr>
            <a:spLocks noGrp="1"/>
          </p:cNvSpPr>
          <p:nvPr>
            <p:ph type="dt" sz="half" idx="10"/>
          </p:nvPr>
        </p:nvSpPr>
        <p:spPr/>
        <p:txBody>
          <a:bodyPr/>
          <a:lstStyle/>
          <a:p>
            <a:fld id="{646D04F9-4A52-9849-A036-91E31BE1E6C5}" type="datetime1">
              <a:rPr lang="en-IN" smtClean="0"/>
              <a:t>22/08/23</a:t>
            </a:fld>
            <a:endParaRPr lang="en-US"/>
          </a:p>
        </p:txBody>
      </p:sp>
      <p:sp>
        <p:nvSpPr>
          <p:cNvPr id="5" name="Footer Placeholder 4">
            <a:extLst>
              <a:ext uri="{FF2B5EF4-FFF2-40B4-BE49-F238E27FC236}">
                <a16:creationId xmlns:a16="http://schemas.microsoft.com/office/drawing/2014/main" id="{2F864867-2F94-A45E-1D41-336ED8F35241}"/>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A4AAED5C-F8ED-A710-7294-6D1F63CB9C23}"/>
              </a:ext>
            </a:extLst>
          </p:cNvPr>
          <p:cNvSpPr>
            <a:spLocks noGrp="1"/>
          </p:cNvSpPr>
          <p:nvPr>
            <p:ph type="sldNum" sz="quarter" idx="12"/>
          </p:nvPr>
        </p:nvSpPr>
        <p:spPr/>
        <p:txBody>
          <a:bodyPr/>
          <a:lstStyle/>
          <a:p>
            <a:fld id="{8E76CBA5-E987-5E44-BC9F-E1C771F6FE5A}" type="slidenum">
              <a:rPr lang="en-US" smtClean="0"/>
              <a:t>2</a:t>
            </a:fld>
            <a:endParaRPr lang="en-US"/>
          </a:p>
        </p:txBody>
      </p:sp>
    </p:spTree>
    <p:extLst>
      <p:ext uri="{BB962C8B-B14F-4D97-AF65-F5344CB8AC3E}">
        <p14:creationId xmlns:p14="http://schemas.microsoft.com/office/powerpoint/2010/main" val="859173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7325385-1681-A774-7EB8-E6197043E1E6}"/>
              </a:ext>
            </a:extLst>
          </p:cNvPr>
          <p:cNvSpPr>
            <a:spLocks noGrp="1"/>
          </p:cNvSpPr>
          <p:nvPr>
            <p:ph type="title"/>
          </p:nvPr>
        </p:nvSpPr>
        <p:spPr/>
        <p:txBody>
          <a:bodyPr/>
          <a:lstStyle/>
          <a:p>
            <a:r>
              <a:rPr lang="en-US" dirty="0"/>
              <a:t>Word Representations</a:t>
            </a:r>
          </a:p>
        </p:txBody>
      </p:sp>
      <p:sp>
        <p:nvSpPr>
          <p:cNvPr id="9" name="Content Placeholder 8">
            <a:extLst>
              <a:ext uri="{FF2B5EF4-FFF2-40B4-BE49-F238E27FC236}">
                <a16:creationId xmlns:a16="http://schemas.microsoft.com/office/drawing/2014/main" id="{ABCB1C91-D2FE-D56D-2D04-A35034C06423}"/>
              </a:ext>
            </a:extLst>
          </p:cNvPr>
          <p:cNvSpPr>
            <a:spLocks noGrp="1"/>
          </p:cNvSpPr>
          <p:nvPr>
            <p:ph idx="1"/>
          </p:nvPr>
        </p:nvSpPr>
        <p:spPr/>
        <p:txBody>
          <a:bodyPr/>
          <a:lstStyle/>
          <a:p>
            <a:r>
              <a:rPr lang="en-US" dirty="0"/>
              <a:t>Vectors obtained from co-occurrence with PMI or TF-IDF processing is still sparse</a:t>
            </a:r>
          </a:p>
          <a:p>
            <a:r>
              <a:rPr lang="en-US" dirty="0"/>
              <a:t>Captures some notion of word similarity</a:t>
            </a:r>
          </a:p>
          <a:p>
            <a:r>
              <a:rPr lang="en-US" dirty="0"/>
              <a:t>Need to reduce dimensions to handle the curse of dimensionality</a:t>
            </a:r>
          </a:p>
          <a:p>
            <a:r>
              <a:rPr lang="en-US" dirty="0"/>
              <a:t>Usually, Singular Valued Decomposition is applied on the co-occurrence matrix to reduce dimensions</a:t>
            </a:r>
          </a:p>
        </p:txBody>
      </p:sp>
      <p:sp>
        <p:nvSpPr>
          <p:cNvPr id="5" name="Date Placeholder 4">
            <a:extLst>
              <a:ext uri="{FF2B5EF4-FFF2-40B4-BE49-F238E27FC236}">
                <a16:creationId xmlns:a16="http://schemas.microsoft.com/office/drawing/2014/main" id="{CDC93A4F-BF4B-D92A-3CBA-293EF12F680B}"/>
              </a:ext>
            </a:extLst>
          </p:cNvPr>
          <p:cNvSpPr>
            <a:spLocks noGrp="1"/>
          </p:cNvSpPr>
          <p:nvPr>
            <p:ph type="dt" sz="half" idx="10"/>
          </p:nvPr>
        </p:nvSpPr>
        <p:spPr/>
        <p:txBody>
          <a:bodyPr/>
          <a:lstStyle/>
          <a:p>
            <a:fld id="{8626F8BA-D0C6-B046-BC7F-C8F1D0755D1E}" type="datetime1">
              <a:rPr lang="en-IN" smtClean="0"/>
              <a:t>22/08/23</a:t>
            </a:fld>
            <a:endParaRPr lang="en-US"/>
          </a:p>
        </p:txBody>
      </p:sp>
      <p:sp>
        <p:nvSpPr>
          <p:cNvPr id="6" name="Footer Placeholder 5">
            <a:extLst>
              <a:ext uri="{FF2B5EF4-FFF2-40B4-BE49-F238E27FC236}">
                <a16:creationId xmlns:a16="http://schemas.microsoft.com/office/drawing/2014/main" id="{2A4890AA-1B80-13F6-1D6D-E3DEAE658213}"/>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718CD089-17CA-3B4D-4E50-7287BE1B8279}"/>
              </a:ext>
            </a:extLst>
          </p:cNvPr>
          <p:cNvSpPr>
            <a:spLocks noGrp="1"/>
          </p:cNvSpPr>
          <p:nvPr>
            <p:ph type="sldNum" sz="quarter" idx="12"/>
          </p:nvPr>
        </p:nvSpPr>
        <p:spPr/>
        <p:txBody>
          <a:bodyPr/>
          <a:lstStyle/>
          <a:p>
            <a:fld id="{8E76CBA5-E987-5E44-BC9F-E1C771F6FE5A}" type="slidenum">
              <a:rPr lang="en-US" smtClean="0"/>
              <a:t>20</a:t>
            </a:fld>
            <a:endParaRPr lang="en-US"/>
          </a:p>
        </p:txBody>
      </p:sp>
    </p:spTree>
    <p:extLst>
      <p:ext uri="{BB962C8B-B14F-4D97-AF65-F5344CB8AC3E}">
        <p14:creationId xmlns:p14="http://schemas.microsoft.com/office/powerpoint/2010/main" val="3202157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F4B489-C87C-EBAE-4F9C-ABE2D796A107}"/>
              </a:ext>
            </a:extLst>
          </p:cNvPr>
          <p:cNvSpPr>
            <a:spLocks noGrp="1"/>
          </p:cNvSpPr>
          <p:nvPr>
            <p:ph type="title"/>
          </p:nvPr>
        </p:nvSpPr>
        <p:spPr/>
        <p:txBody>
          <a:bodyPr/>
          <a:lstStyle/>
          <a:p>
            <a:r>
              <a:rPr lang="en-US" dirty="0"/>
              <a:t>Word Representations</a:t>
            </a:r>
          </a:p>
        </p:txBody>
      </p:sp>
      <p:sp>
        <p:nvSpPr>
          <p:cNvPr id="8" name="Content Placeholder 7">
            <a:extLst>
              <a:ext uri="{FF2B5EF4-FFF2-40B4-BE49-F238E27FC236}">
                <a16:creationId xmlns:a16="http://schemas.microsoft.com/office/drawing/2014/main" id="{4F49E92E-FDB2-2A4C-B25A-5809BA550521}"/>
              </a:ext>
            </a:extLst>
          </p:cNvPr>
          <p:cNvSpPr>
            <a:spLocks noGrp="1"/>
          </p:cNvSpPr>
          <p:nvPr>
            <p:ph idx="1"/>
          </p:nvPr>
        </p:nvSpPr>
        <p:spPr>
          <a:xfrm>
            <a:off x="581192" y="2180497"/>
            <a:ext cx="11029615" cy="2466918"/>
          </a:xfrm>
        </p:spPr>
        <p:txBody>
          <a:bodyPr/>
          <a:lstStyle/>
          <a:p>
            <a:r>
              <a:rPr lang="en-US" dirty="0"/>
              <a:t>Why Dense Representations?</a:t>
            </a:r>
          </a:p>
          <a:p>
            <a:pPr lvl="1"/>
            <a:r>
              <a:rPr lang="en-US" dirty="0"/>
              <a:t>Lower dimensionality </a:t>
            </a:r>
            <a:r>
              <a:rPr lang="en-US" dirty="0">
                <a:sym typeface="Wingdings" pitchFamily="2" charset="2"/>
              </a:rPr>
              <a:t> Curse of Dimensionality</a:t>
            </a:r>
          </a:p>
          <a:p>
            <a:pPr lvl="1"/>
            <a:r>
              <a:rPr lang="en-US" dirty="0">
                <a:sym typeface="Wingdings" pitchFamily="2" charset="2"/>
              </a:rPr>
              <a:t>Capture word similarity </a:t>
            </a:r>
          </a:p>
          <a:p>
            <a:pPr lvl="1"/>
            <a:r>
              <a:rPr lang="en-US" dirty="0">
                <a:sym typeface="Wingdings" pitchFamily="2" charset="2"/>
              </a:rPr>
              <a:t>Similar words should be near in the embedding/vector space</a:t>
            </a:r>
            <a:endParaRPr lang="en-US" dirty="0"/>
          </a:p>
        </p:txBody>
      </p:sp>
      <p:sp>
        <p:nvSpPr>
          <p:cNvPr id="4" name="Date Placeholder 3">
            <a:extLst>
              <a:ext uri="{FF2B5EF4-FFF2-40B4-BE49-F238E27FC236}">
                <a16:creationId xmlns:a16="http://schemas.microsoft.com/office/drawing/2014/main" id="{166E7F37-16C3-C2AC-EAD6-D1F5C504362F}"/>
              </a:ext>
            </a:extLst>
          </p:cNvPr>
          <p:cNvSpPr>
            <a:spLocks noGrp="1"/>
          </p:cNvSpPr>
          <p:nvPr>
            <p:ph type="dt" sz="half" idx="10"/>
          </p:nvPr>
        </p:nvSpPr>
        <p:spPr/>
        <p:txBody>
          <a:bodyPr/>
          <a:lstStyle/>
          <a:p>
            <a:fld id="{D3505071-8D3E-1545-A8ED-2A40B404FDFF}" type="datetime1">
              <a:rPr lang="en-IN" smtClean="0"/>
              <a:t>22/08/23</a:t>
            </a:fld>
            <a:endParaRPr lang="en-US"/>
          </a:p>
        </p:txBody>
      </p:sp>
      <p:sp>
        <p:nvSpPr>
          <p:cNvPr id="5" name="Footer Placeholder 4">
            <a:extLst>
              <a:ext uri="{FF2B5EF4-FFF2-40B4-BE49-F238E27FC236}">
                <a16:creationId xmlns:a16="http://schemas.microsoft.com/office/drawing/2014/main" id="{F85451F9-EBCB-F981-45A0-0946E65A40CB}"/>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E1DB2E29-E85F-5096-3875-0BF329299178}"/>
              </a:ext>
            </a:extLst>
          </p:cNvPr>
          <p:cNvSpPr>
            <a:spLocks noGrp="1"/>
          </p:cNvSpPr>
          <p:nvPr>
            <p:ph type="sldNum" sz="quarter" idx="12"/>
          </p:nvPr>
        </p:nvSpPr>
        <p:spPr/>
        <p:txBody>
          <a:bodyPr/>
          <a:lstStyle/>
          <a:p>
            <a:fld id="{8E76CBA5-E987-5E44-BC9F-E1C771F6FE5A}" type="slidenum">
              <a:rPr lang="en-US" smtClean="0"/>
              <a:t>21</a:t>
            </a:fld>
            <a:endParaRPr lang="en-US"/>
          </a:p>
        </p:txBody>
      </p:sp>
      <p:pic>
        <p:nvPicPr>
          <p:cNvPr id="9" name="Picture 8" descr="A table with numbers and letters&#10;&#10;Description automatically generated">
            <a:extLst>
              <a:ext uri="{FF2B5EF4-FFF2-40B4-BE49-F238E27FC236}">
                <a16:creationId xmlns:a16="http://schemas.microsoft.com/office/drawing/2014/main" id="{9A63A0AC-89B3-B11C-4058-8D6A667E0367}"/>
              </a:ext>
            </a:extLst>
          </p:cNvPr>
          <p:cNvPicPr>
            <a:picLocks noChangeAspect="1"/>
          </p:cNvPicPr>
          <p:nvPr/>
        </p:nvPicPr>
        <p:blipFill>
          <a:blip r:embed="rId2"/>
          <a:stretch>
            <a:fillRect/>
          </a:stretch>
        </p:blipFill>
        <p:spPr>
          <a:xfrm>
            <a:off x="6482498" y="2315011"/>
            <a:ext cx="4462301" cy="2796945"/>
          </a:xfrm>
          <a:prstGeom prst="rect">
            <a:avLst/>
          </a:prstGeom>
        </p:spPr>
      </p:pic>
    </p:spTree>
    <p:extLst>
      <p:ext uri="{BB962C8B-B14F-4D97-AF65-F5344CB8AC3E}">
        <p14:creationId xmlns:p14="http://schemas.microsoft.com/office/powerpoint/2010/main" val="1937233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2CE86-E834-0FCD-5AF8-04523C514D1C}"/>
              </a:ext>
            </a:extLst>
          </p:cNvPr>
          <p:cNvSpPr>
            <a:spLocks noGrp="1"/>
          </p:cNvSpPr>
          <p:nvPr>
            <p:ph type="title"/>
          </p:nvPr>
        </p:nvSpPr>
        <p:spPr/>
        <p:txBody>
          <a:bodyPr/>
          <a:lstStyle/>
          <a:p>
            <a:r>
              <a:rPr lang="en-US" dirty="0"/>
              <a:t>Word Similarity</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2F687B0D-84BA-9639-3BB9-C8D07503085B}"/>
                  </a:ext>
                </a:extLst>
              </p:cNvPr>
              <p:cNvSpPr>
                <a:spLocks noGrp="1"/>
              </p:cNvSpPr>
              <p:nvPr>
                <p:ph sz="half" idx="2"/>
              </p:nvPr>
            </p:nvSpPr>
            <p:spPr>
              <a:xfrm>
                <a:off x="7498401" y="2228003"/>
                <a:ext cx="4112407" cy="3633047"/>
              </a:xfrm>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num>
                        <m:den>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𝑢</m:t>
                                  </m:r>
                                </m:e>
                              </m:d>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𝑣</m:t>
                              </m:r>
                            </m:e>
                          </m:d>
                          <m:r>
                            <a:rPr lang="en-US" b="0" i="1" smtClean="0">
                              <a:latin typeface="Cambria Math" panose="02040503050406030204" pitchFamily="18" charset="0"/>
                            </a:rPr>
                            <m:t>|</m:t>
                          </m:r>
                        </m:den>
                      </m:f>
                    </m:oMath>
                  </m:oMathPara>
                </a14:m>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𝑣</m:t>
                              </m:r>
                            </m:e>
                          </m:d>
                        </m:e>
                      </m:func>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𝑉</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𝑖</m:t>
                                  </m:r>
                                </m:sub>
                              </m:sSub>
                            </m:e>
                          </m:nary>
                        </m:num>
                        <m:den>
                          <m:rad>
                            <m:radPr>
                              <m:ctrlPr>
                                <a:rPr lang="en-US" b="0" i="1" smtClean="0">
                                  <a:latin typeface="Cambria Math" panose="02040503050406030204" pitchFamily="18" charset="0"/>
                                </a:rPr>
                              </m:ctrlPr>
                            </m:radPr>
                            <m:deg>
                              <m:r>
                                <a:rPr lang="en-US" b="0" i="1" smtClean="0">
                                  <a:latin typeface="Cambria Math" panose="02040503050406030204" pitchFamily="18" charset="0"/>
                                </a:rPr>
                                <m:t>2</m:t>
                              </m:r>
                            </m:deg>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𝑉</m:t>
                                  </m:r>
                                  <m:r>
                                    <a:rPr lang="en-US" b="0" i="1" smtClean="0">
                                      <a:latin typeface="Cambria Math" panose="02040503050406030204" pitchFamily="18" charset="0"/>
                                    </a:rPr>
                                    <m:t>−1</m:t>
                                  </m:r>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r>
                                    <a:rPr lang="en-US" b="0" i="1" smtClean="0">
                                      <a:latin typeface="Cambria Math" panose="02040503050406030204" pitchFamily="18" charset="0"/>
                                    </a:rPr>
                                    <m:t> </m:t>
                                  </m:r>
                                </m:e>
                              </m:nary>
                            </m:e>
                          </m:rad>
                          <m:rad>
                            <m:radPr>
                              <m:ctrlPr>
                                <a:rPr lang="en-US" i="1">
                                  <a:latin typeface="Cambria Math" panose="02040503050406030204" pitchFamily="18" charset="0"/>
                                </a:rPr>
                              </m:ctrlPr>
                            </m:radPr>
                            <m:deg>
                              <m:r>
                                <a:rPr lang="en-US" i="1">
                                  <a:latin typeface="Cambria Math" panose="02040503050406030204" pitchFamily="18" charset="0"/>
                                </a:rPr>
                                <m:t>2</m:t>
                              </m:r>
                            </m:deg>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𝑉</m:t>
                                  </m:r>
                                  <m:r>
                                    <a:rPr lang="en-US" i="1">
                                      <a:latin typeface="Cambria Math" panose="02040503050406030204" pitchFamily="18" charset="0"/>
                                    </a:rPr>
                                    <m:t>−1</m:t>
                                  </m:r>
                                </m:sup>
                                <m:e>
                                  <m:sSubSup>
                                    <m:sSubSupPr>
                                      <m:ctrlPr>
                                        <a:rPr lang="en-US" i="1">
                                          <a:latin typeface="Cambria Math" panose="02040503050406030204" pitchFamily="18" charset="0"/>
                                        </a:rPr>
                                      </m:ctrlPr>
                                    </m:sSubSupPr>
                                    <m:e>
                                      <m:r>
                                        <a:rPr lang="en-US" i="1">
                                          <a:latin typeface="Cambria Math" panose="02040503050406030204" pitchFamily="18" charset="0"/>
                                        </a:rPr>
                                        <m:t>𝑣</m:t>
                                      </m:r>
                                    </m:e>
                                    <m:sub>
                                      <m:r>
                                        <a:rPr lang="en-US" i="1">
                                          <a:latin typeface="Cambria Math" panose="02040503050406030204" pitchFamily="18" charset="0"/>
                                        </a:rPr>
                                        <m:t>𝑖</m:t>
                                      </m:r>
                                    </m:sub>
                                    <m:sup>
                                      <m:r>
                                        <a:rPr lang="en-US" i="1">
                                          <a:latin typeface="Cambria Math" panose="02040503050406030204" pitchFamily="18" charset="0"/>
                                        </a:rPr>
                                        <m:t>2</m:t>
                                      </m:r>
                                    </m:sup>
                                  </m:sSubSup>
                                </m:e>
                              </m:nary>
                            </m:e>
                          </m:rad>
                        </m:den>
                      </m:f>
                    </m:oMath>
                  </m:oMathPara>
                </a14:m>
                <a:endParaRPr lang="en-US" dirty="0"/>
              </a:p>
            </p:txBody>
          </p:sp>
        </mc:Choice>
        <mc:Fallback xmlns="">
          <p:sp>
            <p:nvSpPr>
              <p:cNvPr id="12" name="Content Placeholder 11">
                <a:extLst>
                  <a:ext uri="{FF2B5EF4-FFF2-40B4-BE49-F238E27FC236}">
                    <a16:creationId xmlns:a16="http://schemas.microsoft.com/office/drawing/2014/main" id="{2F687B0D-84BA-9639-3BB9-C8D07503085B}"/>
                  </a:ext>
                </a:extLst>
              </p:cNvPr>
              <p:cNvSpPr>
                <a:spLocks noGrp="1" noRot="1" noChangeAspect="1" noMove="1" noResize="1" noEditPoints="1" noAdjustHandles="1" noChangeArrowheads="1" noChangeShapeType="1" noTextEdit="1"/>
              </p:cNvSpPr>
              <p:nvPr>
                <p:ph sz="half" idx="2"/>
              </p:nvPr>
            </p:nvSpPr>
            <p:spPr>
              <a:xfrm>
                <a:off x="7498401" y="2228003"/>
                <a:ext cx="4112407" cy="3633047"/>
              </a:xfrm>
              <a:blipFill>
                <a:blip r:embed="rId2"/>
                <a:stretch>
                  <a:fillRect/>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9901DC78-0E8F-CA5D-373E-5C80F2B7F342}"/>
              </a:ext>
            </a:extLst>
          </p:cNvPr>
          <p:cNvSpPr>
            <a:spLocks noGrp="1"/>
          </p:cNvSpPr>
          <p:nvPr>
            <p:ph type="dt" sz="half" idx="10"/>
          </p:nvPr>
        </p:nvSpPr>
        <p:spPr/>
        <p:txBody>
          <a:bodyPr/>
          <a:lstStyle/>
          <a:p>
            <a:fld id="{14B6F803-D425-7140-B154-DF5C1BF79F07}" type="datetime1">
              <a:rPr lang="en-IN" smtClean="0"/>
              <a:t>22/08/23</a:t>
            </a:fld>
            <a:endParaRPr lang="en-US"/>
          </a:p>
        </p:txBody>
      </p:sp>
      <p:sp>
        <p:nvSpPr>
          <p:cNvPr id="5" name="Footer Placeholder 4">
            <a:extLst>
              <a:ext uri="{FF2B5EF4-FFF2-40B4-BE49-F238E27FC236}">
                <a16:creationId xmlns:a16="http://schemas.microsoft.com/office/drawing/2014/main" id="{1D2D5297-3449-7913-CDE1-E3250B561F63}"/>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96E8732F-BFE2-63A4-9D15-733DF9F8C464}"/>
              </a:ext>
            </a:extLst>
          </p:cNvPr>
          <p:cNvSpPr>
            <a:spLocks noGrp="1"/>
          </p:cNvSpPr>
          <p:nvPr>
            <p:ph type="sldNum" sz="quarter" idx="12"/>
          </p:nvPr>
        </p:nvSpPr>
        <p:spPr/>
        <p:txBody>
          <a:bodyPr/>
          <a:lstStyle/>
          <a:p>
            <a:fld id="{8E76CBA5-E987-5E44-BC9F-E1C771F6FE5A}" type="slidenum">
              <a:rPr lang="en-US" smtClean="0"/>
              <a:t>22</a:t>
            </a:fld>
            <a:endParaRPr lang="en-US"/>
          </a:p>
        </p:txBody>
      </p:sp>
      <p:pic>
        <p:nvPicPr>
          <p:cNvPr id="7" name="Picture 6" descr="A graph with numbers and points&#10;&#10;Description automatically generated">
            <a:extLst>
              <a:ext uri="{FF2B5EF4-FFF2-40B4-BE49-F238E27FC236}">
                <a16:creationId xmlns:a16="http://schemas.microsoft.com/office/drawing/2014/main" id="{3FA12DCA-383E-5C30-6814-2A8A747ECFE3}"/>
              </a:ext>
            </a:extLst>
          </p:cNvPr>
          <p:cNvPicPr>
            <a:picLocks noChangeAspect="1"/>
          </p:cNvPicPr>
          <p:nvPr/>
        </p:nvPicPr>
        <p:blipFill>
          <a:blip r:embed="rId3"/>
          <a:stretch>
            <a:fillRect/>
          </a:stretch>
        </p:blipFill>
        <p:spPr>
          <a:xfrm>
            <a:off x="1222974" y="2064308"/>
            <a:ext cx="4112407" cy="3796742"/>
          </a:xfrm>
          <a:prstGeom prst="rect">
            <a:avLst/>
          </a:prstGeom>
        </p:spPr>
      </p:pic>
    </p:spTree>
    <p:extLst>
      <p:ext uri="{BB962C8B-B14F-4D97-AF65-F5344CB8AC3E}">
        <p14:creationId xmlns:p14="http://schemas.microsoft.com/office/powerpoint/2010/main" val="927197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EF0A-0B01-4DBE-4513-B1F2063B813E}"/>
              </a:ext>
            </a:extLst>
          </p:cNvPr>
          <p:cNvSpPr>
            <a:spLocks noGrp="1"/>
          </p:cNvSpPr>
          <p:nvPr>
            <p:ph type="title"/>
          </p:nvPr>
        </p:nvSpPr>
        <p:spPr/>
        <p:txBody>
          <a:bodyPr/>
          <a:lstStyle/>
          <a:p>
            <a:r>
              <a:rPr lang="en-US" dirty="0"/>
              <a:t>Relevant Literature</a:t>
            </a:r>
          </a:p>
        </p:txBody>
      </p:sp>
      <p:sp>
        <p:nvSpPr>
          <p:cNvPr id="3" name="Content Placeholder 2">
            <a:extLst>
              <a:ext uri="{FF2B5EF4-FFF2-40B4-BE49-F238E27FC236}">
                <a16:creationId xmlns:a16="http://schemas.microsoft.com/office/drawing/2014/main" id="{4C7EB025-E185-7BD8-081E-69B5A07272C7}"/>
              </a:ext>
            </a:extLst>
          </p:cNvPr>
          <p:cNvSpPr>
            <a:spLocks noGrp="1"/>
          </p:cNvSpPr>
          <p:nvPr>
            <p:ph idx="1"/>
          </p:nvPr>
        </p:nvSpPr>
        <p:spPr/>
        <p:txBody>
          <a:bodyPr/>
          <a:lstStyle/>
          <a:p>
            <a:r>
              <a:rPr lang="en-IN" b="0" i="1" dirty="0" err="1">
                <a:solidFill>
                  <a:srgbClr val="202122"/>
                </a:solidFill>
                <a:effectLst/>
                <a:latin typeface="Arial" panose="020B0604020202020204" pitchFamily="34" charset="0"/>
              </a:rPr>
              <a:t>Sahlgren</a:t>
            </a:r>
            <a:r>
              <a:rPr lang="en-IN" b="0" i="1" dirty="0">
                <a:solidFill>
                  <a:srgbClr val="202122"/>
                </a:solidFill>
                <a:effectLst/>
                <a:latin typeface="Arial" panose="020B0604020202020204" pitchFamily="34" charset="0"/>
              </a:rPr>
              <a:t>, Magnus (2006). </a:t>
            </a:r>
            <a:r>
              <a:rPr lang="en-IN" b="0" i="1" u="none" strike="noStrike" dirty="0">
                <a:solidFill>
                  <a:srgbClr val="3366CC"/>
                </a:solidFill>
                <a:effectLst/>
                <a:latin typeface="Arial" panose="020B0604020202020204" pitchFamily="34" charset="0"/>
                <a:hlinkClick r:id="rId2"/>
              </a:rPr>
              <a:t>The Word-Space Model</a:t>
            </a:r>
            <a:r>
              <a:rPr lang="en-IN" b="0" i="1" dirty="0">
                <a:solidFill>
                  <a:srgbClr val="202122"/>
                </a:solidFill>
                <a:effectLst/>
                <a:latin typeface="Arial" panose="020B0604020202020204" pitchFamily="34" charset="0"/>
              </a:rPr>
              <a:t> (PDF) (PhD thesis). Stockholm University.</a:t>
            </a:r>
          </a:p>
          <a:p>
            <a:r>
              <a:rPr lang="en-IN" b="0" i="1" dirty="0" err="1">
                <a:solidFill>
                  <a:srgbClr val="202122"/>
                </a:solidFill>
                <a:effectLst/>
                <a:latin typeface="Arial" panose="020B0604020202020204" pitchFamily="34" charset="0"/>
              </a:rPr>
              <a:t>Sahlgren</a:t>
            </a:r>
            <a:r>
              <a:rPr lang="en-IN" b="0" i="1" dirty="0">
                <a:solidFill>
                  <a:srgbClr val="202122"/>
                </a:solidFill>
                <a:effectLst/>
                <a:latin typeface="Arial" panose="020B0604020202020204" pitchFamily="34" charset="0"/>
              </a:rPr>
              <a:t>, Magnus (2008). </a:t>
            </a:r>
            <a:r>
              <a:rPr lang="en-IN" b="0" i="1" u="none" strike="noStrike" dirty="0">
                <a:solidFill>
                  <a:srgbClr val="3366CC"/>
                </a:solidFill>
                <a:effectLst/>
                <a:latin typeface="Arial" panose="020B0604020202020204" pitchFamily="34" charset="0"/>
                <a:hlinkClick r:id="rId3"/>
              </a:rPr>
              <a:t>"The Distributional Hypothesis"</a:t>
            </a:r>
            <a:r>
              <a:rPr lang="en-IN" b="0" i="1" dirty="0">
                <a:solidFill>
                  <a:srgbClr val="202122"/>
                </a:solidFill>
                <a:effectLst/>
                <a:latin typeface="Arial" panose="020B0604020202020204" pitchFamily="34" charset="0"/>
              </a:rPr>
              <a:t> (PDF). </a:t>
            </a:r>
            <a:r>
              <a:rPr lang="en-IN" b="0" i="1" dirty="0" err="1">
                <a:solidFill>
                  <a:srgbClr val="202122"/>
                </a:solidFill>
                <a:effectLst/>
                <a:latin typeface="Arial" panose="020B0604020202020204" pitchFamily="34" charset="0"/>
              </a:rPr>
              <a:t>Rivista</a:t>
            </a:r>
            <a:r>
              <a:rPr lang="en-IN" b="0" i="1" dirty="0">
                <a:solidFill>
                  <a:srgbClr val="202122"/>
                </a:solidFill>
                <a:effectLst/>
                <a:latin typeface="Arial" panose="020B0604020202020204" pitchFamily="34" charset="0"/>
              </a:rPr>
              <a:t> di </a:t>
            </a:r>
            <a:r>
              <a:rPr lang="en-IN" b="0" i="1" dirty="0" err="1">
                <a:solidFill>
                  <a:srgbClr val="202122"/>
                </a:solidFill>
                <a:effectLst/>
                <a:latin typeface="Arial" panose="020B0604020202020204" pitchFamily="34" charset="0"/>
              </a:rPr>
              <a:t>Linguistica</a:t>
            </a:r>
            <a:r>
              <a:rPr lang="en-IN" b="0" i="1" dirty="0">
                <a:solidFill>
                  <a:srgbClr val="202122"/>
                </a:solidFill>
                <a:effectLst/>
                <a:latin typeface="Arial" panose="020B0604020202020204" pitchFamily="34" charset="0"/>
              </a:rPr>
              <a:t>. </a:t>
            </a:r>
            <a:r>
              <a:rPr lang="en-IN" b="1" i="1" dirty="0">
                <a:solidFill>
                  <a:srgbClr val="202122"/>
                </a:solidFill>
                <a:effectLst/>
                <a:latin typeface="Arial" panose="020B0604020202020204" pitchFamily="34" charset="0"/>
              </a:rPr>
              <a:t>20</a:t>
            </a:r>
            <a:r>
              <a:rPr lang="en-IN" b="0" i="1" dirty="0">
                <a:solidFill>
                  <a:srgbClr val="202122"/>
                </a:solidFill>
                <a:effectLst/>
                <a:latin typeface="Arial" panose="020B0604020202020204" pitchFamily="34" charset="0"/>
              </a:rPr>
              <a:t> (1): 33–53.</a:t>
            </a:r>
            <a:endParaRPr lang="en-IN" b="0" i="0" dirty="0">
              <a:solidFill>
                <a:srgbClr val="202122"/>
              </a:solidFill>
              <a:effectLst/>
              <a:latin typeface="Arial" panose="020B0604020202020204" pitchFamily="34" charset="0"/>
            </a:endParaRPr>
          </a:p>
          <a:p>
            <a:pPr marL="0" indent="0">
              <a:buNone/>
            </a:pPr>
            <a:endParaRPr lang="en-US" dirty="0"/>
          </a:p>
        </p:txBody>
      </p:sp>
      <p:sp>
        <p:nvSpPr>
          <p:cNvPr id="4" name="Date Placeholder 3">
            <a:extLst>
              <a:ext uri="{FF2B5EF4-FFF2-40B4-BE49-F238E27FC236}">
                <a16:creationId xmlns:a16="http://schemas.microsoft.com/office/drawing/2014/main" id="{26C38314-D626-BB14-D111-63C5CFB150E0}"/>
              </a:ext>
            </a:extLst>
          </p:cNvPr>
          <p:cNvSpPr>
            <a:spLocks noGrp="1"/>
          </p:cNvSpPr>
          <p:nvPr>
            <p:ph type="dt" sz="half" idx="10"/>
          </p:nvPr>
        </p:nvSpPr>
        <p:spPr/>
        <p:txBody>
          <a:bodyPr/>
          <a:lstStyle/>
          <a:p>
            <a:fld id="{84420900-67ED-134D-BE44-5001BC95CCC7}" type="datetime1">
              <a:rPr lang="en-IN" smtClean="0"/>
              <a:t>22/08/23</a:t>
            </a:fld>
            <a:endParaRPr lang="en-US"/>
          </a:p>
        </p:txBody>
      </p:sp>
      <p:sp>
        <p:nvSpPr>
          <p:cNvPr id="5" name="Footer Placeholder 4">
            <a:extLst>
              <a:ext uri="{FF2B5EF4-FFF2-40B4-BE49-F238E27FC236}">
                <a16:creationId xmlns:a16="http://schemas.microsoft.com/office/drawing/2014/main" id="{CD0C84B4-8087-8E02-4DA2-93E7E59B584B}"/>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632A00E0-AFFF-B7F8-A304-8812B47A7B82}"/>
              </a:ext>
            </a:extLst>
          </p:cNvPr>
          <p:cNvSpPr>
            <a:spLocks noGrp="1"/>
          </p:cNvSpPr>
          <p:nvPr>
            <p:ph type="sldNum" sz="quarter" idx="12"/>
          </p:nvPr>
        </p:nvSpPr>
        <p:spPr/>
        <p:txBody>
          <a:bodyPr/>
          <a:lstStyle/>
          <a:p>
            <a:fld id="{8E76CBA5-E987-5E44-BC9F-E1C771F6FE5A}" type="slidenum">
              <a:rPr lang="en-US" smtClean="0"/>
              <a:t>23</a:t>
            </a:fld>
            <a:endParaRPr lang="en-US"/>
          </a:p>
        </p:txBody>
      </p:sp>
    </p:spTree>
    <p:extLst>
      <p:ext uri="{BB962C8B-B14F-4D97-AF65-F5344CB8AC3E}">
        <p14:creationId xmlns:p14="http://schemas.microsoft.com/office/powerpoint/2010/main" val="4030701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cs typeface="Calibri Light"/>
              </a:rPr>
              <a:t>History of Language Models</a:t>
            </a:r>
            <a:endParaRPr lang="en-GB" dirty="0"/>
          </a:p>
        </p:txBody>
      </p:sp>
      <p:sp>
        <p:nvSpPr>
          <p:cNvPr id="3" name="Subtitle 2"/>
          <p:cNvSpPr>
            <a:spLocks noGrp="1"/>
          </p:cNvSpPr>
          <p:nvPr>
            <p:ph type="subTitle" idx="1"/>
          </p:nvPr>
        </p:nvSpPr>
        <p:spPr/>
        <p:txBody>
          <a:bodyPr vert="horz" lIns="91440" tIns="45720" rIns="91440" bIns="45720" rtlCol="0" anchor="t">
            <a:normAutofit/>
          </a:bodyPr>
          <a:lstStyle/>
          <a:p>
            <a:r>
              <a:rPr lang="en-GB" dirty="0">
                <a:cs typeface="Calibri"/>
              </a:rPr>
              <a:t>Rudra Murthy</a:t>
            </a:r>
            <a:endParaRPr lang="en-GB" dirty="0"/>
          </a:p>
        </p:txBody>
      </p:sp>
    </p:spTree>
    <p:extLst>
      <p:ext uri="{BB962C8B-B14F-4D97-AF65-F5344CB8AC3E}">
        <p14:creationId xmlns:p14="http://schemas.microsoft.com/office/powerpoint/2010/main" val="109857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241A6-1FA2-0BD7-C9F8-0CBE541D619A}"/>
              </a:ext>
            </a:extLst>
          </p:cNvPr>
          <p:cNvSpPr>
            <a:spLocks noGrp="1"/>
          </p:cNvSpPr>
          <p:nvPr>
            <p:ph type="title"/>
          </p:nvPr>
        </p:nvSpPr>
        <p:spPr/>
        <p:txBody>
          <a:bodyPr/>
          <a:lstStyle/>
          <a:p>
            <a:r>
              <a:rPr lang="en-GB" dirty="0"/>
              <a:t>Outline</a:t>
            </a:r>
          </a:p>
        </p:txBody>
      </p:sp>
      <p:sp>
        <p:nvSpPr>
          <p:cNvPr id="3" name="Content Placeholder 2">
            <a:extLst>
              <a:ext uri="{FF2B5EF4-FFF2-40B4-BE49-F238E27FC236}">
                <a16:creationId xmlns:a16="http://schemas.microsoft.com/office/drawing/2014/main" id="{C8153FCC-B4A3-015A-3B8A-945038BEC206}"/>
              </a:ext>
            </a:extLst>
          </p:cNvPr>
          <p:cNvSpPr>
            <a:spLocks noGrp="1"/>
          </p:cNvSpPr>
          <p:nvPr>
            <p:ph idx="1"/>
          </p:nvPr>
        </p:nvSpPr>
        <p:spPr/>
        <p:txBody>
          <a:bodyPr/>
          <a:lstStyle/>
          <a:p>
            <a:pPr marL="305435" indent="-305435"/>
            <a:r>
              <a:rPr lang="en-GB" dirty="0"/>
              <a:t>Introduction</a:t>
            </a:r>
          </a:p>
          <a:p>
            <a:pPr marL="305435" indent="-305435"/>
            <a:r>
              <a:rPr lang="en-GB" dirty="0"/>
              <a:t>n-gram Language Model</a:t>
            </a:r>
          </a:p>
          <a:p>
            <a:pPr marL="305435" indent="-305435"/>
            <a:r>
              <a:rPr lang="en-GB" dirty="0"/>
              <a:t>Neural Probabilistic Language Model</a:t>
            </a:r>
          </a:p>
          <a:p>
            <a:pPr marL="305435" indent="-305435"/>
            <a:r>
              <a:rPr lang="en-GB" dirty="0"/>
              <a:t>Recurrent Neural Network Language Model</a:t>
            </a:r>
          </a:p>
          <a:p>
            <a:pPr marL="305435" indent="-305435"/>
            <a:r>
              <a:rPr lang="en-GB" dirty="0"/>
              <a:t>Unsupervised Pre-Training: A glimpse</a:t>
            </a:r>
          </a:p>
        </p:txBody>
      </p:sp>
      <p:sp>
        <p:nvSpPr>
          <p:cNvPr id="5" name="Slide Number Placeholder 4">
            <a:extLst>
              <a:ext uri="{FF2B5EF4-FFF2-40B4-BE49-F238E27FC236}">
                <a16:creationId xmlns:a16="http://schemas.microsoft.com/office/drawing/2014/main" id="{1E29E34C-790C-CE1C-D450-1AFC625DB544}"/>
              </a:ext>
            </a:extLst>
          </p:cNvPr>
          <p:cNvSpPr>
            <a:spLocks noGrp="1"/>
          </p:cNvSpPr>
          <p:nvPr>
            <p:ph type="sldNum" sz="quarter" idx="12"/>
          </p:nvPr>
        </p:nvSpPr>
        <p:spPr/>
        <p:txBody>
          <a:bodyPr/>
          <a:lstStyle/>
          <a:p>
            <a:fld id="{D57F1E4F-1CFF-5643-939E-217C01CDF565}" type="slidenum">
              <a:rPr lang="en-US" dirty="0"/>
              <a:pPr/>
              <a:t>25</a:t>
            </a:fld>
            <a:endParaRPr lang="en-GB"/>
          </a:p>
        </p:txBody>
      </p:sp>
      <p:sp>
        <p:nvSpPr>
          <p:cNvPr id="4" name="Footer Placeholder 3">
            <a:extLst>
              <a:ext uri="{FF2B5EF4-FFF2-40B4-BE49-F238E27FC236}">
                <a16:creationId xmlns:a16="http://schemas.microsoft.com/office/drawing/2014/main" id="{B29C8A39-0A26-2093-6E1C-C54B1AF8581C}"/>
              </a:ext>
            </a:extLst>
          </p:cNvPr>
          <p:cNvSpPr>
            <a:spLocks noGrp="1"/>
          </p:cNvSpPr>
          <p:nvPr>
            <p:ph type="ftr" sz="quarter" idx="11"/>
          </p:nvPr>
        </p:nvSpPr>
        <p:spPr/>
        <p:txBody>
          <a:bodyPr/>
          <a:lstStyle/>
          <a:p>
            <a:r>
              <a:rPr lang="en-GB"/>
              <a:t>Rudra-History-of-LM</a:t>
            </a:r>
          </a:p>
        </p:txBody>
      </p:sp>
      <p:sp>
        <p:nvSpPr>
          <p:cNvPr id="6" name="Down Arrow 5">
            <a:extLst>
              <a:ext uri="{FF2B5EF4-FFF2-40B4-BE49-F238E27FC236}">
                <a16:creationId xmlns:a16="http://schemas.microsoft.com/office/drawing/2014/main" id="{081CC7FF-A747-FBBA-6C42-A92C4DAB47AA}"/>
              </a:ext>
            </a:extLst>
          </p:cNvPr>
          <p:cNvSpPr/>
          <p:nvPr/>
        </p:nvSpPr>
        <p:spPr>
          <a:xfrm>
            <a:off x="5508170" y="3429000"/>
            <a:ext cx="444137" cy="10711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9658162-BBAE-6806-DACD-718632B7235A}"/>
              </a:ext>
            </a:extLst>
          </p:cNvPr>
          <p:cNvSpPr txBox="1"/>
          <p:nvPr/>
        </p:nvSpPr>
        <p:spPr>
          <a:xfrm>
            <a:off x="5952307" y="3439727"/>
            <a:ext cx="612668" cy="307777"/>
          </a:xfrm>
          <a:prstGeom prst="rect">
            <a:avLst/>
          </a:prstGeom>
          <a:noFill/>
        </p:spPr>
        <p:txBody>
          <a:bodyPr wrap="none" rtlCol="0">
            <a:spAutoFit/>
          </a:bodyPr>
          <a:lstStyle/>
          <a:p>
            <a:r>
              <a:rPr lang="en-US" sz="1400" dirty="0"/>
              <a:t>1990s</a:t>
            </a:r>
          </a:p>
        </p:txBody>
      </p:sp>
      <p:sp>
        <p:nvSpPr>
          <p:cNvPr id="8" name="TextBox 7">
            <a:extLst>
              <a:ext uri="{FF2B5EF4-FFF2-40B4-BE49-F238E27FC236}">
                <a16:creationId xmlns:a16="http://schemas.microsoft.com/office/drawing/2014/main" id="{61C8DA39-A847-6E61-6284-0AD24954E93B}"/>
              </a:ext>
            </a:extLst>
          </p:cNvPr>
          <p:cNvSpPr txBox="1"/>
          <p:nvPr/>
        </p:nvSpPr>
        <p:spPr>
          <a:xfrm>
            <a:off x="5952305" y="3810688"/>
            <a:ext cx="543739" cy="307777"/>
          </a:xfrm>
          <a:prstGeom prst="rect">
            <a:avLst/>
          </a:prstGeom>
          <a:noFill/>
        </p:spPr>
        <p:txBody>
          <a:bodyPr wrap="none" rtlCol="0">
            <a:spAutoFit/>
          </a:bodyPr>
          <a:lstStyle/>
          <a:p>
            <a:r>
              <a:rPr lang="en-US" sz="1400" dirty="0"/>
              <a:t>2003</a:t>
            </a:r>
          </a:p>
        </p:txBody>
      </p:sp>
      <p:sp>
        <p:nvSpPr>
          <p:cNvPr id="9" name="TextBox 8">
            <a:extLst>
              <a:ext uri="{FF2B5EF4-FFF2-40B4-BE49-F238E27FC236}">
                <a16:creationId xmlns:a16="http://schemas.microsoft.com/office/drawing/2014/main" id="{9FEA457A-76A9-6E84-28DF-A98AD3E75331}"/>
              </a:ext>
            </a:extLst>
          </p:cNvPr>
          <p:cNvSpPr txBox="1"/>
          <p:nvPr/>
        </p:nvSpPr>
        <p:spPr>
          <a:xfrm>
            <a:off x="5952306" y="4149464"/>
            <a:ext cx="543739" cy="307777"/>
          </a:xfrm>
          <a:prstGeom prst="rect">
            <a:avLst/>
          </a:prstGeom>
          <a:noFill/>
        </p:spPr>
        <p:txBody>
          <a:bodyPr wrap="none" rtlCol="0">
            <a:spAutoFit/>
          </a:bodyPr>
          <a:lstStyle/>
          <a:p>
            <a:r>
              <a:rPr lang="en-US" sz="1400" dirty="0"/>
              <a:t>2009</a:t>
            </a:r>
          </a:p>
        </p:txBody>
      </p:sp>
    </p:spTree>
    <p:extLst>
      <p:ext uri="{BB962C8B-B14F-4D97-AF65-F5344CB8AC3E}">
        <p14:creationId xmlns:p14="http://schemas.microsoft.com/office/powerpoint/2010/main" val="394789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57C5D-E458-516A-6E92-B4E404621E46}"/>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A2B2C3B8-FC47-618B-4D18-27E1C5CF61B5}"/>
              </a:ext>
            </a:extLst>
          </p:cNvPr>
          <p:cNvSpPr>
            <a:spLocks noGrp="1"/>
          </p:cNvSpPr>
          <p:nvPr>
            <p:ph sz="half" idx="1"/>
          </p:nvPr>
        </p:nvSpPr>
        <p:spPr/>
        <p:txBody>
          <a:bodyPr/>
          <a:lstStyle/>
          <a:p>
            <a:pPr marL="305435" indent="-305435"/>
            <a:r>
              <a:rPr lang="en-GB" dirty="0"/>
              <a:t>Why Language Model?</a:t>
            </a:r>
          </a:p>
          <a:p>
            <a:pPr marL="629920" lvl="1" indent="-305435"/>
            <a:r>
              <a:rPr lang="en-GB" dirty="0"/>
              <a:t>We need a method to assign </a:t>
            </a:r>
          </a:p>
          <a:p>
            <a:pPr marL="899795" lvl="2" indent="-269875"/>
            <a:r>
              <a:rPr lang="en-GB" dirty="0"/>
              <a:t>high probability to grammatical sentences </a:t>
            </a:r>
          </a:p>
          <a:p>
            <a:pPr marL="899795" lvl="2" indent="-269875"/>
            <a:r>
              <a:rPr lang="en-GB" dirty="0"/>
              <a:t>Low probability to ungrammatical ones</a:t>
            </a:r>
          </a:p>
          <a:p>
            <a:pPr marL="629920" lvl="1" indent="-305435"/>
            <a:r>
              <a:rPr lang="en-GB" dirty="0"/>
              <a:t>For example:</a:t>
            </a:r>
          </a:p>
          <a:p>
            <a:pPr marL="899795" lvl="2" indent="-269875"/>
            <a:r>
              <a:rPr lang="en-GB" dirty="0"/>
              <a:t>P(</a:t>
            </a:r>
            <a:r>
              <a:rPr lang="en-GB" dirty="0">
                <a:solidFill>
                  <a:schemeClr val="accent6"/>
                </a:solidFill>
                <a:latin typeface="Calibri"/>
                <a:cs typeface="Calibri"/>
              </a:rPr>
              <a:t>The sun rises in the east</a:t>
            </a:r>
            <a:r>
              <a:rPr lang="en-GB" dirty="0"/>
              <a:t>) &gt; P(</a:t>
            </a:r>
            <a:r>
              <a:rPr lang="en-GB" dirty="0">
                <a:solidFill>
                  <a:schemeClr val="accent6"/>
                </a:solidFill>
                <a:latin typeface="Calibri"/>
                <a:cs typeface="Calibri"/>
              </a:rPr>
              <a:t>The sun rises in the west</a:t>
            </a:r>
            <a:r>
              <a:rPr lang="en-GB" dirty="0"/>
              <a:t>)</a:t>
            </a:r>
          </a:p>
          <a:p>
            <a:pPr marL="899795" lvl="2" indent="-269875"/>
            <a:r>
              <a:rPr lang="en-GB" dirty="0">
                <a:ea typeface="+mn-lt"/>
                <a:cs typeface="+mn-lt"/>
              </a:rPr>
              <a:t>P(</a:t>
            </a:r>
            <a:r>
              <a:rPr lang="en-GB" dirty="0">
                <a:solidFill>
                  <a:schemeClr val="accent6"/>
                </a:solidFill>
                <a:ea typeface="+mn-lt"/>
                <a:cs typeface="+mn-lt"/>
              </a:rPr>
              <a:t>The sun rises in the east</a:t>
            </a:r>
            <a:r>
              <a:rPr lang="en-GB" dirty="0">
                <a:ea typeface="+mn-lt"/>
                <a:cs typeface="+mn-lt"/>
              </a:rPr>
              <a:t>) &gt; P(</a:t>
            </a:r>
            <a:r>
              <a:rPr lang="en-GB" dirty="0">
                <a:solidFill>
                  <a:schemeClr val="accent6"/>
                </a:solidFill>
                <a:ea typeface="+mn-lt"/>
                <a:cs typeface="+mn-lt"/>
              </a:rPr>
              <a:t>The sun </a:t>
            </a:r>
            <a:r>
              <a:rPr lang="en-GB" dirty="0">
                <a:solidFill>
                  <a:srgbClr val="FF0000"/>
                </a:solidFill>
                <a:ea typeface="+mn-lt"/>
                <a:cs typeface="+mn-lt"/>
              </a:rPr>
              <a:t>rise</a:t>
            </a:r>
            <a:r>
              <a:rPr lang="en-GB" dirty="0">
                <a:solidFill>
                  <a:schemeClr val="accent6"/>
                </a:solidFill>
                <a:ea typeface="+mn-lt"/>
                <a:cs typeface="+mn-lt"/>
              </a:rPr>
              <a:t> in the east</a:t>
            </a:r>
            <a:r>
              <a:rPr lang="en-GB" dirty="0">
                <a:ea typeface="+mn-lt"/>
                <a:cs typeface="+mn-lt"/>
              </a:rPr>
              <a:t>)</a:t>
            </a:r>
            <a:endParaRPr lang="en-GB" dirty="0"/>
          </a:p>
          <a:p>
            <a:pPr marL="899920" lvl="2" indent="-305435"/>
            <a:r>
              <a:rPr lang="en-GB" dirty="0">
                <a:ea typeface="+mn-lt"/>
                <a:cs typeface="+mn-lt"/>
              </a:rPr>
              <a:t>P(</a:t>
            </a:r>
            <a:r>
              <a:rPr lang="en-GB" dirty="0">
                <a:solidFill>
                  <a:schemeClr val="accent6"/>
                </a:solidFill>
                <a:ea typeface="+mn-lt"/>
                <a:cs typeface="+mn-lt"/>
              </a:rPr>
              <a:t>The sun rises in the east</a:t>
            </a:r>
            <a:r>
              <a:rPr lang="en-GB" dirty="0">
                <a:ea typeface="+mn-lt"/>
                <a:cs typeface="+mn-lt"/>
              </a:rPr>
              <a:t>) &gt; P(</a:t>
            </a:r>
            <a:r>
              <a:rPr lang="en-GB" dirty="0">
                <a:solidFill>
                  <a:schemeClr val="accent6"/>
                </a:solidFill>
                <a:ea typeface="+mn-lt"/>
                <a:cs typeface="+mn-lt"/>
              </a:rPr>
              <a:t>The </a:t>
            </a:r>
            <a:r>
              <a:rPr lang="en-GB" dirty="0">
                <a:solidFill>
                  <a:srgbClr val="FF0000"/>
                </a:solidFill>
                <a:ea typeface="+mn-lt"/>
                <a:cs typeface="+mn-lt"/>
              </a:rPr>
              <a:t>son</a:t>
            </a:r>
            <a:r>
              <a:rPr lang="en-GB" dirty="0">
                <a:solidFill>
                  <a:schemeClr val="accent6"/>
                </a:solidFill>
                <a:ea typeface="+mn-lt"/>
                <a:cs typeface="+mn-lt"/>
              </a:rPr>
              <a:t> rises in the east</a:t>
            </a:r>
            <a:r>
              <a:rPr lang="en-GB" dirty="0">
                <a:ea typeface="+mn-lt"/>
                <a:cs typeface="+mn-lt"/>
              </a:rPr>
              <a:t>)</a:t>
            </a:r>
            <a:endParaRPr lang="en-GB" dirty="0"/>
          </a:p>
          <a:p>
            <a:pPr marL="305435" indent="-305435"/>
            <a:endParaRPr lang="en-GB" dirty="0"/>
          </a:p>
        </p:txBody>
      </p:sp>
      <p:pic>
        <p:nvPicPr>
          <p:cNvPr id="5" name="Picture 5">
            <a:extLst>
              <a:ext uri="{FF2B5EF4-FFF2-40B4-BE49-F238E27FC236}">
                <a16:creationId xmlns:a16="http://schemas.microsoft.com/office/drawing/2014/main" id="{8E7DC226-B5CD-1561-6357-DD25684EA449}"/>
              </a:ext>
            </a:extLst>
          </p:cNvPr>
          <p:cNvPicPr>
            <a:picLocks noGrp="1" noChangeAspect="1"/>
          </p:cNvPicPr>
          <p:nvPr>
            <p:ph sz="half" idx="2"/>
          </p:nvPr>
        </p:nvPicPr>
        <p:blipFill>
          <a:blip r:embed="rId2"/>
          <a:stretch>
            <a:fillRect/>
          </a:stretch>
        </p:blipFill>
        <p:spPr>
          <a:xfrm>
            <a:off x="6097360" y="2228964"/>
            <a:ext cx="5422392" cy="995275"/>
          </a:xfrm>
        </p:spPr>
      </p:pic>
      <p:pic>
        <p:nvPicPr>
          <p:cNvPr id="4" name="Picture 5">
            <a:extLst>
              <a:ext uri="{FF2B5EF4-FFF2-40B4-BE49-F238E27FC236}">
                <a16:creationId xmlns:a16="http://schemas.microsoft.com/office/drawing/2014/main" id="{F6E057BE-A1FB-3F18-93DF-510E1E3BE267}"/>
              </a:ext>
            </a:extLst>
          </p:cNvPr>
          <p:cNvPicPr>
            <a:picLocks noChangeAspect="1"/>
          </p:cNvPicPr>
          <p:nvPr/>
        </p:nvPicPr>
        <p:blipFill rotWithShape="1">
          <a:blip r:embed="rId3"/>
          <a:srcRect t="24709" r="265" b="3380"/>
          <a:stretch/>
        </p:blipFill>
        <p:spPr>
          <a:xfrm>
            <a:off x="9516108" y="3355675"/>
            <a:ext cx="1800582" cy="2959015"/>
          </a:xfrm>
          <a:prstGeom prst="rect">
            <a:avLst/>
          </a:prstGeom>
        </p:spPr>
      </p:pic>
      <p:sp>
        <p:nvSpPr>
          <p:cNvPr id="7" name="Slide Number Placeholder 6">
            <a:extLst>
              <a:ext uri="{FF2B5EF4-FFF2-40B4-BE49-F238E27FC236}">
                <a16:creationId xmlns:a16="http://schemas.microsoft.com/office/drawing/2014/main" id="{3EC7B642-17F0-B85F-877C-FAAE100181C8}"/>
              </a:ext>
            </a:extLst>
          </p:cNvPr>
          <p:cNvSpPr>
            <a:spLocks noGrp="1"/>
          </p:cNvSpPr>
          <p:nvPr>
            <p:ph type="sldNum" sz="quarter" idx="12"/>
          </p:nvPr>
        </p:nvSpPr>
        <p:spPr/>
        <p:txBody>
          <a:bodyPr/>
          <a:lstStyle/>
          <a:p>
            <a:fld id="{D57F1E4F-1CFF-5643-939E-217C01CDF565}" type="slidenum">
              <a:rPr lang="en-US" dirty="0"/>
              <a:pPr/>
              <a:t>26</a:t>
            </a:fld>
            <a:endParaRPr lang="en-GB"/>
          </a:p>
        </p:txBody>
      </p:sp>
      <p:sp>
        <p:nvSpPr>
          <p:cNvPr id="6" name="Footer Placeholder 5">
            <a:extLst>
              <a:ext uri="{FF2B5EF4-FFF2-40B4-BE49-F238E27FC236}">
                <a16:creationId xmlns:a16="http://schemas.microsoft.com/office/drawing/2014/main" id="{8E4899E1-4227-A086-96A5-DF9EF77A5DAD}"/>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30685318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5137-A1CE-097D-3C5D-435D40EB399E}"/>
              </a:ext>
            </a:extLst>
          </p:cNvPr>
          <p:cNvSpPr>
            <a:spLocks noGrp="1"/>
          </p:cNvSpPr>
          <p:nvPr>
            <p:ph type="title"/>
          </p:nvPr>
        </p:nvSpPr>
        <p:spPr/>
        <p:txBody>
          <a:bodyPr/>
          <a:lstStyle/>
          <a:p>
            <a:pPr>
              <a:spcBef>
                <a:spcPct val="20000"/>
              </a:spcBef>
              <a:spcAft>
                <a:spcPts val="600"/>
              </a:spcAft>
            </a:pPr>
            <a:r>
              <a:rPr lang="en-GB" dirty="0">
                <a:ea typeface="+mj-lt"/>
                <a:cs typeface="+mj-lt"/>
              </a:rPr>
              <a:t>n-gram Language Model</a:t>
            </a:r>
            <a:endParaRPr lang="en-US" dirty="0">
              <a:ea typeface="+mj-lt"/>
              <a:cs typeface="+mj-lt"/>
            </a:endParaRPr>
          </a:p>
        </p:txBody>
      </p:sp>
      <p:sp>
        <p:nvSpPr>
          <p:cNvPr id="3" name="Text Placeholder 2">
            <a:extLst>
              <a:ext uri="{FF2B5EF4-FFF2-40B4-BE49-F238E27FC236}">
                <a16:creationId xmlns:a16="http://schemas.microsoft.com/office/drawing/2014/main" id="{E63EE70E-43F3-0A61-B054-40ADF3298317}"/>
              </a:ext>
            </a:extLst>
          </p:cNvPr>
          <p:cNvSpPr>
            <a:spLocks noGrp="1"/>
          </p:cNvSpPr>
          <p:nvPr>
            <p:ph type="body" idx="1"/>
          </p:nvPr>
        </p:nvSpPr>
        <p:spPr/>
        <p:txBody>
          <a:bodyPr/>
          <a:lstStyle/>
          <a:p>
            <a:r>
              <a:rPr lang="en-GB" dirty="0"/>
              <a:t>Introduction</a:t>
            </a:r>
          </a:p>
        </p:txBody>
      </p:sp>
      <p:sp>
        <p:nvSpPr>
          <p:cNvPr id="5" name="Slide Number Placeholder 4">
            <a:extLst>
              <a:ext uri="{FF2B5EF4-FFF2-40B4-BE49-F238E27FC236}">
                <a16:creationId xmlns:a16="http://schemas.microsoft.com/office/drawing/2014/main" id="{A671DC12-540B-F2ED-C764-62203EAAFE17}"/>
              </a:ext>
            </a:extLst>
          </p:cNvPr>
          <p:cNvSpPr>
            <a:spLocks noGrp="1"/>
          </p:cNvSpPr>
          <p:nvPr>
            <p:ph type="sldNum" sz="quarter" idx="12"/>
          </p:nvPr>
        </p:nvSpPr>
        <p:spPr/>
        <p:txBody>
          <a:bodyPr/>
          <a:lstStyle/>
          <a:p>
            <a:fld id="{D57F1E4F-1CFF-5643-939E-217C01CDF565}" type="slidenum">
              <a:rPr lang="en-US" dirty="0"/>
              <a:pPr/>
              <a:t>27</a:t>
            </a:fld>
            <a:endParaRPr lang="en-GB"/>
          </a:p>
        </p:txBody>
      </p:sp>
      <p:sp>
        <p:nvSpPr>
          <p:cNvPr id="4" name="Footer Placeholder 3">
            <a:extLst>
              <a:ext uri="{FF2B5EF4-FFF2-40B4-BE49-F238E27FC236}">
                <a16:creationId xmlns:a16="http://schemas.microsoft.com/office/drawing/2014/main" id="{0C692318-082B-7AA0-5707-354BA2B65BEA}"/>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3462732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F6E0-CF83-253B-95D9-A7E3ED0E8B0A}"/>
              </a:ext>
            </a:extLst>
          </p:cNvPr>
          <p:cNvSpPr>
            <a:spLocks noGrp="1"/>
          </p:cNvSpPr>
          <p:nvPr>
            <p:ph type="title"/>
          </p:nvPr>
        </p:nvSpPr>
        <p:spPr/>
        <p:txBody>
          <a:bodyPr/>
          <a:lstStyle/>
          <a:p>
            <a:r>
              <a:rPr lang="en-GB" dirty="0"/>
              <a:t>N-GRAM LANGUAGE MODEL</a:t>
            </a:r>
          </a:p>
        </p:txBody>
      </p:sp>
      <p:sp>
        <p:nvSpPr>
          <p:cNvPr id="3" name="Content Placeholder 2">
            <a:extLst>
              <a:ext uri="{FF2B5EF4-FFF2-40B4-BE49-F238E27FC236}">
                <a16:creationId xmlns:a16="http://schemas.microsoft.com/office/drawing/2014/main" id="{FC90C482-8B79-0307-C4F5-520A2A0B6656}"/>
              </a:ext>
            </a:extLst>
          </p:cNvPr>
          <p:cNvSpPr>
            <a:spLocks noGrp="1"/>
          </p:cNvSpPr>
          <p:nvPr>
            <p:ph idx="1"/>
          </p:nvPr>
        </p:nvSpPr>
        <p:spPr/>
        <p:txBody>
          <a:bodyPr/>
          <a:lstStyle/>
          <a:p>
            <a:pPr marL="0" indent="0">
              <a:buNone/>
            </a:pPr>
            <a:r>
              <a:rPr lang="en-GB" b="1" dirty="0"/>
              <a:t>Applications:</a:t>
            </a:r>
          </a:p>
          <a:p>
            <a:pPr marL="305435" indent="-305435"/>
            <a:r>
              <a:rPr lang="en-GB" dirty="0"/>
              <a:t>Assume that we have seen some sequence of words (h) and we need to choose the next word (w) </a:t>
            </a:r>
          </a:p>
          <a:p>
            <a:pPr marL="629435" lvl="1" indent="-305435"/>
            <a:r>
              <a:rPr lang="en-GB" dirty="0"/>
              <a:t>For example, we have observed the sequence </a:t>
            </a:r>
            <a:r>
              <a:rPr lang="en-GB" dirty="0">
                <a:solidFill>
                  <a:schemeClr val="accent6"/>
                </a:solidFill>
                <a:latin typeface="Consolas"/>
                <a:ea typeface="Verdana"/>
                <a:cs typeface="Arial"/>
              </a:rPr>
              <a:t>I went to the</a:t>
            </a:r>
            <a:r>
              <a:rPr lang="en-GB" dirty="0">
                <a:latin typeface="Consolas"/>
                <a:ea typeface="Verdana"/>
                <a:cs typeface="Arial"/>
              </a:rPr>
              <a:t> </a:t>
            </a:r>
            <a:r>
              <a:rPr lang="en-GB" dirty="0">
                <a:ea typeface="+mn-lt"/>
                <a:cs typeface="+mn-lt"/>
              </a:rPr>
              <a:t>and we want to know what is the probability that the next word is </a:t>
            </a:r>
            <a:r>
              <a:rPr lang="en-GB" dirty="0">
                <a:solidFill>
                  <a:schemeClr val="accent6"/>
                </a:solidFill>
                <a:ea typeface="+mn-lt"/>
                <a:cs typeface="+mn-lt"/>
              </a:rPr>
              <a:t>market</a:t>
            </a:r>
          </a:p>
          <a:p>
            <a:pPr marL="899920" lvl="2" indent="-305435"/>
            <a:r>
              <a:rPr lang="en-GB" dirty="0">
                <a:solidFill>
                  <a:schemeClr val="accent6"/>
                </a:solidFill>
                <a:latin typeface="Consolas"/>
                <a:ea typeface="+mn-lt"/>
                <a:cs typeface="+mn-lt"/>
              </a:rPr>
              <a:t>P( market | I went to the )</a:t>
            </a:r>
          </a:p>
          <a:p>
            <a:pPr marL="629435" lvl="1" indent="-305435"/>
            <a:r>
              <a:rPr lang="en-GB" dirty="0">
                <a:latin typeface="Gill Sans MT"/>
                <a:ea typeface="+mn-lt"/>
                <a:cs typeface="+mn-lt"/>
              </a:rPr>
              <a:t>How do we estimate this?</a:t>
            </a:r>
          </a:p>
          <a:p>
            <a:pPr marL="305435" indent="-305435"/>
            <a:r>
              <a:rPr lang="en-GB" dirty="0">
                <a:latin typeface="Gill Sans MT"/>
                <a:ea typeface="+mn-lt"/>
                <a:cs typeface="+mn-lt"/>
              </a:rPr>
              <a:t>Or, I need to estimate how good the generated sentence (X) is?</a:t>
            </a:r>
          </a:p>
          <a:p>
            <a:pPr marL="629435" lvl="1" indent="-305435"/>
            <a:r>
              <a:rPr lang="en-GB" dirty="0">
                <a:latin typeface="Gill Sans MT"/>
                <a:ea typeface="+mn-lt"/>
                <a:cs typeface="+mn-lt"/>
              </a:rPr>
              <a:t>For example, the model generates </a:t>
            </a:r>
            <a:r>
              <a:rPr lang="en-GB" dirty="0">
                <a:solidFill>
                  <a:schemeClr val="accent6"/>
                </a:solidFill>
                <a:latin typeface="Consolas"/>
                <a:ea typeface="Verdana"/>
                <a:cs typeface="Arial"/>
              </a:rPr>
              <a:t>I went to the ground </a:t>
            </a:r>
            <a:r>
              <a:rPr lang="en-GB" dirty="0">
                <a:ea typeface="+mn-lt"/>
                <a:cs typeface="+mn-lt"/>
              </a:rPr>
              <a:t>and we want to know </a:t>
            </a:r>
          </a:p>
          <a:p>
            <a:pPr marL="899435" lvl="2" indent="-305435"/>
            <a:r>
              <a:rPr lang="en-GB" dirty="0">
                <a:solidFill>
                  <a:schemeClr val="accent6"/>
                </a:solidFill>
                <a:latin typeface="Consolas"/>
                <a:ea typeface="+mn-lt"/>
                <a:cs typeface="+mn-lt"/>
              </a:rPr>
              <a:t>P( I went to the ground )</a:t>
            </a:r>
          </a:p>
        </p:txBody>
      </p:sp>
      <p:sp>
        <p:nvSpPr>
          <p:cNvPr id="6" name="Slide Number Placeholder 5">
            <a:extLst>
              <a:ext uri="{FF2B5EF4-FFF2-40B4-BE49-F238E27FC236}">
                <a16:creationId xmlns:a16="http://schemas.microsoft.com/office/drawing/2014/main" id="{6DA618F0-34DA-DD67-E2F7-35D49DFA88BF}"/>
              </a:ext>
            </a:extLst>
          </p:cNvPr>
          <p:cNvSpPr>
            <a:spLocks noGrp="1"/>
          </p:cNvSpPr>
          <p:nvPr>
            <p:ph type="sldNum" sz="quarter" idx="12"/>
          </p:nvPr>
        </p:nvSpPr>
        <p:spPr/>
        <p:txBody>
          <a:bodyPr/>
          <a:lstStyle/>
          <a:p>
            <a:fld id="{D57F1E4F-1CFF-5643-939E-217C01CDF565}" type="slidenum">
              <a:rPr lang="en-US" dirty="0"/>
              <a:pPr/>
              <a:t>28</a:t>
            </a:fld>
            <a:endParaRPr lang="en-GB"/>
          </a:p>
        </p:txBody>
      </p:sp>
      <p:sp>
        <p:nvSpPr>
          <p:cNvPr id="5" name="Footer Placeholder 4">
            <a:extLst>
              <a:ext uri="{FF2B5EF4-FFF2-40B4-BE49-F238E27FC236}">
                <a16:creationId xmlns:a16="http://schemas.microsoft.com/office/drawing/2014/main" id="{AD392CE0-E6E0-2213-F625-0F07FAF29F39}"/>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3377461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F6E0-CF83-253B-95D9-A7E3ED0E8B0A}"/>
              </a:ext>
            </a:extLst>
          </p:cNvPr>
          <p:cNvSpPr>
            <a:spLocks noGrp="1"/>
          </p:cNvSpPr>
          <p:nvPr>
            <p:ph type="title"/>
          </p:nvPr>
        </p:nvSpPr>
        <p:spPr/>
        <p:txBody>
          <a:bodyPr/>
          <a:lstStyle/>
          <a:p>
            <a:r>
              <a:rPr lang="en-GB" dirty="0"/>
              <a:t>N-GRAM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0C482-8B79-0307-C4F5-520A2A0B6656}"/>
                  </a:ext>
                </a:extLst>
              </p:cNvPr>
              <p:cNvSpPr>
                <a:spLocks noGrp="1"/>
              </p:cNvSpPr>
              <p:nvPr>
                <p:ph idx="1"/>
              </p:nvPr>
            </p:nvSpPr>
            <p:spPr>
              <a:xfrm>
                <a:off x="581192" y="2180496"/>
                <a:ext cx="11029615" cy="3678303"/>
              </a:xfrm>
            </p:spPr>
            <p:txBody>
              <a:bodyPr>
                <a:normAutofit/>
              </a:bodyPr>
              <a:lstStyle/>
              <a:p>
                <a:pPr marL="0" indent="0">
                  <a:buNone/>
                </a:pPr>
                <a:r>
                  <a:rPr lang="en-GB" b="1" dirty="0">
                    <a:ea typeface="+mn-lt"/>
                    <a:cs typeface="+mn-lt"/>
                  </a:rPr>
                  <a:t>Maximum Likelihood Estimate</a:t>
                </a:r>
                <a:endParaRPr lang="en-GB" dirty="0">
                  <a:ea typeface="+mn-lt"/>
                  <a:cs typeface="+mn-lt"/>
                </a:endParaRPr>
              </a:p>
              <a:p>
                <a:pPr marL="305435" indent="-305435"/>
                <a:r>
                  <a:rPr lang="en-US" dirty="0">
                    <a:ea typeface="+mn-lt"/>
                    <a:cs typeface="+mn-lt"/>
                  </a:rPr>
                  <a:t>In general, we need an estimate of </a:t>
                </a:r>
                <a14:m>
                  <m:oMath xmlns:m="http://schemas.openxmlformats.org/officeDocument/2006/math">
                    <m:r>
                      <a:rPr lang="en-US" b="0" i="1" smtClean="0">
                        <a:latin typeface="Cambria Math" panose="02040503050406030204" pitchFamily="18" charset="0"/>
                        <a:ea typeface="+mn-lt"/>
                        <a:cs typeface="+mn-lt"/>
                      </a:rPr>
                      <m:t>𝑃</m:t>
                    </m:r>
                    <m:r>
                      <a:rPr lang="en-US" b="0" i="1" smtClean="0">
                        <a:latin typeface="Cambria Math" panose="02040503050406030204" pitchFamily="18" charset="0"/>
                        <a:ea typeface="+mn-lt"/>
                        <a:cs typeface="+mn-lt"/>
                      </a:rPr>
                      <m:t>( </m:t>
                    </m:r>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r>
                      <a:rPr lang="en-US" b="0" i="1" smtClean="0">
                        <a:latin typeface="Cambria Math" panose="02040503050406030204" pitchFamily="18" charset="0"/>
                        <a:ea typeface="+mn-lt"/>
                        <a:cs typeface="+mn-lt"/>
                      </a:rPr>
                      <m:t>, …,</m:t>
                    </m:r>
                    <m:sSub>
                      <m:sSubPr>
                        <m:ctrlPr>
                          <a:rPr lang="en-US" i="1">
                            <a:latin typeface="Cambria Math" panose="02040503050406030204" pitchFamily="18" charset="0"/>
                            <a:ea typeface="+mn-lt"/>
                            <a:cs typeface="+mn-lt"/>
                          </a:rPr>
                        </m:ctrlPr>
                      </m:sSubPr>
                      <m:e>
                        <m:r>
                          <a:rPr lang="en-US" i="1">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𝑛</m:t>
                        </m:r>
                      </m:sub>
                    </m:sSub>
                    <m:r>
                      <a:rPr lang="en-US" b="0" i="1" smtClean="0">
                        <a:latin typeface="Cambria Math" panose="02040503050406030204" pitchFamily="18" charset="0"/>
                        <a:ea typeface="+mn-lt"/>
                        <a:cs typeface="+mn-lt"/>
                      </a:rPr>
                      <m:t>)</m:t>
                    </m:r>
                  </m:oMath>
                </a14:m>
                <a:endParaRPr lang="en-US" dirty="0">
                  <a:ea typeface="+mn-lt"/>
                  <a:cs typeface="+mn-lt"/>
                </a:endParaRPr>
              </a:p>
              <a:p>
                <a:pPr marL="305435" indent="-305435"/>
                <a:r>
                  <a:rPr lang="en-US" dirty="0">
                    <a:ea typeface="+mn-lt"/>
                    <a:cs typeface="+mn-lt"/>
                  </a:rPr>
                  <a:t>Use </a:t>
                </a:r>
                <a:r>
                  <a:rPr lang="en-US" b="1" dirty="0">
                    <a:ea typeface="+mn-lt"/>
                    <a:cs typeface="+mn-lt"/>
                  </a:rPr>
                  <a:t>chain rule of probability</a:t>
                </a: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r>
                          <a:rPr lang="en-US" b="0" i="1" smtClean="0">
                            <a:latin typeface="Cambria Math" panose="02040503050406030204" pitchFamily="18" charset="0"/>
                            <a:ea typeface="+mn-lt"/>
                            <a:cs typeface="+mn-lt"/>
                          </a:rPr>
                          <m:t>, …,</m:t>
                        </m:r>
                        <m:sSub>
                          <m:sSubPr>
                            <m:ctrlPr>
                              <a:rPr lang="en-US" i="1">
                                <a:latin typeface="Cambria Math" panose="02040503050406030204" pitchFamily="18" charset="0"/>
                                <a:ea typeface="+mn-lt"/>
                                <a:cs typeface="+mn-lt"/>
                              </a:rPr>
                            </m:ctrlPr>
                          </m:sSubPr>
                          <m:e>
                            <m:r>
                              <a:rPr lang="en-US" i="1">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𝑛</m:t>
                            </m:r>
                          </m:sub>
                        </m:sSub>
                      </m:e>
                    </m:d>
                    <m:r>
                      <a:rPr lang="en-US" b="0" i="1" smtClean="0">
                        <a:latin typeface="Cambria Math" panose="02040503050406030204" pitchFamily="18" charset="0"/>
                        <a:ea typeface="+mn-lt"/>
                        <a:cs typeface="+mn-lt"/>
                      </a:rPr>
                      <m:t>=</m:t>
                    </m:r>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e>
                    </m:d>
                    <m:r>
                      <a:rPr lang="en-US" b="0" i="1" smtClean="0">
                        <a:latin typeface="Cambria Math" panose="02040503050406030204" pitchFamily="18" charset="0"/>
                        <a:ea typeface="Cambria Math" panose="02040503050406030204" pitchFamily="18" charset="0"/>
                        <a:cs typeface="+mn-lt"/>
                      </a:rPr>
                      <m:t>× </m:t>
                    </m:r>
                    <m:nary>
                      <m:naryPr>
                        <m:chr m:val="∏"/>
                        <m:ctrlPr>
                          <a:rPr lang="en-US" b="0" i="1" smtClean="0">
                            <a:latin typeface="Cambria Math" panose="02040503050406030204" pitchFamily="18" charset="0"/>
                            <a:ea typeface="Cambria Math" panose="02040503050406030204" pitchFamily="18" charset="0"/>
                            <a:cs typeface="+mn-lt"/>
                          </a:rPr>
                        </m:ctrlPr>
                      </m:naryPr>
                      <m:sub>
                        <m:r>
                          <m:rPr>
                            <m:brk m:alnAt="23"/>
                          </m:rP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=2</m:t>
                        </m:r>
                      </m:sub>
                      <m:sup>
                        <m:r>
                          <a:rPr lang="en-US" b="0" i="1" smtClean="0">
                            <a:latin typeface="Cambria Math" panose="02040503050406030204" pitchFamily="18" charset="0"/>
                            <a:ea typeface="Cambria Math" panose="02040503050406030204" pitchFamily="18" charset="0"/>
                            <a:cs typeface="+mn-lt"/>
                          </a:rPr>
                          <m:t>𝑛</m:t>
                        </m:r>
                      </m:sup>
                      <m:e>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sub>
                            </m:sSub>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1:</m:t>
                            </m:r>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−1</m:t>
                            </m:r>
                          </m:sub>
                        </m:sSub>
                        <m:r>
                          <a:rPr lang="en-US" b="0" i="1" smtClean="0">
                            <a:latin typeface="Cambria Math" panose="02040503050406030204" pitchFamily="18" charset="0"/>
                            <a:ea typeface="Cambria Math" panose="02040503050406030204" pitchFamily="18" charset="0"/>
                            <a:cs typeface="+mn-lt"/>
                          </a:rPr>
                          <m:t>)</m:t>
                        </m:r>
                      </m:e>
                    </m:nary>
                  </m:oMath>
                </a14:m>
                <a:endParaRPr lang="en-US" b="0" dirty="0">
                  <a:ea typeface="Cambria Math" panose="02040503050406030204" pitchFamily="18" charset="0"/>
                  <a:cs typeface="+mn-lt"/>
                </a:endParaRPr>
              </a:p>
              <a:p>
                <a:pPr marL="305435" indent="-305435"/>
                <a:r>
                  <a:rPr lang="en-US" dirty="0">
                    <a:ea typeface="Cambria Math" panose="02040503050406030204" pitchFamily="18" charset="0"/>
                    <a:cs typeface="+mn-lt"/>
                  </a:rPr>
                  <a:t>For example,</a:t>
                </a: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𝐼</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𝑤𝑒𝑛𝑡</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𝑡𝑜</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𝑡h𝑒</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𝑔𝑟𝑜𝑢𝑛𝑑</m:t>
                        </m:r>
                        <m:r>
                          <a:rPr lang="en-US" b="0" i="1" smtClean="0">
                            <a:latin typeface="Cambria Math" panose="02040503050406030204" pitchFamily="18" charset="0"/>
                            <a:ea typeface="+mn-lt"/>
                            <a:cs typeface="+mn-lt"/>
                          </a:rPr>
                          <m:t> </m:t>
                        </m:r>
                      </m:e>
                    </m:d>
                    <m:r>
                      <a:rPr lang="en-US" b="0" i="1" smtClean="0">
                        <a:latin typeface="Cambria Math" panose="02040503050406030204" pitchFamily="18" charset="0"/>
                        <a:ea typeface="+mn-lt"/>
                        <a:cs typeface="+mn-lt"/>
                      </a:rPr>
                      <m:t>=</m:t>
                    </m:r>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𝐼</m:t>
                        </m:r>
                        <m:r>
                          <a:rPr lang="en-US" b="0" i="1" smtClean="0">
                            <a:latin typeface="Cambria Math" panose="02040503050406030204" pitchFamily="18" charset="0"/>
                            <a:ea typeface="+mn-lt"/>
                            <a:cs typeface="+mn-lt"/>
                          </a:rPr>
                          <m:t> </m:t>
                        </m:r>
                      </m:e>
                    </m:d>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𝑤𝑒𝑛𝑡</m:t>
                        </m:r>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𝐼</m:t>
                    </m:r>
                    <m:r>
                      <a:rPr lang="en-US" b="0" i="1" smtClean="0">
                        <a:latin typeface="Cambria Math" panose="02040503050406030204" pitchFamily="18" charset="0"/>
                        <a:ea typeface="Cambria Math" panose="02040503050406030204" pitchFamily="18" charset="0"/>
                        <a:cs typeface="+mn-lt"/>
                      </a:rPr>
                      <m:t> ) × </m:t>
                    </m:r>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𝑡𝑜</m:t>
                        </m:r>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𝐼</m:t>
                    </m:r>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𝑤𝑒𝑛𝑡</m:t>
                    </m:r>
                    <m:r>
                      <a:rPr lang="en-US" b="0" i="1" smtClean="0">
                        <a:latin typeface="Cambria Math" panose="02040503050406030204" pitchFamily="18" charset="0"/>
                        <a:ea typeface="Cambria Math" panose="02040503050406030204" pitchFamily="18" charset="0"/>
                        <a:cs typeface="+mn-lt"/>
                      </a:rPr>
                      <m:t> ) × </m:t>
                    </m:r>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𝑡h𝑒</m:t>
                        </m:r>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𝐼</m:t>
                    </m:r>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𝑤𝑒𝑛𝑡</m:t>
                    </m:r>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𝑡𝑜</m:t>
                    </m:r>
                    <m:r>
                      <a:rPr lang="en-US" b="0" i="1" smtClean="0">
                        <a:latin typeface="Cambria Math" panose="02040503050406030204" pitchFamily="18" charset="0"/>
                        <a:ea typeface="Cambria Math" panose="02040503050406030204" pitchFamily="18" charset="0"/>
                        <a:cs typeface="+mn-lt"/>
                      </a:rPr>
                      <m:t> ) × </m:t>
                    </m:r>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𝑔𝑟𝑜𝑢𝑛𝑑</m:t>
                        </m:r>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𝐼</m:t>
                    </m:r>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𝑤𝑒𝑛𝑡</m:t>
                    </m:r>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𝑡𝑜</m:t>
                    </m:r>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𝑡h𝑒</m:t>
                    </m:r>
                    <m:r>
                      <a:rPr lang="en-US" b="0" i="1" smtClean="0">
                        <a:latin typeface="Cambria Math" panose="02040503050406030204" pitchFamily="18" charset="0"/>
                        <a:ea typeface="Cambria Math" panose="02040503050406030204" pitchFamily="18" charset="0"/>
                        <a:cs typeface="+mn-lt"/>
                      </a:rPr>
                      <m:t> )</m:t>
                    </m:r>
                  </m:oMath>
                </a14:m>
                <a:endParaRPr lang="en-US" dirty="0">
                  <a:ea typeface="Cambria Math" panose="02040503050406030204" pitchFamily="18" charset="0"/>
                  <a:cs typeface="+mn-lt"/>
                </a:endParaRPr>
              </a:p>
            </p:txBody>
          </p:sp>
        </mc:Choice>
        <mc:Fallback xmlns="">
          <p:sp>
            <p:nvSpPr>
              <p:cNvPr id="3" name="Content Placeholder 2">
                <a:extLst>
                  <a:ext uri="{FF2B5EF4-FFF2-40B4-BE49-F238E27FC236}">
                    <a16:creationId xmlns:a16="http://schemas.microsoft.com/office/drawing/2014/main" id="{FC90C482-8B79-0307-C4F5-520A2A0B6656}"/>
                  </a:ext>
                </a:extLst>
              </p:cNvPr>
              <p:cNvSpPr>
                <a:spLocks noGrp="1" noRot="1" noChangeAspect="1" noMove="1" noResize="1" noEditPoints="1" noAdjustHandles="1" noChangeArrowheads="1" noChangeShapeType="1" noTextEdit="1"/>
              </p:cNvSpPr>
              <p:nvPr>
                <p:ph idx="1"/>
              </p:nvPr>
            </p:nvSpPr>
            <p:spPr>
              <a:xfrm>
                <a:off x="581192" y="2180496"/>
                <a:ext cx="11029615" cy="3678303"/>
              </a:xfrm>
              <a:blipFill>
                <a:blip r:embed="rId2"/>
                <a:stretch>
                  <a:fillRect l="-4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AD6162-17E8-B809-2E79-079673573A7E}"/>
              </a:ext>
            </a:extLst>
          </p:cNvPr>
          <p:cNvSpPr>
            <a:spLocks noGrp="1"/>
          </p:cNvSpPr>
          <p:nvPr>
            <p:ph type="sldNum" sz="quarter" idx="12"/>
          </p:nvPr>
        </p:nvSpPr>
        <p:spPr/>
        <p:txBody>
          <a:bodyPr/>
          <a:lstStyle/>
          <a:p>
            <a:fld id="{D57F1E4F-1CFF-5643-939E-217C01CDF565}" type="slidenum">
              <a:rPr lang="en-US" dirty="0"/>
              <a:pPr/>
              <a:t>29</a:t>
            </a:fld>
            <a:endParaRPr lang="en-GB"/>
          </a:p>
        </p:txBody>
      </p:sp>
      <p:sp>
        <p:nvSpPr>
          <p:cNvPr id="4" name="Footer Placeholder 3">
            <a:extLst>
              <a:ext uri="{FF2B5EF4-FFF2-40B4-BE49-F238E27FC236}">
                <a16:creationId xmlns:a16="http://schemas.microsoft.com/office/drawing/2014/main" id="{C7C79A6D-52A8-34C4-7424-33CE18A3C95D}"/>
              </a:ext>
            </a:extLst>
          </p:cNvPr>
          <p:cNvSpPr>
            <a:spLocks noGrp="1"/>
          </p:cNvSpPr>
          <p:nvPr>
            <p:ph type="ftr" sz="quarter" idx="11"/>
          </p:nvPr>
        </p:nvSpPr>
        <p:spPr/>
        <p:txBody>
          <a:bodyPr/>
          <a:lstStyle/>
          <a:p>
            <a:r>
              <a:rPr lang="en-GB" dirty="0"/>
              <a:t>Rudra-History-of-LM</a:t>
            </a:r>
          </a:p>
        </p:txBody>
      </p:sp>
      <p:sp>
        <p:nvSpPr>
          <p:cNvPr id="6" name="TextBox 5">
            <a:extLst>
              <a:ext uri="{FF2B5EF4-FFF2-40B4-BE49-F238E27FC236}">
                <a16:creationId xmlns:a16="http://schemas.microsoft.com/office/drawing/2014/main" id="{8A35DFBF-FDF0-AA0E-C4A3-599A6B145816}"/>
              </a:ext>
            </a:extLst>
          </p:cNvPr>
          <p:cNvSpPr txBox="1"/>
          <p:nvPr/>
        </p:nvSpPr>
        <p:spPr>
          <a:xfrm>
            <a:off x="2237173" y="6178858"/>
            <a:ext cx="4500978" cy="261610"/>
          </a:xfrm>
          <a:prstGeom prst="rect">
            <a:avLst/>
          </a:prstGeom>
          <a:noFill/>
        </p:spPr>
        <p:txBody>
          <a:bodyPr wrap="square" rtlCol="0">
            <a:spAutoFit/>
          </a:bodyPr>
          <a:lstStyle/>
          <a:p>
            <a:r>
              <a:rPr lang="en-US" sz="1100" dirty="0"/>
              <a:t># https://</a:t>
            </a:r>
            <a:r>
              <a:rPr lang="en-US" sz="1100" dirty="0" err="1"/>
              <a:t>books.google.com</a:t>
            </a:r>
            <a:r>
              <a:rPr lang="en-US" sz="1100" dirty="0"/>
              <a:t>/</a:t>
            </a:r>
            <a:r>
              <a:rPr lang="en-US" sz="1100" dirty="0" err="1"/>
              <a:t>ngrams</a:t>
            </a:r>
            <a:r>
              <a:rPr lang="en-US" sz="1100" dirty="0"/>
              <a:t>/</a:t>
            </a:r>
          </a:p>
        </p:txBody>
      </p:sp>
    </p:spTree>
    <p:extLst>
      <p:ext uri="{BB962C8B-B14F-4D97-AF65-F5344CB8AC3E}">
        <p14:creationId xmlns:p14="http://schemas.microsoft.com/office/powerpoint/2010/main" val="3727445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A22A-92AE-2B69-4FAF-694663C19303}"/>
              </a:ext>
            </a:extLst>
          </p:cNvPr>
          <p:cNvSpPr>
            <a:spLocks noGrp="1"/>
          </p:cNvSpPr>
          <p:nvPr>
            <p:ph type="title"/>
          </p:nvPr>
        </p:nvSpPr>
        <p:spPr/>
        <p:txBody>
          <a:bodyPr/>
          <a:lstStyle/>
          <a:p>
            <a:r>
              <a:rPr lang="en-US" dirty="0"/>
              <a:t>Encoding Words and Sentences</a:t>
            </a:r>
          </a:p>
        </p:txBody>
      </p:sp>
      <p:sp>
        <p:nvSpPr>
          <p:cNvPr id="3" name="Content Placeholder 2">
            <a:extLst>
              <a:ext uri="{FF2B5EF4-FFF2-40B4-BE49-F238E27FC236}">
                <a16:creationId xmlns:a16="http://schemas.microsoft.com/office/drawing/2014/main" id="{BA6F8642-DCBD-32A6-3679-03D99E8F0E20}"/>
              </a:ext>
            </a:extLst>
          </p:cNvPr>
          <p:cNvSpPr>
            <a:spLocks noGrp="1"/>
          </p:cNvSpPr>
          <p:nvPr>
            <p:ph idx="1"/>
          </p:nvPr>
        </p:nvSpPr>
        <p:spPr/>
        <p:txBody>
          <a:bodyPr/>
          <a:lstStyle/>
          <a:p>
            <a:r>
              <a:rPr lang="en-US" dirty="0"/>
              <a:t>Consider the task of Sentiment Analysis</a:t>
            </a:r>
          </a:p>
          <a:p>
            <a:r>
              <a:rPr lang="en-US" dirty="0"/>
              <a:t>What is the sentiment of the following sentence?</a:t>
            </a:r>
          </a:p>
          <a:p>
            <a:pPr lvl="1"/>
            <a:r>
              <a:rPr lang="en-US" dirty="0"/>
              <a:t>I liked the movie</a:t>
            </a:r>
          </a:p>
          <a:p>
            <a:pPr lvl="1"/>
            <a:r>
              <a:rPr lang="en-US" dirty="0"/>
              <a:t>The car broke down. I hate the car.</a:t>
            </a:r>
          </a:p>
        </p:txBody>
      </p:sp>
      <p:sp>
        <p:nvSpPr>
          <p:cNvPr id="6" name="Slide Number Placeholder 5">
            <a:extLst>
              <a:ext uri="{FF2B5EF4-FFF2-40B4-BE49-F238E27FC236}">
                <a16:creationId xmlns:a16="http://schemas.microsoft.com/office/drawing/2014/main" id="{39B2A5C3-FA02-34EC-4608-F65465C5A4E0}"/>
              </a:ext>
            </a:extLst>
          </p:cNvPr>
          <p:cNvSpPr>
            <a:spLocks noGrp="1"/>
          </p:cNvSpPr>
          <p:nvPr>
            <p:ph type="sldNum" sz="quarter" idx="12"/>
          </p:nvPr>
        </p:nvSpPr>
        <p:spPr/>
        <p:txBody>
          <a:bodyPr/>
          <a:lstStyle/>
          <a:p>
            <a:fld id="{8E76CBA5-E987-5E44-BC9F-E1C771F6FE5A}" type="slidenum">
              <a:rPr lang="en-US" smtClean="0"/>
              <a:t>3</a:t>
            </a:fld>
            <a:endParaRPr lang="en-US"/>
          </a:p>
        </p:txBody>
      </p:sp>
      <p:sp>
        <p:nvSpPr>
          <p:cNvPr id="7" name="Date Placeholder 6">
            <a:extLst>
              <a:ext uri="{FF2B5EF4-FFF2-40B4-BE49-F238E27FC236}">
                <a16:creationId xmlns:a16="http://schemas.microsoft.com/office/drawing/2014/main" id="{8AAC34C9-43BF-B396-9265-08C5F7E6F41C}"/>
              </a:ext>
            </a:extLst>
          </p:cNvPr>
          <p:cNvSpPr>
            <a:spLocks noGrp="1"/>
          </p:cNvSpPr>
          <p:nvPr>
            <p:ph type="dt" sz="half" idx="10"/>
          </p:nvPr>
        </p:nvSpPr>
        <p:spPr/>
        <p:txBody>
          <a:bodyPr/>
          <a:lstStyle/>
          <a:p>
            <a:fld id="{D2F14359-D63D-A845-A6C9-4E97714DEE1E}" type="datetime1">
              <a:rPr lang="en-IN" smtClean="0"/>
              <a:t>22/08/23</a:t>
            </a:fld>
            <a:endParaRPr lang="en-US" dirty="0"/>
          </a:p>
        </p:txBody>
      </p:sp>
      <p:sp>
        <p:nvSpPr>
          <p:cNvPr id="8" name="Footer Placeholder 7">
            <a:extLst>
              <a:ext uri="{FF2B5EF4-FFF2-40B4-BE49-F238E27FC236}">
                <a16:creationId xmlns:a16="http://schemas.microsoft.com/office/drawing/2014/main" id="{DEDA0241-F82B-2186-4EED-4A65A585264A}"/>
              </a:ext>
            </a:extLst>
          </p:cNvPr>
          <p:cNvSpPr>
            <a:spLocks noGrp="1"/>
          </p:cNvSpPr>
          <p:nvPr>
            <p:ph type="ftr" sz="quarter" idx="11"/>
          </p:nvPr>
        </p:nvSpPr>
        <p:spPr/>
        <p:txBody>
          <a:bodyPr/>
          <a:lstStyle/>
          <a:p>
            <a:r>
              <a:rPr lang="en-US"/>
              <a:t>Rudra Murthy</a:t>
            </a:r>
          </a:p>
        </p:txBody>
      </p:sp>
    </p:spTree>
    <p:extLst>
      <p:ext uri="{BB962C8B-B14F-4D97-AF65-F5344CB8AC3E}">
        <p14:creationId xmlns:p14="http://schemas.microsoft.com/office/powerpoint/2010/main" val="5448336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F6E0-CF83-253B-95D9-A7E3ED0E8B0A}"/>
              </a:ext>
            </a:extLst>
          </p:cNvPr>
          <p:cNvSpPr>
            <a:spLocks noGrp="1"/>
          </p:cNvSpPr>
          <p:nvPr>
            <p:ph type="title"/>
          </p:nvPr>
        </p:nvSpPr>
        <p:spPr/>
        <p:txBody>
          <a:bodyPr/>
          <a:lstStyle/>
          <a:p>
            <a:r>
              <a:rPr lang="en-GB" dirty="0"/>
              <a:t>N-GRAM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0C482-8B79-0307-C4F5-520A2A0B6656}"/>
                  </a:ext>
                </a:extLst>
              </p:cNvPr>
              <p:cNvSpPr>
                <a:spLocks noGrp="1"/>
              </p:cNvSpPr>
              <p:nvPr>
                <p:ph idx="1"/>
              </p:nvPr>
            </p:nvSpPr>
            <p:spPr>
              <a:xfrm>
                <a:off x="581193" y="2180496"/>
                <a:ext cx="6245736" cy="3678303"/>
              </a:xfrm>
            </p:spPr>
            <p:txBody>
              <a:bodyPr>
                <a:normAutofit/>
              </a:bodyPr>
              <a:lstStyle/>
              <a:p>
                <a:pPr marL="0" indent="0">
                  <a:buNone/>
                </a:pPr>
                <a:r>
                  <a:rPr lang="en-GB" b="1" dirty="0">
                    <a:ea typeface="+mn-lt"/>
                    <a:cs typeface="+mn-lt"/>
                  </a:rPr>
                  <a:t>Maximum Likelihood Estimate</a:t>
                </a:r>
              </a:p>
              <a:p>
                <a:pPr marL="305435" indent="-305435"/>
                <a:r>
                  <a:rPr lang="en-GB" dirty="0">
                    <a:ea typeface="+mn-lt"/>
                    <a:cs typeface="+mn-lt"/>
                  </a:rPr>
                  <a:t>One way to estimate the probability is from frequency counts from a large corpus</a:t>
                </a: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endChr m:val="|"/>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𝑚𝑎𝑟𝑘𝑒𝑡</m:t>
                        </m:r>
                        <m:r>
                          <a:rPr lang="en-US" b="0" i="1" smtClean="0">
                            <a:latin typeface="Cambria Math" panose="02040503050406030204" pitchFamily="18" charset="0"/>
                            <a:ea typeface="+mn-lt"/>
                            <a:cs typeface="+mn-lt"/>
                          </a:rPr>
                          <m:t> </m:t>
                        </m:r>
                      </m:e>
                    </m:d>
                    <m:r>
                      <a:rPr lang="en-US" b="0" i="1" smtClean="0">
                        <a:latin typeface="Cambria Math" panose="02040503050406030204" pitchFamily="18" charset="0"/>
                        <a:ea typeface="+mn-lt"/>
                        <a:cs typeface="+mn-lt"/>
                      </a:rPr>
                      <m:t>𝐼</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𝑤𝑒𝑛𝑡</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𝑡𝑜</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𝑡h𝑒</m:t>
                    </m:r>
                    <m:r>
                      <a:rPr lang="en-US" b="0" i="1" smtClean="0">
                        <a:latin typeface="Cambria Math" panose="02040503050406030204" pitchFamily="18" charset="0"/>
                        <a:ea typeface="+mn-lt"/>
                        <a:cs typeface="+mn-lt"/>
                      </a:rPr>
                      <m:t>)= </m:t>
                    </m:r>
                    <m:f>
                      <m:fPr>
                        <m:ctrlPr>
                          <a:rPr lang="en-US" b="0" i="1" smtClean="0">
                            <a:latin typeface="Cambria Math" panose="02040503050406030204" pitchFamily="18" charset="0"/>
                            <a:ea typeface="+mn-lt"/>
                            <a:cs typeface="+mn-lt"/>
                          </a:rPr>
                        </m:ctrlPr>
                      </m:fPr>
                      <m:num>
                        <m:r>
                          <a:rPr lang="en-US" b="0" i="1" smtClean="0">
                            <a:latin typeface="Cambria Math" panose="02040503050406030204" pitchFamily="18" charset="0"/>
                            <a:ea typeface="+mn-lt"/>
                            <a:cs typeface="+mn-lt"/>
                          </a:rPr>
                          <m:t>𝐶</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𝐼</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𝑤𝑒𝑛𝑡</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𝑡𝑜</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𝑡h𝑒</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𝑚𝑎𝑟𝑘𝑒𝑡</m:t>
                        </m:r>
                        <m:r>
                          <a:rPr lang="en-US" b="0" i="1" smtClean="0">
                            <a:latin typeface="Cambria Math" panose="02040503050406030204" pitchFamily="18" charset="0"/>
                            <a:ea typeface="+mn-lt"/>
                            <a:cs typeface="+mn-lt"/>
                          </a:rPr>
                          <m:t> )</m:t>
                        </m:r>
                      </m:num>
                      <m:den>
                        <m:r>
                          <a:rPr lang="en-US" b="0" i="1" smtClean="0">
                            <a:latin typeface="Cambria Math" panose="02040503050406030204" pitchFamily="18" charset="0"/>
                            <a:ea typeface="+mn-lt"/>
                            <a:cs typeface="+mn-lt"/>
                          </a:rPr>
                          <m:t>𝐶</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𝐼</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𝑤𝑒𝑛𝑡</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𝑡𝑜</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𝑡h𝑒</m:t>
                        </m:r>
                        <m:r>
                          <a:rPr lang="en-US" b="0" i="1" smtClean="0">
                            <a:latin typeface="Cambria Math" panose="02040503050406030204" pitchFamily="18" charset="0"/>
                            <a:ea typeface="+mn-lt"/>
                            <a:cs typeface="+mn-lt"/>
                          </a:rPr>
                          <m:t> )</m:t>
                        </m:r>
                      </m:den>
                    </m:f>
                  </m:oMath>
                </a14:m>
                <a:endParaRPr lang="en-US" b="0" dirty="0">
                  <a:ea typeface="+mn-lt"/>
                  <a:cs typeface="+mn-lt"/>
                </a:endParaRPr>
              </a:p>
              <a:p>
                <a:pPr marL="305435" indent="-305435"/>
                <a:r>
                  <a:rPr lang="en-US" dirty="0">
                    <a:ea typeface="+mn-lt"/>
                    <a:cs typeface="+mn-lt"/>
                  </a:rPr>
                  <a:t>For example, we can use Google Books </a:t>
                </a:r>
                <a:r>
                  <a:rPr lang="en-US" dirty="0" err="1">
                    <a:ea typeface="+mn-lt"/>
                    <a:cs typeface="+mn-lt"/>
                  </a:rPr>
                  <a:t>nGram</a:t>
                </a:r>
                <a:r>
                  <a:rPr lang="en-US" dirty="0">
                    <a:ea typeface="+mn-lt"/>
                    <a:cs typeface="+mn-lt"/>
                  </a:rPr>
                  <a:t> to obtain counts</a:t>
                </a:r>
                <a:endParaRPr lang="en-US" b="0" dirty="0">
                  <a:ea typeface="+mn-lt"/>
                  <a:cs typeface="+mn-lt"/>
                </a:endParaRP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endChr m:val="|"/>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𝑚𝑎𝑟𝑘𝑒𝑡</m:t>
                        </m:r>
                        <m:r>
                          <a:rPr lang="en-US" b="0" i="1" smtClean="0">
                            <a:latin typeface="Cambria Math" panose="02040503050406030204" pitchFamily="18" charset="0"/>
                            <a:ea typeface="+mn-lt"/>
                            <a:cs typeface="+mn-lt"/>
                          </a:rPr>
                          <m:t> </m:t>
                        </m:r>
                      </m:e>
                    </m:d>
                    <m:r>
                      <a:rPr lang="en-US" b="0" i="1" smtClean="0">
                        <a:latin typeface="Cambria Math" panose="02040503050406030204" pitchFamily="18" charset="0"/>
                        <a:ea typeface="+mn-lt"/>
                        <a:cs typeface="+mn-lt"/>
                      </a:rPr>
                      <m:t>𝐼</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𝑤𝑒𝑛𝑡</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𝑡𝑜</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𝑡h𝑒</m:t>
                    </m:r>
                    <m:r>
                      <a:rPr lang="en-US" b="0" i="1" smtClean="0">
                        <a:latin typeface="Cambria Math" panose="02040503050406030204" pitchFamily="18" charset="0"/>
                        <a:ea typeface="+mn-lt"/>
                        <a:cs typeface="+mn-lt"/>
                      </a:rPr>
                      <m:t>)= </m:t>
                    </m:r>
                    <m:f>
                      <m:fPr>
                        <m:ctrlPr>
                          <a:rPr lang="en-US" b="0" i="1" smtClean="0">
                            <a:latin typeface="Cambria Math" panose="02040503050406030204" pitchFamily="18" charset="0"/>
                            <a:ea typeface="+mn-lt"/>
                            <a:cs typeface="+mn-lt"/>
                          </a:rPr>
                        </m:ctrlPr>
                      </m:fPr>
                      <m:num>
                        <m:r>
                          <a:rPr lang="en-US" b="0" i="1" smtClean="0">
                            <a:latin typeface="Cambria Math" panose="02040503050406030204" pitchFamily="18" charset="0"/>
                            <a:ea typeface="+mn-lt"/>
                            <a:cs typeface="+mn-lt"/>
                          </a:rPr>
                          <m:t>0.00000139</m:t>
                        </m:r>
                      </m:num>
                      <m:den>
                        <m:r>
                          <a:rPr lang="en-US" b="0" i="1" smtClean="0">
                            <a:latin typeface="Cambria Math" panose="02040503050406030204" pitchFamily="18" charset="0"/>
                            <a:ea typeface="+mn-lt"/>
                            <a:cs typeface="+mn-lt"/>
                          </a:rPr>
                          <m:t>0.00030812</m:t>
                        </m:r>
                      </m:den>
                    </m:f>
                    <m:r>
                      <a:rPr lang="en-US" b="0" i="1" smtClean="0">
                        <a:latin typeface="Cambria Math" panose="02040503050406030204" pitchFamily="18" charset="0"/>
                        <a:ea typeface="+mn-lt"/>
                        <a:cs typeface="+mn-lt"/>
                      </a:rPr>
                      <m:t>=0.0045</m:t>
                    </m:r>
                  </m:oMath>
                </a14:m>
                <a:endParaRPr lang="en-US" b="0" dirty="0">
                  <a:ea typeface="+mn-lt"/>
                  <a:cs typeface="+mn-lt"/>
                </a:endParaRPr>
              </a:p>
              <a:p>
                <a:pPr marL="305435" indent="-305435"/>
                <a:endParaRPr lang="en-GB" dirty="0">
                  <a:ea typeface="+mn-lt"/>
                  <a:cs typeface="+mn-lt"/>
                </a:endParaRPr>
              </a:p>
            </p:txBody>
          </p:sp>
        </mc:Choice>
        <mc:Fallback xmlns="">
          <p:sp>
            <p:nvSpPr>
              <p:cNvPr id="3" name="Content Placeholder 2">
                <a:extLst>
                  <a:ext uri="{FF2B5EF4-FFF2-40B4-BE49-F238E27FC236}">
                    <a16:creationId xmlns:a16="http://schemas.microsoft.com/office/drawing/2014/main" id="{FC90C482-8B79-0307-C4F5-520A2A0B6656}"/>
                  </a:ext>
                </a:extLst>
              </p:cNvPr>
              <p:cNvSpPr>
                <a:spLocks noGrp="1" noRot="1" noChangeAspect="1" noMove="1" noResize="1" noEditPoints="1" noAdjustHandles="1" noChangeArrowheads="1" noChangeShapeType="1" noTextEdit="1"/>
              </p:cNvSpPr>
              <p:nvPr>
                <p:ph idx="1"/>
              </p:nvPr>
            </p:nvSpPr>
            <p:spPr>
              <a:xfrm>
                <a:off x="581193" y="2180496"/>
                <a:ext cx="6245736" cy="3678303"/>
              </a:xfrm>
              <a:blipFill>
                <a:blip r:embed="rId2"/>
                <a:stretch>
                  <a:fillRect l="-811" r="-1014"/>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AD6162-17E8-B809-2E79-079673573A7E}"/>
              </a:ext>
            </a:extLst>
          </p:cNvPr>
          <p:cNvSpPr>
            <a:spLocks noGrp="1"/>
          </p:cNvSpPr>
          <p:nvPr>
            <p:ph type="sldNum" sz="quarter" idx="12"/>
          </p:nvPr>
        </p:nvSpPr>
        <p:spPr/>
        <p:txBody>
          <a:bodyPr/>
          <a:lstStyle/>
          <a:p>
            <a:fld id="{D57F1E4F-1CFF-5643-939E-217C01CDF565}" type="slidenum">
              <a:rPr lang="en-US" dirty="0"/>
              <a:pPr/>
              <a:t>30</a:t>
            </a:fld>
            <a:endParaRPr lang="en-GB"/>
          </a:p>
        </p:txBody>
      </p:sp>
      <p:sp>
        <p:nvSpPr>
          <p:cNvPr id="4" name="Footer Placeholder 3">
            <a:extLst>
              <a:ext uri="{FF2B5EF4-FFF2-40B4-BE49-F238E27FC236}">
                <a16:creationId xmlns:a16="http://schemas.microsoft.com/office/drawing/2014/main" id="{C7C79A6D-52A8-34C4-7424-33CE18A3C95D}"/>
              </a:ext>
            </a:extLst>
          </p:cNvPr>
          <p:cNvSpPr>
            <a:spLocks noGrp="1"/>
          </p:cNvSpPr>
          <p:nvPr>
            <p:ph type="ftr" sz="quarter" idx="11"/>
          </p:nvPr>
        </p:nvSpPr>
        <p:spPr/>
        <p:txBody>
          <a:bodyPr/>
          <a:lstStyle/>
          <a:p>
            <a:r>
              <a:rPr lang="en-GB" dirty="0"/>
              <a:t>Rudra-History-of-LM</a:t>
            </a:r>
          </a:p>
        </p:txBody>
      </p:sp>
      <p:sp>
        <p:nvSpPr>
          <p:cNvPr id="6" name="TextBox 5">
            <a:extLst>
              <a:ext uri="{FF2B5EF4-FFF2-40B4-BE49-F238E27FC236}">
                <a16:creationId xmlns:a16="http://schemas.microsoft.com/office/drawing/2014/main" id="{8A35DFBF-FDF0-AA0E-C4A3-599A6B145816}"/>
              </a:ext>
            </a:extLst>
          </p:cNvPr>
          <p:cNvSpPr txBox="1"/>
          <p:nvPr/>
        </p:nvSpPr>
        <p:spPr>
          <a:xfrm>
            <a:off x="2237173" y="6178858"/>
            <a:ext cx="4500978" cy="261610"/>
          </a:xfrm>
          <a:prstGeom prst="rect">
            <a:avLst/>
          </a:prstGeom>
          <a:noFill/>
        </p:spPr>
        <p:txBody>
          <a:bodyPr wrap="square" rtlCol="0">
            <a:spAutoFit/>
          </a:bodyPr>
          <a:lstStyle/>
          <a:p>
            <a:r>
              <a:rPr lang="en-US" sz="1100" dirty="0"/>
              <a:t># https://</a:t>
            </a:r>
            <a:r>
              <a:rPr lang="en-US" sz="1100" dirty="0" err="1"/>
              <a:t>books.google.com</a:t>
            </a:r>
            <a:r>
              <a:rPr lang="en-US" sz="1100" dirty="0"/>
              <a:t>/</a:t>
            </a:r>
            <a:r>
              <a:rPr lang="en-US" sz="1100" dirty="0" err="1"/>
              <a:t>ngrams</a:t>
            </a:r>
            <a:r>
              <a:rPr lang="en-US" sz="1100" dirty="0"/>
              <a:t>/</a:t>
            </a:r>
          </a:p>
        </p:txBody>
      </p:sp>
      <p:pic>
        <p:nvPicPr>
          <p:cNvPr id="9" name="Picture 8" descr="Chart, line chart&#10;&#10;Description automatically generated">
            <a:extLst>
              <a:ext uri="{FF2B5EF4-FFF2-40B4-BE49-F238E27FC236}">
                <a16:creationId xmlns:a16="http://schemas.microsoft.com/office/drawing/2014/main" id="{D0F9FBC5-41E5-577E-2585-6613D1FC1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7953" y="2665321"/>
            <a:ext cx="4622854" cy="2332800"/>
          </a:xfrm>
          <a:prstGeom prst="rect">
            <a:avLst/>
          </a:prstGeom>
        </p:spPr>
      </p:pic>
    </p:spTree>
    <p:extLst>
      <p:ext uri="{BB962C8B-B14F-4D97-AF65-F5344CB8AC3E}">
        <p14:creationId xmlns:p14="http://schemas.microsoft.com/office/powerpoint/2010/main" val="3475606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F6E0-CF83-253B-95D9-A7E3ED0E8B0A}"/>
              </a:ext>
            </a:extLst>
          </p:cNvPr>
          <p:cNvSpPr>
            <a:spLocks noGrp="1"/>
          </p:cNvSpPr>
          <p:nvPr>
            <p:ph type="title"/>
          </p:nvPr>
        </p:nvSpPr>
        <p:spPr/>
        <p:txBody>
          <a:bodyPr/>
          <a:lstStyle/>
          <a:p>
            <a:r>
              <a:rPr lang="en-GB" dirty="0"/>
              <a:t>N-GRAM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0C482-8B79-0307-C4F5-520A2A0B6656}"/>
                  </a:ext>
                </a:extLst>
              </p:cNvPr>
              <p:cNvSpPr>
                <a:spLocks noGrp="1"/>
              </p:cNvSpPr>
              <p:nvPr>
                <p:ph idx="1"/>
              </p:nvPr>
            </p:nvSpPr>
            <p:spPr>
              <a:xfrm>
                <a:off x="581192" y="2180496"/>
                <a:ext cx="6599537" cy="3678303"/>
              </a:xfrm>
            </p:spPr>
            <p:txBody>
              <a:bodyPr>
                <a:normAutofit fontScale="77500" lnSpcReduction="20000"/>
              </a:bodyPr>
              <a:lstStyle/>
              <a:p>
                <a:pPr marL="305435" indent="-305435"/>
                <a:r>
                  <a:rPr lang="en-GB" dirty="0">
                    <a:ea typeface="+mn-lt"/>
                    <a:cs typeface="+mn-lt"/>
                  </a:rPr>
                  <a:t>However, how do we estimate the probability for the below example?</a:t>
                </a: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endChr m:val="|"/>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𝑠𝑦𝑠𝑡𝑒𝑚</m:t>
                        </m:r>
                        <m:r>
                          <a:rPr lang="en-US" b="0" i="1" smtClean="0">
                            <a:latin typeface="Cambria Math" panose="02040503050406030204" pitchFamily="18" charset="0"/>
                            <a:ea typeface="+mn-lt"/>
                            <a:cs typeface="+mn-lt"/>
                          </a:rPr>
                          <m:t> </m:t>
                        </m:r>
                      </m:e>
                    </m:d>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𝐶𝑎𝑛</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𝐼</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𝑢𝑠𝑒</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𝑑𝑖𝑓𝑓𝑢𝑠𝑖𝑜𝑛</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𝑚𝑜𝑑𝑒𝑙𝑠</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𝑡𝑜</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𝑡𝑟𝑎𝑖𝑛</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𝑎</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𝑛𝑒𝑢𝑟𝑎𝑙</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𝑚𝑎𝑐h𝑖𝑛𝑒</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𝑡𝑟𝑎𝑛𝑠𝑙𝑎𝑡𝑖𝑜𝑛</m:t>
                    </m:r>
                    <m:r>
                      <a:rPr lang="en-US" b="0" i="1" smtClean="0">
                        <a:latin typeface="Cambria Math" panose="02040503050406030204" pitchFamily="18" charset="0"/>
                        <a:ea typeface="+mn-lt"/>
                        <a:cs typeface="+mn-lt"/>
                      </a:rPr>
                      <m:t> )= </m:t>
                    </m:r>
                    <m:f>
                      <m:fPr>
                        <m:ctrlPr>
                          <a:rPr lang="en-US" b="0" i="1" smtClean="0">
                            <a:latin typeface="Cambria Math" panose="02040503050406030204" pitchFamily="18" charset="0"/>
                            <a:ea typeface="+mn-lt"/>
                            <a:cs typeface="+mn-lt"/>
                          </a:rPr>
                        </m:ctrlPr>
                      </m:fPr>
                      <m:num>
                        <m:r>
                          <a:rPr lang="en-US" i="1">
                            <a:latin typeface="Cambria Math" panose="02040503050406030204" pitchFamily="18" charset="0"/>
                            <a:ea typeface="+mn-lt"/>
                            <a:cs typeface="+mn-lt"/>
                          </a:rPr>
                          <m:t>𝐶</m:t>
                        </m:r>
                        <m:r>
                          <a:rPr lang="en-US" i="1">
                            <a:latin typeface="Cambria Math" panose="02040503050406030204" pitchFamily="18" charset="0"/>
                            <a:ea typeface="+mn-lt"/>
                            <a:cs typeface="+mn-lt"/>
                          </a:rPr>
                          <m:t>(</m:t>
                        </m:r>
                        <m:r>
                          <a:rPr lang="en-US" i="1">
                            <a:latin typeface="Cambria Math" panose="02040503050406030204" pitchFamily="18" charset="0"/>
                            <a:ea typeface="+mn-lt"/>
                            <a:cs typeface="+mn-lt"/>
                          </a:rPr>
                          <m:t>𝐶𝑎𝑛</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𝐼</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𝑢𝑠𝑒</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𝑑𝑖𝑓𝑓𝑢𝑠𝑖𝑜𝑛</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𝑚𝑜𝑑𝑒𝑙𝑠</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𝑡𝑜</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𝑡𝑟𝑎𝑖𝑛</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𝑎</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𝑛𝑒𝑢𝑟𝑎𝑙</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𝑚𝑎𝑐h𝑖𝑛𝑒</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𝑡𝑟𝑎𝑛𝑠𝑙𝑎𝑡𝑖𝑜𝑛</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𝑠𝑦𝑠𝑡𝑒𝑚</m:t>
                        </m:r>
                        <m:r>
                          <a:rPr lang="en-US" i="1">
                            <a:latin typeface="Cambria Math" panose="02040503050406030204" pitchFamily="18" charset="0"/>
                            <a:ea typeface="+mn-lt"/>
                            <a:cs typeface="+mn-lt"/>
                          </a:rPr>
                          <m:t>)</m:t>
                        </m:r>
                      </m:num>
                      <m:den>
                        <m:r>
                          <a:rPr lang="en-US" i="1">
                            <a:latin typeface="Cambria Math" panose="02040503050406030204" pitchFamily="18" charset="0"/>
                            <a:ea typeface="+mn-lt"/>
                            <a:cs typeface="+mn-lt"/>
                          </a:rPr>
                          <m:t>𝐶</m:t>
                        </m:r>
                        <m:r>
                          <a:rPr lang="en-US" i="1">
                            <a:latin typeface="Cambria Math" panose="02040503050406030204" pitchFamily="18" charset="0"/>
                            <a:ea typeface="+mn-lt"/>
                            <a:cs typeface="+mn-lt"/>
                          </a:rPr>
                          <m:t>(</m:t>
                        </m:r>
                        <m:r>
                          <a:rPr lang="en-US" i="1">
                            <a:latin typeface="Cambria Math" panose="02040503050406030204" pitchFamily="18" charset="0"/>
                            <a:ea typeface="+mn-lt"/>
                            <a:cs typeface="+mn-lt"/>
                          </a:rPr>
                          <m:t>𝐶𝑎𝑛</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𝐼</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𝑢𝑠𝑒</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𝑑𝑖𝑓𝑓𝑢𝑠𝑖𝑜𝑛</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𝑚𝑜𝑑𝑒𝑙𝑠</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𝑡𝑜</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𝑡𝑟𝑎𝑖𝑛</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𝑎</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𝑛𝑒𝑢𝑟𝑎𝑙</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𝑚𝑎𝑐h𝑖𝑛𝑒</m:t>
                        </m:r>
                        <m:r>
                          <a:rPr lang="en-US" i="1">
                            <a:latin typeface="Cambria Math" panose="02040503050406030204" pitchFamily="18" charset="0"/>
                            <a:ea typeface="+mn-lt"/>
                            <a:cs typeface="+mn-lt"/>
                          </a:rPr>
                          <m:t> </m:t>
                        </m:r>
                        <m:r>
                          <a:rPr lang="en-US" i="1">
                            <a:latin typeface="Cambria Math" panose="02040503050406030204" pitchFamily="18" charset="0"/>
                            <a:ea typeface="+mn-lt"/>
                            <a:cs typeface="+mn-lt"/>
                          </a:rPr>
                          <m:t>𝑡𝑟𝑎𝑛𝑠𝑙𝑎𝑡𝑖𝑜𝑛</m:t>
                        </m:r>
                        <m:r>
                          <a:rPr lang="en-US" i="1">
                            <a:latin typeface="Cambria Math" panose="02040503050406030204" pitchFamily="18" charset="0"/>
                            <a:ea typeface="+mn-lt"/>
                            <a:cs typeface="+mn-lt"/>
                          </a:rPr>
                          <m:t>)</m:t>
                        </m:r>
                      </m:den>
                    </m:f>
                    <m:r>
                      <a:rPr lang="en-US" b="0" i="1" smtClean="0">
                        <a:latin typeface="Cambria Math" panose="02040503050406030204" pitchFamily="18" charset="0"/>
                        <a:ea typeface="+mn-lt"/>
                        <a:cs typeface="+mn-lt"/>
                      </a:rPr>
                      <m:t> </m:t>
                    </m:r>
                  </m:oMath>
                </a14:m>
                <a:endParaRPr lang="en-GB" dirty="0">
                  <a:ea typeface="+mn-lt"/>
                  <a:cs typeface="+mn-lt"/>
                </a:endParaRPr>
              </a:p>
              <a:p>
                <a:pPr marL="629435" lvl="1" indent="-305435"/>
                <a:r>
                  <a:rPr lang="en-GB" dirty="0">
                    <a:ea typeface="+mn-lt"/>
                    <a:cs typeface="+mn-lt"/>
                  </a:rPr>
                  <a:t>However, the frequency of the sentence </a:t>
                </a:r>
                <a14:m>
                  <m:oMath xmlns:m="http://schemas.openxmlformats.org/officeDocument/2006/math">
                    <m:r>
                      <a:rPr lang="en-US" b="0" i="1" smtClean="0">
                        <a:latin typeface="Cambria Math" panose="02040503050406030204" pitchFamily="18" charset="0"/>
                        <a:ea typeface="+mn-lt"/>
                        <a:cs typeface="+mn-lt"/>
                      </a:rPr>
                      <m:t>𝐶𝑎𝑛</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𝐼</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𝑢𝑠𝑒</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𝑑𝑖𝑓𝑓𝑢𝑠𝑖𝑜𝑛</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𝑚𝑜𝑑𝑒𝑙𝑠</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𝑡𝑜</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𝑡𝑟𝑎𝑖𝑛</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𝑎</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𝑛𝑒𝑢𝑟𝑎𝑙</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𝑚𝑎𝑐h𝑖𝑛𝑒</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𝑡𝑟𝑎𝑛𝑠𝑙𝑎𝑡𝑖𝑜𝑛</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𝑠𝑦𝑠𝑡𝑒𝑚</m:t>
                    </m:r>
                  </m:oMath>
                </a14:m>
                <a:r>
                  <a:rPr lang="en-GB" dirty="0">
                    <a:ea typeface="+mn-lt"/>
                    <a:cs typeface="+mn-lt"/>
                  </a:rPr>
                  <a:t> is zero</a:t>
                </a:r>
              </a:p>
            </p:txBody>
          </p:sp>
        </mc:Choice>
        <mc:Fallback xmlns="">
          <p:sp>
            <p:nvSpPr>
              <p:cNvPr id="3" name="Content Placeholder 2">
                <a:extLst>
                  <a:ext uri="{FF2B5EF4-FFF2-40B4-BE49-F238E27FC236}">
                    <a16:creationId xmlns:a16="http://schemas.microsoft.com/office/drawing/2014/main" id="{FC90C482-8B79-0307-C4F5-520A2A0B6656}"/>
                  </a:ext>
                </a:extLst>
              </p:cNvPr>
              <p:cNvSpPr>
                <a:spLocks noGrp="1" noRot="1" noChangeAspect="1" noMove="1" noResize="1" noEditPoints="1" noAdjustHandles="1" noChangeArrowheads="1" noChangeShapeType="1" noTextEdit="1"/>
              </p:cNvSpPr>
              <p:nvPr>
                <p:ph idx="1"/>
              </p:nvPr>
            </p:nvSpPr>
            <p:spPr>
              <a:xfrm>
                <a:off x="581192" y="2180496"/>
                <a:ext cx="6599537" cy="3678303"/>
              </a:xfrm>
              <a:blipFill>
                <a:blip r:embed="rId2"/>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AD6162-17E8-B809-2E79-079673573A7E}"/>
              </a:ext>
            </a:extLst>
          </p:cNvPr>
          <p:cNvSpPr>
            <a:spLocks noGrp="1"/>
          </p:cNvSpPr>
          <p:nvPr>
            <p:ph type="sldNum" sz="quarter" idx="12"/>
          </p:nvPr>
        </p:nvSpPr>
        <p:spPr/>
        <p:txBody>
          <a:bodyPr/>
          <a:lstStyle/>
          <a:p>
            <a:fld id="{D57F1E4F-1CFF-5643-939E-217C01CDF565}" type="slidenum">
              <a:rPr lang="en-US" dirty="0"/>
              <a:pPr/>
              <a:t>31</a:t>
            </a:fld>
            <a:endParaRPr lang="en-GB"/>
          </a:p>
        </p:txBody>
      </p:sp>
      <p:sp>
        <p:nvSpPr>
          <p:cNvPr id="4" name="Footer Placeholder 3">
            <a:extLst>
              <a:ext uri="{FF2B5EF4-FFF2-40B4-BE49-F238E27FC236}">
                <a16:creationId xmlns:a16="http://schemas.microsoft.com/office/drawing/2014/main" id="{C7C79A6D-52A8-34C4-7424-33CE18A3C95D}"/>
              </a:ext>
            </a:extLst>
          </p:cNvPr>
          <p:cNvSpPr>
            <a:spLocks noGrp="1"/>
          </p:cNvSpPr>
          <p:nvPr>
            <p:ph type="ftr" sz="quarter" idx="11"/>
          </p:nvPr>
        </p:nvSpPr>
        <p:spPr/>
        <p:txBody>
          <a:bodyPr/>
          <a:lstStyle/>
          <a:p>
            <a:r>
              <a:rPr lang="en-GB" dirty="0"/>
              <a:t>Rudra-History-of-LM</a:t>
            </a:r>
          </a:p>
        </p:txBody>
      </p:sp>
      <p:pic>
        <p:nvPicPr>
          <p:cNvPr id="7" name="Picture 6" descr="Graphical user interface, text, application&#10;&#10;Description automatically generated">
            <a:extLst>
              <a:ext uri="{FF2B5EF4-FFF2-40B4-BE49-F238E27FC236}">
                <a16:creationId xmlns:a16="http://schemas.microsoft.com/office/drawing/2014/main" id="{31CC0608-8850-C8A8-461A-62F7FF472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729" y="3016289"/>
            <a:ext cx="4402920" cy="2125756"/>
          </a:xfrm>
          <a:prstGeom prst="rect">
            <a:avLst/>
          </a:prstGeom>
        </p:spPr>
      </p:pic>
    </p:spTree>
    <p:extLst>
      <p:ext uri="{BB962C8B-B14F-4D97-AF65-F5344CB8AC3E}">
        <p14:creationId xmlns:p14="http://schemas.microsoft.com/office/powerpoint/2010/main" val="3371395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F6E0-CF83-253B-95D9-A7E3ED0E8B0A}"/>
              </a:ext>
            </a:extLst>
          </p:cNvPr>
          <p:cNvSpPr>
            <a:spLocks noGrp="1"/>
          </p:cNvSpPr>
          <p:nvPr>
            <p:ph type="title"/>
          </p:nvPr>
        </p:nvSpPr>
        <p:spPr/>
        <p:txBody>
          <a:bodyPr/>
          <a:lstStyle/>
          <a:p>
            <a:r>
              <a:rPr lang="en-GB" dirty="0"/>
              <a:t>N-GRAM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0C482-8B79-0307-C4F5-520A2A0B6656}"/>
                  </a:ext>
                </a:extLst>
              </p:cNvPr>
              <p:cNvSpPr>
                <a:spLocks noGrp="1"/>
              </p:cNvSpPr>
              <p:nvPr>
                <p:ph idx="1"/>
              </p:nvPr>
            </p:nvSpPr>
            <p:spPr>
              <a:xfrm>
                <a:off x="581192" y="2180496"/>
                <a:ext cx="11029616" cy="3678303"/>
              </a:xfrm>
            </p:spPr>
            <p:txBody>
              <a:bodyPr>
                <a:normAutofit/>
              </a:bodyPr>
              <a:lstStyle/>
              <a:p>
                <a:pPr marL="305435" indent="-305435"/>
                <a:r>
                  <a:rPr lang="en-US" dirty="0">
                    <a:ea typeface="+mn-lt"/>
                    <a:cs typeface="+mn-lt"/>
                  </a:rPr>
                  <a:t>Naïve way of estimating frequency leads to sparsity issues as the sequences gets longer and/or encounters rare terms</a:t>
                </a:r>
              </a:p>
              <a:p>
                <a:pPr marL="305435" indent="-305435"/>
                <a:r>
                  <a:rPr lang="en-US" dirty="0">
                    <a:ea typeface="+mn-lt"/>
                    <a:cs typeface="+mn-lt"/>
                  </a:rPr>
                  <a:t>Use </a:t>
                </a:r>
                <a:r>
                  <a:rPr lang="en-US" b="1" dirty="0">
                    <a:ea typeface="+mn-lt"/>
                    <a:cs typeface="+mn-lt"/>
                  </a:rPr>
                  <a:t>chain rule of probability</a:t>
                </a: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r>
                          <a:rPr lang="en-US" b="0" i="1" smtClean="0">
                            <a:latin typeface="Cambria Math" panose="02040503050406030204" pitchFamily="18" charset="0"/>
                            <a:ea typeface="+mn-lt"/>
                            <a:cs typeface="+mn-lt"/>
                          </a:rPr>
                          <m:t>, …,</m:t>
                        </m:r>
                        <m:sSub>
                          <m:sSubPr>
                            <m:ctrlPr>
                              <a:rPr lang="en-US" i="1">
                                <a:latin typeface="Cambria Math" panose="02040503050406030204" pitchFamily="18" charset="0"/>
                                <a:ea typeface="+mn-lt"/>
                                <a:cs typeface="+mn-lt"/>
                              </a:rPr>
                            </m:ctrlPr>
                          </m:sSubPr>
                          <m:e>
                            <m:r>
                              <a:rPr lang="en-US" i="1">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𝑛</m:t>
                            </m:r>
                          </m:sub>
                        </m:sSub>
                      </m:e>
                    </m:d>
                    <m:r>
                      <a:rPr lang="en-US" b="0" i="1" smtClean="0">
                        <a:latin typeface="Cambria Math" panose="02040503050406030204" pitchFamily="18" charset="0"/>
                        <a:ea typeface="+mn-lt"/>
                        <a:cs typeface="+mn-lt"/>
                      </a:rPr>
                      <m:t>=</m:t>
                    </m:r>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e>
                    </m:d>
                    <m:r>
                      <a:rPr lang="en-US" b="0" i="1" smtClean="0">
                        <a:latin typeface="Cambria Math" panose="02040503050406030204" pitchFamily="18" charset="0"/>
                        <a:ea typeface="Cambria Math" panose="02040503050406030204" pitchFamily="18" charset="0"/>
                        <a:cs typeface="+mn-lt"/>
                      </a:rPr>
                      <m:t>× </m:t>
                    </m:r>
                    <m:nary>
                      <m:naryPr>
                        <m:chr m:val="∏"/>
                        <m:ctrlPr>
                          <a:rPr lang="en-US" b="0" i="1" smtClean="0">
                            <a:latin typeface="Cambria Math" panose="02040503050406030204" pitchFamily="18" charset="0"/>
                            <a:ea typeface="Cambria Math" panose="02040503050406030204" pitchFamily="18" charset="0"/>
                            <a:cs typeface="+mn-lt"/>
                          </a:rPr>
                        </m:ctrlPr>
                      </m:naryPr>
                      <m:sub>
                        <m:r>
                          <m:rPr>
                            <m:brk m:alnAt="23"/>
                          </m:rP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=2</m:t>
                        </m:r>
                      </m:sub>
                      <m:sup>
                        <m:r>
                          <a:rPr lang="en-US" b="0" i="1" smtClean="0">
                            <a:latin typeface="Cambria Math" panose="02040503050406030204" pitchFamily="18" charset="0"/>
                            <a:ea typeface="Cambria Math" panose="02040503050406030204" pitchFamily="18" charset="0"/>
                            <a:cs typeface="+mn-lt"/>
                          </a:rPr>
                          <m:t>𝑛</m:t>
                        </m:r>
                      </m:sup>
                      <m:e>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sub>
                            </m:sSub>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1:</m:t>
                            </m:r>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−1</m:t>
                            </m:r>
                          </m:sub>
                        </m:sSub>
                        <m:r>
                          <a:rPr lang="en-US" b="0" i="1" smtClean="0">
                            <a:latin typeface="Cambria Math" panose="02040503050406030204" pitchFamily="18" charset="0"/>
                            <a:ea typeface="Cambria Math" panose="02040503050406030204" pitchFamily="18" charset="0"/>
                            <a:cs typeface="+mn-lt"/>
                          </a:rPr>
                          <m:t>)</m:t>
                        </m:r>
                      </m:e>
                    </m:nary>
                  </m:oMath>
                </a14:m>
                <a:endParaRPr lang="en-US" b="0" dirty="0">
                  <a:ea typeface="Cambria Math" panose="02040503050406030204" pitchFamily="18" charset="0"/>
                  <a:cs typeface="+mn-lt"/>
                </a:endParaRPr>
              </a:p>
              <a:p>
                <a:pPr marL="305435" indent="-305435"/>
                <a:r>
                  <a:rPr lang="en-US" b="1" dirty="0">
                    <a:ea typeface="+mn-lt"/>
                    <a:cs typeface="+mn-lt"/>
                  </a:rPr>
                  <a:t>Markov Assumption:</a:t>
                </a:r>
                <a:r>
                  <a:rPr lang="en-US" dirty="0">
                    <a:ea typeface="+mn-lt"/>
                    <a:cs typeface="+mn-lt"/>
                  </a:rPr>
                  <a:t> assume that the probability of the word depends only on the previous </a:t>
                </a:r>
                <a:r>
                  <a:rPr lang="en-US" b="1" dirty="0">
                    <a:ea typeface="+mn-lt"/>
                    <a:cs typeface="+mn-lt"/>
                  </a:rPr>
                  <a:t>k</a:t>
                </a:r>
                <a:r>
                  <a:rPr lang="en-US" dirty="0">
                    <a:ea typeface="+mn-lt"/>
                    <a:cs typeface="+mn-lt"/>
                  </a:rPr>
                  <a:t> words</a:t>
                </a: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r>
                          <a:rPr lang="en-US" b="0" i="1" smtClean="0">
                            <a:latin typeface="Cambria Math" panose="02040503050406030204" pitchFamily="18" charset="0"/>
                            <a:ea typeface="+mn-lt"/>
                            <a:cs typeface="+mn-lt"/>
                          </a:rPr>
                          <m:t>, …,</m:t>
                        </m:r>
                        <m:sSub>
                          <m:sSubPr>
                            <m:ctrlPr>
                              <a:rPr lang="en-US" i="1">
                                <a:latin typeface="Cambria Math" panose="02040503050406030204" pitchFamily="18" charset="0"/>
                                <a:ea typeface="+mn-lt"/>
                                <a:cs typeface="+mn-lt"/>
                              </a:rPr>
                            </m:ctrlPr>
                          </m:sSubPr>
                          <m:e>
                            <m:r>
                              <a:rPr lang="en-US" i="1">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𝑛</m:t>
                            </m:r>
                          </m:sub>
                        </m:sSub>
                      </m:e>
                    </m:d>
                    <m:r>
                      <a:rPr lang="en-US" b="0" i="1" smtClean="0">
                        <a:latin typeface="Cambria Math" panose="02040503050406030204" pitchFamily="18" charset="0"/>
                        <a:ea typeface="+mn-lt"/>
                        <a:cs typeface="+mn-lt"/>
                      </a:rPr>
                      <m:t>=</m:t>
                    </m:r>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e>
                    </m:d>
                    <m:r>
                      <a:rPr lang="en-US" b="0" i="1" smtClean="0">
                        <a:latin typeface="Cambria Math" panose="02040503050406030204" pitchFamily="18" charset="0"/>
                        <a:ea typeface="Cambria Math" panose="02040503050406030204" pitchFamily="18" charset="0"/>
                        <a:cs typeface="+mn-lt"/>
                      </a:rPr>
                      <m:t>× </m:t>
                    </m:r>
                    <m:nary>
                      <m:naryPr>
                        <m:chr m:val="∏"/>
                        <m:ctrlPr>
                          <a:rPr lang="en-US" b="0" i="1" smtClean="0">
                            <a:latin typeface="Cambria Math" panose="02040503050406030204" pitchFamily="18" charset="0"/>
                            <a:ea typeface="Cambria Math" panose="02040503050406030204" pitchFamily="18" charset="0"/>
                            <a:cs typeface="+mn-lt"/>
                          </a:rPr>
                        </m:ctrlPr>
                      </m:naryPr>
                      <m:sub>
                        <m:r>
                          <m:rPr>
                            <m:brk m:alnAt="23"/>
                          </m:rP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=2</m:t>
                        </m:r>
                      </m:sub>
                      <m:sup>
                        <m:r>
                          <a:rPr lang="en-US" b="0" i="1" smtClean="0">
                            <a:latin typeface="Cambria Math" panose="02040503050406030204" pitchFamily="18" charset="0"/>
                            <a:ea typeface="Cambria Math" panose="02040503050406030204" pitchFamily="18" charset="0"/>
                            <a:cs typeface="+mn-lt"/>
                          </a:rPr>
                          <m:t>𝑛</m:t>
                        </m:r>
                      </m:sup>
                      <m:e>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sub>
                            </m:sSub>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m:t>
                            </m:r>
                            <m:r>
                              <a:rPr lang="en-US" b="0" i="1" smtClean="0">
                                <a:latin typeface="Cambria Math" panose="02040503050406030204" pitchFamily="18" charset="0"/>
                                <a:ea typeface="Cambria Math" panose="02040503050406030204" pitchFamily="18" charset="0"/>
                                <a:cs typeface="+mn-lt"/>
                              </a:rPr>
                              <m:t>𝑘</m:t>
                            </m:r>
                            <m:r>
                              <a:rPr lang="en-US" b="0" i="1" smtClean="0">
                                <a:latin typeface="Cambria Math" panose="02040503050406030204" pitchFamily="18" charset="0"/>
                                <a:ea typeface="Cambria Math" panose="02040503050406030204" pitchFamily="18" charset="0"/>
                                <a:cs typeface="+mn-lt"/>
                              </a:rPr>
                              <m:t>+1:</m:t>
                            </m:r>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−1</m:t>
                            </m:r>
                          </m:sub>
                        </m:sSub>
                        <m:r>
                          <a:rPr lang="en-US" b="0" i="1" smtClean="0">
                            <a:latin typeface="Cambria Math" panose="02040503050406030204" pitchFamily="18" charset="0"/>
                            <a:ea typeface="Cambria Math" panose="02040503050406030204" pitchFamily="18" charset="0"/>
                            <a:cs typeface="+mn-lt"/>
                          </a:rPr>
                          <m:t>)</m:t>
                        </m:r>
                      </m:e>
                    </m:nary>
                  </m:oMath>
                </a14:m>
                <a:endParaRPr lang="en-US" dirty="0">
                  <a:ea typeface="+mn-lt"/>
                  <a:cs typeface="+mn-lt"/>
                </a:endParaRPr>
              </a:p>
              <a:p>
                <a:pPr marL="305435" indent="-305435"/>
                <a:r>
                  <a:rPr lang="en-US" dirty="0">
                    <a:ea typeface="+mn-lt"/>
                    <a:cs typeface="+mn-lt"/>
                  </a:rPr>
                  <a:t>For Bigram LMs,</a:t>
                </a: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r>
                          <a:rPr lang="en-US" b="0" i="1" smtClean="0">
                            <a:latin typeface="Cambria Math" panose="02040503050406030204" pitchFamily="18" charset="0"/>
                            <a:ea typeface="+mn-lt"/>
                            <a:cs typeface="+mn-lt"/>
                          </a:rPr>
                          <m:t>, …,</m:t>
                        </m:r>
                        <m:sSub>
                          <m:sSubPr>
                            <m:ctrlPr>
                              <a:rPr lang="en-US" i="1">
                                <a:latin typeface="Cambria Math" panose="02040503050406030204" pitchFamily="18" charset="0"/>
                                <a:ea typeface="+mn-lt"/>
                                <a:cs typeface="+mn-lt"/>
                              </a:rPr>
                            </m:ctrlPr>
                          </m:sSubPr>
                          <m:e>
                            <m:r>
                              <a:rPr lang="en-US" i="1">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𝑛</m:t>
                            </m:r>
                          </m:sub>
                        </m:sSub>
                      </m:e>
                    </m:d>
                    <m:r>
                      <a:rPr lang="en-US" b="0" i="1" smtClean="0">
                        <a:latin typeface="Cambria Math" panose="02040503050406030204" pitchFamily="18" charset="0"/>
                        <a:ea typeface="+mn-lt"/>
                        <a:cs typeface="+mn-lt"/>
                      </a:rPr>
                      <m:t>=</m:t>
                    </m:r>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e>
                    </m:d>
                    <m:r>
                      <a:rPr lang="en-US" b="0" i="1" smtClean="0">
                        <a:latin typeface="Cambria Math" panose="02040503050406030204" pitchFamily="18" charset="0"/>
                        <a:ea typeface="Cambria Math" panose="02040503050406030204" pitchFamily="18" charset="0"/>
                        <a:cs typeface="+mn-lt"/>
                      </a:rPr>
                      <m:t>× </m:t>
                    </m:r>
                    <m:nary>
                      <m:naryPr>
                        <m:chr m:val="∏"/>
                        <m:ctrlPr>
                          <a:rPr lang="en-US" b="0" i="1" smtClean="0">
                            <a:latin typeface="Cambria Math" panose="02040503050406030204" pitchFamily="18" charset="0"/>
                            <a:ea typeface="Cambria Math" panose="02040503050406030204" pitchFamily="18" charset="0"/>
                            <a:cs typeface="+mn-lt"/>
                          </a:rPr>
                        </m:ctrlPr>
                      </m:naryPr>
                      <m:sub>
                        <m:r>
                          <m:rPr>
                            <m:brk m:alnAt="23"/>
                          </m:rP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=2</m:t>
                        </m:r>
                      </m:sub>
                      <m:sup>
                        <m:r>
                          <a:rPr lang="en-US" b="0" i="1" smtClean="0">
                            <a:latin typeface="Cambria Math" panose="02040503050406030204" pitchFamily="18" charset="0"/>
                            <a:ea typeface="Cambria Math" panose="02040503050406030204" pitchFamily="18" charset="0"/>
                            <a:cs typeface="+mn-lt"/>
                          </a:rPr>
                          <m:t>𝑛</m:t>
                        </m:r>
                      </m:sup>
                      <m:e>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sub>
                            </m:sSub>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−1</m:t>
                            </m:r>
                          </m:sub>
                        </m:sSub>
                        <m:r>
                          <a:rPr lang="en-US" b="0" i="1" smtClean="0">
                            <a:latin typeface="Cambria Math" panose="02040503050406030204" pitchFamily="18" charset="0"/>
                            <a:ea typeface="Cambria Math" panose="02040503050406030204" pitchFamily="18" charset="0"/>
                            <a:cs typeface="+mn-lt"/>
                          </a:rPr>
                          <m:t>)</m:t>
                        </m:r>
                      </m:e>
                    </m:nary>
                  </m:oMath>
                </a14:m>
                <a:endParaRPr lang="en-US" dirty="0">
                  <a:ea typeface="+mn-lt"/>
                  <a:cs typeface="+mn-lt"/>
                </a:endParaRPr>
              </a:p>
              <a:p>
                <a:pPr marL="305435" indent="-305435"/>
                <a:endParaRPr lang="en-GB" dirty="0">
                  <a:ea typeface="+mn-lt"/>
                  <a:cs typeface="+mn-lt"/>
                </a:endParaRPr>
              </a:p>
            </p:txBody>
          </p:sp>
        </mc:Choice>
        <mc:Fallback xmlns="">
          <p:sp>
            <p:nvSpPr>
              <p:cNvPr id="3" name="Content Placeholder 2">
                <a:extLst>
                  <a:ext uri="{FF2B5EF4-FFF2-40B4-BE49-F238E27FC236}">
                    <a16:creationId xmlns:a16="http://schemas.microsoft.com/office/drawing/2014/main" id="{FC90C482-8B79-0307-C4F5-520A2A0B6656}"/>
                  </a:ext>
                </a:extLst>
              </p:cNvPr>
              <p:cNvSpPr>
                <a:spLocks noGrp="1" noRot="1" noChangeAspect="1" noMove="1" noResize="1" noEditPoints="1" noAdjustHandles="1" noChangeArrowheads="1" noChangeShapeType="1" noTextEdit="1"/>
              </p:cNvSpPr>
              <p:nvPr>
                <p:ph idx="1"/>
              </p:nvPr>
            </p:nvSpPr>
            <p:spPr>
              <a:xfrm>
                <a:off x="581192" y="2180496"/>
                <a:ext cx="11029616" cy="3678303"/>
              </a:xfrm>
              <a:blipFill>
                <a:blip r:embed="rId2"/>
                <a:stretch>
                  <a:fillRect l="-115" b="-171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AD6162-17E8-B809-2E79-079673573A7E}"/>
              </a:ext>
            </a:extLst>
          </p:cNvPr>
          <p:cNvSpPr>
            <a:spLocks noGrp="1"/>
          </p:cNvSpPr>
          <p:nvPr>
            <p:ph type="sldNum" sz="quarter" idx="12"/>
          </p:nvPr>
        </p:nvSpPr>
        <p:spPr/>
        <p:txBody>
          <a:bodyPr/>
          <a:lstStyle/>
          <a:p>
            <a:fld id="{D57F1E4F-1CFF-5643-939E-217C01CDF565}" type="slidenum">
              <a:rPr lang="en-US" dirty="0"/>
              <a:pPr/>
              <a:t>32</a:t>
            </a:fld>
            <a:endParaRPr lang="en-GB"/>
          </a:p>
        </p:txBody>
      </p:sp>
      <p:sp>
        <p:nvSpPr>
          <p:cNvPr id="4" name="Footer Placeholder 3">
            <a:extLst>
              <a:ext uri="{FF2B5EF4-FFF2-40B4-BE49-F238E27FC236}">
                <a16:creationId xmlns:a16="http://schemas.microsoft.com/office/drawing/2014/main" id="{C7C79A6D-52A8-34C4-7424-33CE18A3C95D}"/>
              </a:ext>
            </a:extLst>
          </p:cNvPr>
          <p:cNvSpPr>
            <a:spLocks noGrp="1"/>
          </p:cNvSpPr>
          <p:nvPr>
            <p:ph type="ftr" sz="quarter" idx="11"/>
          </p:nvPr>
        </p:nvSpPr>
        <p:spPr/>
        <p:txBody>
          <a:bodyPr/>
          <a:lstStyle/>
          <a:p>
            <a:r>
              <a:rPr lang="en-GB" dirty="0"/>
              <a:t>Rudra-History-of-LM</a:t>
            </a:r>
          </a:p>
        </p:txBody>
      </p:sp>
    </p:spTree>
    <p:extLst>
      <p:ext uri="{BB962C8B-B14F-4D97-AF65-F5344CB8AC3E}">
        <p14:creationId xmlns:p14="http://schemas.microsoft.com/office/powerpoint/2010/main" val="226663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F6E0-CF83-253B-95D9-A7E3ED0E8B0A}"/>
              </a:ext>
            </a:extLst>
          </p:cNvPr>
          <p:cNvSpPr>
            <a:spLocks noGrp="1"/>
          </p:cNvSpPr>
          <p:nvPr>
            <p:ph type="title"/>
          </p:nvPr>
        </p:nvSpPr>
        <p:spPr/>
        <p:txBody>
          <a:bodyPr/>
          <a:lstStyle/>
          <a:p>
            <a:r>
              <a:rPr lang="en-GB" dirty="0"/>
              <a:t>N-GRAM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0C482-8B79-0307-C4F5-520A2A0B6656}"/>
                  </a:ext>
                </a:extLst>
              </p:cNvPr>
              <p:cNvSpPr>
                <a:spLocks noGrp="1"/>
              </p:cNvSpPr>
              <p:nvPr>
                <p:ph idx="1"/>
              </p:nvPr>
            </p:nvSpPr>
            <p:spPr>
              <a:xfrm>
                <a:off x="581192" y="2180496"/>
                <a:ext cx="11029616" cy="3678303"/>
              </a:xfrm>
            </p:spPr>
            <p:txBody>
              <a:bodyPr>
                <a:normAutofit/>
              </a:bodyPr>
              <a:lstStyle/>
              <a:p>
                <a:pPr marL="305435" indent="-305435"/>
                <a:r>
                  <a:rPr lang="en-US" dirty="0">
                    <a:ea typeface="+mn-lt"/>
                    <a:cs typeface="+mn-lt"/>
                  </a:rPr>
                  <a:t>For Trigram LMs,</a:t>
                </a: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r>
                          <a:rPr lang="en-US" b="0" i="1" smtClean="0">
                            <a:latin typeface="Cambria Math" panose="02040503050406030204" pitchFamily="18" charset="0"/>
                            <a:ea typeface="+mn-lt"/>
                            <a:cs typeface="+mn-lt"/>
                          </a:rPr>
                          <m:t>, …,</m:t>
                        </m:r>
                        <m:sSub>
                          <m:sSubPr>
                            <m:ctrlPr>
                              <a:rPr lang="en-US" i="1">
                                <a:latin typeface="Cambria Math" panose="02040503050406030204" pitchFamily="18" charset="0"/>
                                <a:ea typeface="+mn-lt"/>
                                <a:cs typeface="+mn-lt"/>
                              </a:rPr>
                            </m:ctrlPr>
                          </m:sSubPr>
                          <m:e>
                            <m:r>
                              <a:rPr lang="en-US" i="1">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𝑛</m:t>
                            </m:r>
                          </m:sub>
                        </m:sSub>
                      </m:e>
                    </m:d>
                    <m:r>
                      <a:rPr lang="en-US" b="0" i="1" smtClean="0">
                        <a:latin typeface="Cambria Math" panose="02040503050406030204" pitchFamily="18" charset="0"/>
                        <a:ea typeface="+mn-lt"/>
                        <a:cs typeface="+mn-lt"/>
                      </a:rPr>
                      <m:t>=</m:t>
                    </m:r>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e>
                    </m:d>
                    <m:r>
                      <a:rPr lang="en-US" b="0" i="1" smtClean="0">
                        <a:latin typeface="Cambria Math" panose="02040503050406030204" pitchFamily="18" charset="0"/>
                        <a:ea typeface="Cambria Math" panose="02040503050406030204" pitchFamily="18" charset="0"/>
                        <a:cs typeface="+mn-lt"/>
                      </a:rPr>
                      <m:t>× </m:t>
                    </m:r>
                    <m:nary>
                      <m:naryPr>
                        <m:chr m:val="∏"/>
                        <m:ctrlPr>
                          <a:rPr lang="en-US" b="0" i="1" smtClean="0">
                            <a:latin typeface="Cambria Math" panose="02040503050406030204" pitchFamily="18" charset="0"/>
                            <a:ea typeface="Cambria Math" panose="02040503050406030204" pitchFamily="18" charset="0"/>
                            <a:cs typeface="+mn-lt"/>
                          </a:rPr>
                        </m:ctrlPr>
                      </m:naryPr>
                      <m:sub>
                        <m:r>
                          <m:rPr>
                            <m:brk m:alnAt="23"/>
                          </m:rP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=2</m:t>
                        </m:r>
                      </m:sub>
                      <m:sup>
                        <m:r>
                          <a:rPr lang="en-US" b="0" i="1" smtClean="0">
                            <a:latin typeface="Cambria Math" panose="02040503050406030204" pitchFamily="18" charset="0"/>
                            <a:ea typeface="Cambria Math" panose="02040503050406030204" pitchFamily="18" charset="0"/>
                            <a:cs typeface="+mn-lt"/>
                          </a:rPr>
                          <m:t>𝑛</m:t>
                        </m:r>
                      </m:sup>
                      <m:e>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sub>
                            </m:sSub>
                            <m:r>
                              <a:rPr lang="en-US" b="0" i="1" smtClean="0">
                                <a:latin typeface="Cambria Math" panose="02040503050406030204" pitchFamily="18" charset="0"/>
                                <a:ea typeface="Cambria Math" panose="02040503050406030204" pitchFamily="18" charset="0"/>
                                <a:cs typeface="+mn-lt"/>
                              </a:rPr>
                              <m:t> </m:t>
                            </m:r>
                          </m:e>
                        </m:d>
                        <m:sSub>
                          <m:sSubPr>
                            <m:ctrlPr>
                              <a:rPr lang="en-US" i="1">
                                <a:latin typeface="Cambria Math" panose="02040503050406030204" pitchFamily="18" charset="0"/>
                                <a:ea typeface="Cambria Math" panose="02040503050406030204" pitchFamily="18" charset="0"/>
                                <a:cs typeface="+mn-lt"/>
                              </a:rPr>
                            </m:ctrlPr>
                          </m:sSubPr>
                          <m:e>
                            <m:r>
                              <a:rPr lang="en-US" i="1">
                                <a:latin typeface="Cambria Math" panose="02040503050406030204" pitchFamily="18" charset="0"/>
                                <a:ea typeface="Cambria Math" panose="02040503050406030204" pitchFamily="18" charset="0"/>
                                <a:cs typeface="+mn-lt"/>
                              </a:rPr>
                              <m:t>𝑋</m:t>
                            </m:r>
                          </m:e>
                          <m:sub>
                            <m:r>
                              <a:rPr lang="en-US" i="1">
                                <a:latin typeface="Cambria Math" panose="02040503050406030204" pitchFamily="18" charset="0"/>
                                <a:ea typeface="Cambria Math" panose="02040503050406030204" pitchFamily="18" charset="0"/>
                                <a:cs typeface="+mn-lt"/>
                              </a:rPr>
                              <m:t>𝑖</m:t>
                            </m:r>
                            <m:r>
                              <a:rPr lang="en-US" i="1">
                                <a:latin typeface="Cambria Math" panose="02040503050406030204" pitchFamily="18" charset="0"/>
                                <a:ea typeface="Cambria Math" panose="02040503050406030204" pitchFamily="18" charset="0"/>
                                <a:cs typeface="+mn-lt"/>
                              </a:rPr>
                              <m:t>−2</m:t>
                            </m:r>
                          </m:sub>
                        </m:sSub>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−1</m:t>
                            </m:r>
                          </m:sub>
                        </m:sSub>
                        <m:r>
                          <a:rPr lang="en-US" b="0" i="1" smtClean="0">
                            <a:latin typeface="Cambria Math" panose="02040503050406030204" pitchFamily="18" charset="0"/>
                            <a:ea typeface="Cambria Math" panose="02040503050406030204" pitchFamily="18" charset="0"/>
                            <a:cs typeface="+mn-lt"/>
                          </a:rPr>
                          <m:t>)</m:t>
                        </m:r>
                      </m:e>
                    </m:nary>
                  </m:oMath>
                </a14:m>
                <a:endParaRPr lang="en-US" dirty="0">
                  <a:ea typeface="+mn-lt"/>
                  <a:cs typeface="+mn-lt"/>
                </a:endParaRPr>
              </a:p>
              <a:p>
                <a:pPr marL="305435" indent="-305435"/>
                <a:r>
                  <a:rPr lang="en-US" dirty="0">
                    <a:ea typeface="+mn-lt"/>
                    <a:cs typeface="+mn-lt"/>
                  </a:rPr>
                  <a:t>For our earlier example, it becomes</a:t>
                </a: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endChr m:val="|"/>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𝑠𝑦𝑠𝑡𝑒𝑚</m:t>
                        </m:r>
                        <m:r>
                          <a:rPr lang="en-US" b="0" i="1" smtClean="0">
                            <a:latin typeface="Cambria Math" panose="02040503050406030204" pitchFamily="18" charset="0"/>
                            <a:ea typeface="+mn-lt"/>
                            <a:cs typeface="+mn-lt"/>
                          </a:rPr>
                          <m:t> </m:t>
                        </m:r>
                      </m:e>
                    </m:d>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𝐶𝑎𝑛</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𝐼</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𝑢𝑠𝑒</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𝑑𝑖𝑓𝑓𝑢𝑠𝑖𝑜𝑛</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𝑚𝑜𝑑𝑒𝑙𝑠</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𝑡𝑜</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𝑡𝑟𝑎𝑖𝑛</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𝑎</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𝑛𝑒𝑢𝑟𝑎𝑙</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𝑚𝑎𝑐h𝑖𝑛𝑒</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𝑡𝑟𝑎𝑛𝑠𝑙𝑎𝑡𝑖𝑜𝑛</m:t>
                    </m:r>
                    <m:r>
                      <a:rPr lang="en-US" b="0" i="1" smtClean="0">
                        <a:latin typeface="Cambria Math" panose="02040503050406030204" pitchFamily="18" charset="0"/>
                        <a:ea typeface="+mn-lt"/>
                        <a:cs typeface="+mn-lt"/>
                      </a:rPr>
                      <m:t> )≅</m:t>
                    </m:r>
                    <m:r>
                      <m:rPr>
                        <m:sty m:val="p"/>
                      </m:rPr>
                      <a:rPr lang="en-US" b="0" i="0" smtClean="0">
                        <a:latin typeface="Cambria Math" panose="02040503050406030204" pitchFamily="18" charset="0"/>
                        <a:ea typeface="+mn-lt"/>
                        <a:cs typeface="+mn-lt"/>
                      </a:rPr>
                      <m:t>P</m:t>
                    </m:r>
                    <m:d>
                      <m:dPr>
                        <m:endChr m:val="|"/>
                        <m:ctrlPr>
                          <a:rPr lang="en-US" b="0" i="1" smtClean="0">
                            <a:latin typeface="Cambria Math" panose="02040503050406030204" pitchFamily="18" charset="0"/>
                            <a:ea typeface="+mn-lt"/>
                            <a:cs typeface="+mn-lt"/>
                          </a:rPr>
                        </m:ctrlPr>
                      </m:dPr>
                      <m:e>
                        <m:r>
                          <a:rPr lang="en-US" b="0" i="0" smtClean="0">
                            <a:latin typeface="Cambria Math" panose="02040503050406030204" pitchFamily="18" charset="0"/>
                            <a:ea typeface="+mn-lt"/>
                            <a:cs typeface="+mn-lt"/>
                          </a:rPr>
                          <m:t> </m:t>
                        </m:r>
                        <m:r>
                          <m:rPr>
                            <m:sty m:val="p"/>
                          </m:rPr>
                          <a:rPr lang="en-US" b="0" i="0" smtClean="0">
                            <a:latin typeface="Cambria Math" panose="02040503050406030204" pitchFamily="18" charset="0"/>
                            <a:ea typeface="+mn-lt"/>
                            <a:cs typeface="+mn-lt"/>
                          </a:rPr>
                          <m:t>system</m:t>
                        </m:r>
                        <m:r>
                          <a:rPr lang="en-US" b="0" i="0" smtClean="0">
                            <a:latin typeface="Cambria Math" panose="02040503050406030204" pitchFamily="18" charset="0"/>
                            <a:ea typeface="+mn-lt"/>
                            <a:cs typeface="+mn-lt"/>
                          </a:rPr>
                          <m:t> </m:t>
                        </m:r>
                      </m:e>
                    </m:d>
                    <m:r>
                      <m:rPr>
                        <m:sty m:val="p"/>
                      </m:rPr>
                      <a:rPr lang="en-US" b="0" i="0" smtClean="0">
                        <a:latin typeface="Cambria Math" panose="02040503050406030204" pitchFamily="18" charset="0"/>
                        <a:ea typeface="+mn-lt"/>
                        <a:cs typeface="+mn-lt"/>
                      </a:rPr>
                      <m:t>machine</m:t>
                    </m:r>
                    <m:r>
                      <a:rPr lang="en-US" b="0" i="0" smtClean="0">
                        <a:latin typeface="Cambria Math" panose="02040503050406030204" pitchFamily="18" charset="0"/>
                        <a:ea typeface="+mn-lt"/>
                        <a:cs typeface="+mn-lt"/>
                      </a:rPr>
                      <m:t> </m:t>
                    </m:r>
                    <m:r>
                      <m:rPr>
                        <m:sty m:val="p"/>
                      </m:rPr>
                      <a:rPr lang="en-US" b="0" i="0" smtClean="0">
                        <a:latin typeface="Cambria Math" panose="02040503050406030204" pitchFamily="18" charset="0"/>
                        <a:ea typeface="+mn-lt"/>
                        <a:cs typeface="+mn-lt"/>
                      </a:rPr>
                      <m:t>translation</m:t>
                    </m:r>
                    <m:r>
                      <a:rPr lang="en-US" b="0" i="0" smtClean="0">
                        <a:latin typeface="Cambria Math" panose="02040503050406030204" pitchFamily="18" charset="0"/>
                        <a:ea typeface="+mn-lt"/>
                        <a:cs typeface="+mn-lt"/>
                      </a:rPr>
                      <m:t> )</m:t>
                    </m:r>
                  </m:oMath>
                </a14:m>
                <a:endParaRPr lang="en-US" dirty="0">
                  <a:ea typeface="+mn-lt"/>
                  <a:cs typeface="+mn-lt"/>
                </a:endParaRP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𝐼</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𝑤𝑒𝑛𝑡</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𝑡𝑜</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𝑡h𝑒</m:t>
                        </m:r>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𝑔𝑟𝑜𝑢𝑛𝑑</m:t>
                        </m:r>
                        <m:r>
                          <a:rPr lang="en-US" b="0" i="1" smtClean="0">
                            <a:latin typeface="Cambria Math" panose="02040503050406030204" pitchFamily="18" charset="0"/>
                            <a:ea typeface="+mn-lt"/>
                            <a:cs typeface="+mn-lt"/>
                          </a:rPr>
                          <m:t> </m:t>
                        </m:r>
                      </m:e>
                    </m:d>
                    <m:r>
                      <a:rPr lang="en-US" b="0" i="1" smtClean="0">
                        <a:latin typeface="Cambria Math" panose="02040503050406030204" pitchFamily="18" charset="0"/>
                        <a:ea typeface="Cambria Math" panose="02040503050406030204" pitchFamily="18" charset="0"/>
                        <a:cs typeface="+mn-lt"/>
                      </a:rPr>
                      <m:t>≅</m:t>
                    </m:r>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𝐼</m:t>
                        </m:r>
                        <m:r>
                          <a:rPr lang="en-US" b="0" i="1" smtClean="0">
                            <a:latin typeface="Cambria Math" panose="02040503050406030204" pitchFamily="18" charset="0"/>
                            <a:ea typeface="+mn-lt"/>
                            <a:cs typeface="+mn-lt"/>
                          </a:rPr>
                          <m:t> </m:t>
                        </m:r>
                      </m:e>
                    </m:d>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𝑤𝑒𝑛𝑡</m:t>
                        </m:r>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𝐼</m:t>
                    </m:r>
                    <m:r>
                      <a:rPr lang="en-US" b="0" i="1" smtClean="0">
                        <a:latin typeface="Cambria Math" panose="02040503050406030204" pitchFamily="18" charset="0"/>
                        <a:ea typeface="Cambria Math" panose="02040503050406030204" pitchFamily="18" charset="0"/>
                        <a:cs typeface="+mn-lt"/>
                      </a:rPr>
                      <m:t> ) × </m:t>
                    </m:r>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𝑡𝑜</m:t>
                        </m:r>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𝐼</m:t>
                    </m:r>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𝑤𝑒𝑛𝑡</m:t>
                    </m:r>
                    <m:r>
                      <a:rPr lang="en-US" b="0" i="1" smtClean="0">
                        <a:latin typeface="Cambria Math" panose="02040503050406030204" pitchFamily="18" charset="0"/>
                        <a:ea typeface="Cambria Math" panose="02040503050406030204" pitchFamily="18" charset="0"/>
                        <a:cs typeface="+mn-lt"/>
                      </a:rPr>
                      <m:t> ) × </m:t>
                    </m:r>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𝑡h𝑒</m:t>
                        </m:r>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𝑤𝑒𝑛𝑡</m:t>
                    </m:r>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𝑡𝑜</m:t>
                    </m:r>
                    <m:r>
                      <a:rPr lang="en-US" b="0" i="1" smtClean="0">
                        <a:latin typeface="Cambria Math" panose="02040503050406030204" pitchFamily="18" charset="0"/>
                        <a:ea typeface="Cambria Math" panose="02040503050406030204" pitchFamily="18" charset="0"/>
                        <a:cs typeface="+mn-lt"/>
                      </a:rPr>
                      <m:t> ) × </m:t>
                    </m:r>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𝑔𝑟𝑜𝑢𝑛𝑑</m:t>
                        </m:r>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𝑡𝑜</m:t>
                    </m:r>
                    <m:r>
                      <a:rPr lang="en-US" b="0" i="1" smtClean="0">
                        <a:latin typeface="Cambria Math" panose="02040503050406030204" pitchFamily="18" charset="0"/>
                        <a:ea typeface="Cambria Math" panose="02040503050406030204" pitchFamily="18" charset="0"/>
                        <a:cs typeface="+mn-lt"/>
                      </a:rPr>
                      <m:t> </m:t>
                    </m:r>
                    <m:r>
                      <a:rPr lang="en-US" b="0" i="1" smtClean="0">
                        <a:latin typeface="Cambria Math" panose="02040503050406030204" pitchFamily="18" charset="0"/>
                        <a:ea typeface="Cambria Math" panose="02040503050406030204" pitchFamily="18" charset="0"/>
                        <a:cs typeface="+mn-lt"/>
                      </a:rPr>
                      <m:t>𝑡h𝑒</m:t>
                    </m:r>
                    <m:r>
                      <a:rPr lang="en-US" b="0" i="1" smtClean="0">
                        <a:latin typeface="Cambria Math" panose="02040503050406030204" pitchFamily="18" charset="0"/>
                        <a:ea typeface="Cambria Math" panose="02040503050406030204" pitchFamily="18" charset="0"/>
                        <a:cs typeface="+mn-lt"/>
                      </a:rPr>
                      <m:t> )</m:t>
                    </m:r>
                  </m:oMath>
                </a14:m>
                <a:endParaRPr lang="en-US" dirty="0">
                  <a:ea typeface="Cambria Math" panose="02040503050406030204" pitchFamily="18" charset="0"/>
                  <a:cs typeface="+mn-lt"/>
                </a:endParaRPr>
              </a:p>
            </p:txBody>
          </p:sp>
        </mc:Choice>
        <mc:Fallback xmlns="">
          <p:sp>
            <p:nvSpPr>
              <p:cNvPr id="3" name="Content Placeholder 2">
                <a:extLst>
                  <a:ext uri="{FF2B5EF4-FFF2-40B4-BE49-F238E27FC236}">
                    <a16:creationId xmlns:a16="http://schemas.microsoft.com/office/drawing/2014/main" id="{FC90C482-8B79-0307-C4F5-520A2A0B6656}"/>
                  </a:ext>
                </a:extLst>
              </p:cNvPr>
              <p:cNvSpPr>
                <a:spLocks noGrp="1" noRot="1" noChangeAspect="1" noMove="1" noResize="1" noEditPoints="1" noAdjustHandles="1" noChangeArrowheads="1" noChangeShapeType="1" noTextEdit="1"/>
              </p:cNvSpPr>
              <p:nvPr>
                <p:ph idx="1"/>
              </p:nvPr>
            </p:nvSpPr>
            <p:spPr>
              <a:xfrm>
                <a:off x="581192" y="2180496"/>
                <a:ext cx="11029616" cy="3678303"/>
              </a:xfrm>
              <a:blipFill>
                <a:blip r:embed="rId2"/>
                <a:stretch>
                  <a:fillRect l="-115"/>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AD6162-17E8-B809-2E79-079673573A7E}"/>
              </a:ext>
            </a:extLst>
          </p:cNvPr>
          <p:cNvSpPr>
            <a:spLocks noGrp="1"/>
          </p:cNvSpPr>
          <p:nvPr>
            <p:ph type="sldNum" sz="quarter" idx="12"/>
          </p:nvPr>
        </p:nvSpPr>
        <p:spPr/>
        <p:txBody>
          <a:bodyPr/>
          <a:lstStyle/>
          <a:p>
            <a:fld id="{D57F1E4F-1CFF-5643-939E-217C01CDF565}" type="slidenum">
              <a:rPr lang="en-US" dirty="0"/>
              <a:pPr/>
              <a:t>33</a:t>
            </a:fld>
            <a:endParaRPr lang="en-GB"/>
          </a:p>
        </p:txBody>
      </p:sp>
      <p:sp>
        <p:nvSpPr>
          <p:cNvPr id="4" name="Footer Placeholder 3">
            <a:extLst>
              <a:ext uri="{FF2B5EF4-FFF2-40B4-BE49-F238E27FC236}">
                <a16:creationId xmlns:a16="http://schemas.microsoft.com/office/drawing/2014/main" id="{C7C79A6D-52A8-34C4-7424-33CE18A3C95D}"/>
              </a:ext>
            </a:extLst>
          </p:cNvPr>
          <p:cNvSpPr>
            <a:spLocks noGrp="1"/>
          </p:cNvSpPr>
          <p:nvPr>
            <p:ph type="ftr" sz="quarter" idx="11"/>
          </p:nvPr>
        </p:nvSpPr>
        <p:spPr/>
        <p:txBody>
          <a:bodyPr/>
          <a:lstStyle/>
          <a:p>
            <a:r>
              <a:rPr lang="en-GB" dirty="0"/>
              <a:t>Rudra-History-of-LM</a:t>
            </a:r>
          </a:p>
        </p:txBody>
      </p:sp>
    </p:spTree>
    <p:extLst>
      <p:ext uri="{BB962C8B-B14F-4D97-AF65-F5344CB8AC3E}">
        <p14:creationId xmlns:p14="http://schemas.microsoft.com/office/powerpoint/2010/main" val="1752476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F6E0-CF83-253B-95D9-A7E3ED0E8B0A}"/>
              </a:ext>
            </a:extLst>
          </p:cNvPr>
          <p:cNvSpPr>
            <a:spLocks noGrp="1"/>
          </p:cNvSpPr>
          <p:nvPr>
            <p:ph type="title"/>
          </p:nvPr>
        </p:nvSpPr>
        <p:spPr/>
        <p:txBody>
          <a:bodyPr/>
          <a:lstStyle/>
          <a:p>
            <a:r>
              <a:rPr lang="en-GB" dirty="0"/>
              <a:t>N-GRAM LANGUAGE MODEL: MLE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0C482-8B79-0307-C4F5-520A2A0B6656}"/>
                  </a:ext>
                </a:extLst>
              </p:cNvPr>
              <p:cNvSpPr>
                <a:spLocks noGrp="1"/>
              </p:cNvSpPr>
              <p:nvPr>
                <p:ph idx="1"/>
              </p:nvPr>
            </p:nvSpPr>
            <p:spPr>
              <a:xfrm>
                <a:off x="581192" y="2180496"/>
                <a:ext cx="11029616" cy="3678303"/>
              </a:xfrm>
            </p:spPr>
            <p:txBody>
              <a:bodyPr>
                <a:normAutofit/>
              </a:bodyPr>
              <a:lstStyle/>
              <a:p>
                <a:pPr marL="0" indent="0">
                  <a:buNone/>
                </a:pPr>
                <a:r>
                  <a:rPr lang="en-US" b="1" dirty="0">
                    <a:ea typeface="+mn-lt"/>
                    <a:cs typeface="+mn-lt"/>
                  </a:rPr>
                  <a:t>Maximum Likelihood Estimate:</a:t>
                </a:r>
              </a:p>
              <a:p>
                <a:pPr marL="305435" indent="-305435"/>
                <a14:m>
                  <m:oMath xmlns:m="http://schemas.openxmlformats.org/officeDocument/2006/math">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r>
                          <a:rPr lang="en-US" b="0" i="1" smtClean="0">
                            <a:latin typeface="Cambria Math" panose="02040503050406030204" pitchFamily="18" charset="0"/>
                            <a:ea typeface="+mn-lt"/>
                            <a:cs typeface="+mn-lt"/>
                          </a:rPr>
                          <m:t>, …,</m:t>
                        </m:r>
                        <m:sSub>
                          <m:sSubPr>
                            <m:ctrlPr>
                              <a:rPr lang="en-US" i="1">
                                <a:latin typeface="Cambria Math" panose="02040503050406030204" pitchFamily="18" charset="0"/>
                                <a:ea typeface="+mn-lt"/>
                                <a:cs typeface="+mn-lt"/>
                              </a:rPr>
                            </m:ctrlPr>
                          </m:sSubPr>
                          <m:e>
                            <m:r>
                              <a:rPr lang="en-US" i="1">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𝑛</m:t>
                            </m:r>
                          </m:sub>
                        </m:sSub>
                      </m:e>
                    </m:d>
                    <m:r>
                      <a:rPr lang="en-US" b="0" i="1" smtClean="0">
                        <a:latin typeface="Cambria Math" panose="02040503050406030204" pitchFamily="18" charset="0"/>
                        <a:ea typeface="+mn-lt"/>
                        <a:cs typeface="+mn-lt"/>
                      </a:rPr>
                      <m:t>=</m:t>
                    </m:r>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e>
                    </m:d>
                    <m:r>
                      <a:rPr lang="en-US" b="0" i="1" smtClean="0">
                        <a:latin typeface="Cambria Math" panose="02040503050406030204" pitchFamily="18" charset="0"/>
                        <a:ea typeface="Cambria Math" panose="02040503050406030204" pitchFamily="18" charset="0"/>
                        <a:cs typeface="+mn-lt"/>
                      </a:rPr>
                      <m:t>× </m:t>
                    </m:r>
                    <m:nary>
                      <m:naryPr>
                        <m:chr m:val="∏"/>
                        <m:ctrlPr>
                          <a:rPr lang="en-US" b="0" i="1" smtClean="0">
                            <a:latin typeface="Cambria Math" panose="02040503050406030204" pitchFamily="18" charset="0"/>
                            <a:ea typeface="Cambria Math" panose="02040503050406030204" pitchFamily="18" charset="0"/>
                            <a:cs typeface="+mn-lt"/>
                          </a:rPr>
                        </m:ctrlPr>
                      </m:naryPr>
                      <m:sub>
                        <m:r>
                          <m:rPr>
                            <m:brk m:alnAt="23"/>
                          </m:rP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=2</m:t>
                        </m:r>
                      </m:sub>
                      <m:sup>
                        <m:r>
                          <a:rPr lang="en-US" b="0" i="1" smtClean="0">
                            <a:latin typeface="Cambria Math" panose="02040503050406030204" pitchFamily="18" charset="0"/>
                            <a:ea typeface="Cambria Math" panose="02040503050406030204" pitchFamily="18" charset="0"/>
                            <a:cs typeface="+mn-lt"/>
                          </a:rPr>
                          <m:t>𝑛</m:t>
                        </m:r>
                      </m:sup>
                      <m:e>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sub>
                            </m:sSub>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m:t>
                            </m:r>
                            <m:r>
                              <a:rPr lang="en-US" b="0" i="1" smtClean="0">
                                <a:latin typeface="Cambria Math" panose="02040503050406030204" pitchFamily="18" charset="0"/>
                                <a:ea typeface="Cambria Math" panose="02040503050406030204" pitchFamily="18" charset="0"/>
                                <a:cs typeface="+mn-lt"/>
                              </a:rPr>
                              <m:t>𝑘</m:t>
                            </m:r>
                            <m:r>
                              <a:rPr lang="en-US" b="0" i="1" smtClean="0">
                                <a:latin typeface="Cambria Math" panose="02040503050406030204" pitchFamily="18" charset="0"/>
                                <a:ea typeface="Cambria Math" panose="02040503050406030204" pitchFamily="18" charset="0"/>
                                <a:cs typeface="+mn-lt"/>
                              </a:rPr>
                              <m:t>+1:</m:t>
                            </m:r>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−1</m:t>
                            </m:r>
                          </m:sub>
                        </m:sSub>
                        <m:r>
                          <a:rPr lang="en-US" b="0" i="1" smtClean="0">
                            <a:latin typeface="Cambria Math" panose="02040503050406030204" pitchFamily="18" charset="0"/>
                            <a:ea typeface="Cambria Math" panose="02040503050406030204" pitchFamily="18" charset="0"/>
                            <a:cs typeface="+mn-lt"/>
                          </a:rPr>
                          <m:t>)</m:t>
                        </m:r>
                      </m:e>
                    </m:nary>
                  </m:oMath>
                </a14:m>
                <a:endParaRPr lang="en-US" dirty="0">
                  <a:ea typeface="+mn-lt"/>
                  <a:cs typeface="+mn-lt"/>
                </a:endParaRPr>
              </a:p>
              <a:p>
                <a:pPr marL="305435" indent="-305435"/>
                <a:r>
                  <a:rPr lang="en-US" dirty="0">
                    <a:ea typeface="+mn-lt"/>
                    <a:cs typeface="+mn-lt"/>
                  </a:rPr>
                  <a:t>How do we estimate the probability values?</a:t>
                </a:r>
              </a:p>
              <a:p>
                <a:pPr marL="629435" lvl="1" indent="-305435"/>
                <a14:m>
                  <m:oMath xmlns:m="http://schemas.openxmlformats.org/officeDocument/2006/math">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sub>
                        </m:sSub>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m:t>
                        </m:r>
                        <m:r>
                          <a:rPr lang="en-US" b="0" i="1" smtClean="0">
                            <a:latin typeface="Cambria Math" panose="02040503050406030204" pitchFamily="18" charset="0"/>
                            <a:ea typeface="Cambria Math" panose="02040503050406030204" pitchFamily="18" charset="0"/>
                            <a:cs typeface="+mn-lt"/>
                          </a:rPr>
                          <m:t>𝑘</m:t>
                        </m:r>
                        <m:r>
                          <a:rPr lang="en-US" b="0" i="1" smtClean="0">
                            <a:latin typeface="Cambria Math" panose="02040503050406030204" pitchFamily="18" charset="0"/>
                            <a:ea typeface="Cambria Math" panose="02040503050406030204" pitchFamily="18" charset="0"/>
                            <a:cs typeface="+mn-lt"/>
                          </a:rPr>
                          <m:t>+1:</m:t>
                        </m:r>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−1</m:t>
                        </m:r>
                      </m:sub>
                    </m:sSub>
                    <m:r>
                      <a:rPr lang="en-US" b="0" i="1" smtClean="0">
                        <a:latin typeface="Cambria Math" panose="02040503050406030204" pitchFamily="18" charset="0"/>
                        <a:ea typeface="Cambria Math" panose="02040503050406030204" pitchFamily="18" charset="0"/>
                        <a:cs typeface="+mn-lt"/>
                      </a:rPr>
                      <m:t>)= </m:t>
                    </m:r>
                    <m:f>
                      <m:fPr>
                        <m:ctrlPr>
                          <a:rPr lang="en-US" b="0" i="1" smtClean="0">
                            <a:latin typeface="Cambria Math" panose="02040503050406030204" pitchFamily="18" charset="0"/>
                            <a:ea typeface="Cambria Math" panose="02040503050406030204" pitchFamily="18" charset="0"/>
                            <a:cs typeface="+mn-lt"/>
                          </a:rPr>
                        </m:ctrlPr>
                      </m:fPr>
                      <m:num>
                        <m:r>
                          <a:rPr lang="en-US" b="0" i="1" smtClean="0">
                            <a:latin typeface="Cambria Math" panose="02040503050406030204" pitchFamily="18" charset="0"/>
                            <a:ea typeface="Cambria Math" panose="02040503050406030204" pitchFamily="18" charset="0"/>
                            <a:cs typeface="+mn-lt"/>
                          </a:rPr>
                          <m:t>𝐶</m:t>
                        </m:r>
                        <m:r>
                          <a:rPr lang="en-US" b="0" i="1" smtClean="0">
                            <a:latin typeface="Cambria Math" panose="02040503050406030204" pitchFamily="18" charset="0"/>
                            <a:ea typeface="Cambria Math" panose="02040503050406030204" pitchFamily="18" charset="0"/>
                            <a:cs typeface="+mn-lt"/>
                          </a:rPr>
                          <m:t>(</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m:t>
                            </m:r>
                            <m:r>
                              <a:rPr lang="en-US" b="0" i="1" smtClean="0">
                                <a:latin typeface="Cambria Math" panose="02040503050406030204" pitchFamily="18" charset="0"/>
                                <a:ea typeface="Cambria Math" panose="02040503050406030204" pitchFamily="18" charset="0"/>
                                <a:cs typeface="+mn-lt"/>
                              </a:rPr>
                              <m:t>𝑘</m:t>
                            </m:r>
                            <m:r>
                              <a:rPr lang="en-US" b="0" i="1" smtClean="0">
                                <a:latin typeface="Cambria Math" panose="02040503050406030204" pitchFamily="18" charset="0"/>
                                <a:ea typeface="Cambria Math" panose="02040503050406030204" pitchFamily="18" charset="0"/>
                                <a:cs typeface="+mn-lt"/>
                              </a:rPr>
                              <m:t>+1</m:t>
                            </m:r>
                          </m:sub>
                        </m:sSub>
                        <m:r>
                          <a:rPr lang="en-US" b="0" i="1" smtClean="0">
                            <a:latin typeface="Cambria Math" panose="02040503050406030204" pitchFamily="18" charset="0"/>
                            <a:ea typeface="Cambria Math" panose="02040503050406030204" pitchFamily="18" charset="0"/>
                            <a:cs typeface="+mn-lt"/>
                          </a:rPr>
                          <m:t>, …,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−1</m:t>
                            </m:r>
                          </m:sub>
                        </m:sSub>
                        <m:r>
                          <a:rPr lang="en-US" b="0" i="1" smtClean="0">
                            <a:latin typeface="Cambria Math" panose="02040503050406030204" pitchFamily="18" charset="0"/>
                            <a:ea typeface="Cambria Math" panose="02040503050406030204" pitchFamily="18" charset="0"/>
                            <a:cs typeface="+mn-lt"/>
                          </a:rPr>
                          <m:t>,</m:t>
                        </m:r>
                        <m:sSub>
                          <m:sSubPr>
                            <m:ctrlPr>
                              <a:rPr lang="en-US" i="1">
                                <a:latin typeface="Cambria Math" panose="02040503050406030204" pitchFamily="18" charset="0"/>
                                <a:ea typeface="Cambria Math" panose="02040503050406030204" pitchFamily="18" charset="0"/>
                                <a:cs typeface="+mn-lt"/>
                              </a:rPr>
                            </m:ctrlPr>
                          </m:sSubPr>
                          <m:e>
                            <m:r>
                              <a:rPr lang="en-US" i="1">
                                <a:latin typeface="Cambria Math" panose="02040503050406030204" pitchFamily="18" charset="0"/>
                                <a:ea typeface="Cambria Math" panose="02040503050406030204" pitchFamily="18" charset="0"/>
                                <a:cs typeface="+mn-lt"/>
                              </a:rPr>
                              <m:t>𝑋</m:t>
                            </m:r>
                          </m:e>
                          <m:sub>
                            <m:r>
                              <a:rPr lang="en-US" i="1">
                                <a:latin typeface="Cambria Math" panose="02040503050406030204" pitchFamily="18" charset="0"/>
                                <a:ea typeface="Cambria Math" panose="02040503050406030204" pitchFamily="18" charset="0"/>
                                <a:cs typeface="+mn-lt"/>
                              </a:rPr>
                              <m:t>𝑖</m:t>
                            </m:r>
                          </m:sub>
                        </m:sSub>
                        <m:r>
                          <a:rPr lang="en-US" b="0" i="1" smtClean="0">
                            <a:latin typeface="Cambria Math" panose="02040503050406030204" pitchFamily="18" charset="0"/>
                            <a:ea typeface="Cambria Math" panose="02040503050406030204" pitchFamily="18" charset="0"/>
                            <a:cs typeface="+mn-lt"/>
                          </a:rPr>
                          <m:t>)</m:t>
                        </m:r>
                      </m:num>
                      <m:den>
                        <m:r>
                          <a:rPr lang="en-US" i="1">
                            <a:latin typeface="Cambria Math" panose="02040503050406030204" pitchFamily="18" charset="0"/>
                            <a:ea typeface="Cambria Math" panose="02040503050406030204" pitchFamily="18" charset="0"/>
                            <a:cs typeface="+mn-lt"/>
                          </a:rPr>
                          <m:t>𝐶</m:t>
                        </m:r>
                        <m:r>
                          <a:rPr lang="en-US" i="1">
                            <a:latin typeface="Cambria Math" panose="02040503050406030204" pitchFamily="18" charset="0"/>
                            <a:ea typeface="Cambria Math" panose="02040503050406030204" pitchFamily="18" charset="0"/>
                            <a:cs typeface="+mn-lt"/>
                          </a:rPr>
                          <m:t>(</m:t>
                        </m:r>
                        <m:sSub>
                          <m:sSubPr>
                            <m:ctrlPr>
                              <a:rPr lang="en-US" i="1">
                                <a:latin typeface="Cambria Math" panose="02040503050406030204" pitchFamily="18" charset="0"/>
                                <a:ea typeface="Cambria Math" panose="02040503050406030204" pitchFamily="18" charset="0"/>
                                <a:cs typeface="+mn-lt"/>
                              </a:rPr>
                            </m:ctrlPr>
                          </m:sSubPr>
                          <m:e>
                            <m:r>
                              <a:rPr lang="en-US" i="1">
                                <a:latin typeface="Cambria Math" panose="02040503050406030204" pitchFamily="18" charset="0"/>
                                <a:ea typeface="Cambria Math" panose="02040503050406030204" pitchFamily="18" charset="0"/>
                                <a:cs typeface="+mn-lt"/>
                              </a:rPr>
                              <m:t>𝑋</m:t>
                            </m:r>
                          </m:e>
                          <m:sub>
                            <m:r>
                              <a:rPr lang="en-US" i="1">
                                <a:latin typeface="Cambria Math" panose="02040503050406030204" pitchFamily="18" charset="0"/>
                                <a:ea typeface="Cambria Math" panose="02040503050406030204" pitchFamily="18" charset="0"/>
                                <a:cs typeface="+mn-lt"/>
                              </a:rPr>
                              <m:t>𝑖</m:t>
                            </m:r>
                            <m:r>
                              <a:rPr lang="en-US" i="1">
                                <a:latin typeface="Cambria Math" panose="02040503050406030204" pitchFamily="18" charset="0"/>
                                <a:ea typeface="Cambria Math" panose="02040503050406030204" pitchFamily="18" charset="0"/>
                                <a:cs typeface="+mn-lt"/>
                              </a:rPr>
                              <m:t>−</m:t>
                            </m:r>
                            <m:r>
                              <a:rPr lang="en-US" b="0" i="1" smtClean="0">
                                <a:latin typeface="Cambria Math" panose="02040503050406030204" pitchFamily="18" charset="0"/>
                                <a:ea typeface="Cambria Math" panose="02040503050406030204" pitchFamily="18" charset="0"/>
                                <a:cs typeface="+mn-lt"/>
                              </a:rPr>
                              <m:t>𝑘</m:t>
                            </m:r>
                            <m:r>
                              <a:rPr lang="en-US" b="0" i="1" smtClean="0">
                                <a:latin typeface="Cambria Math" panose="02040503050406030204" pitchFamily="18" charset="0"/>
                                <a:ea typeface="Cambria Math" panose="02040503050406030204" pitchFamily="18" charset="0"/>
                                <a:cs typeface="+mn-lt"/>
                              </a:rPr>
                              <m:t>+1</m:t>
                            </m:r>
                          </m:sub>
                        </m:sSub>
                        <m:r>
                          <a:rPr lang="en-US" i="1">
                            <a:latin typeface="Cambria Math" panose="02040503050406030204" pitchFamily="18" charset="0"/>
                            <a:ea typeface="Cambria Math" panose="02040503050406030204" pitchFamily="18" charset="0"/>
                            <a:cs typeface="+mn-lt"/>
                          </a:rPr>
                          <m:t>, …, </m:t>
                        </m:r>
                        <m:sSub>
                          <m:sSubPr>
                            <m:ctrlPr>
                              <a:rPr lang="en-US" i="1">
                                <a:latin typeface="Cambria Math" panose="02040503050406030204" pitchFamily="18" charset="0"/>
                                <a:ea typeface="Cambria Math" panose="02040503050406030204" pitchFamily="18" charset="0"/>
                                <a:cs typeface="+mn-lt"/>
                              </a:rPr>
                            </m:ctrlPr>
                          </m:sSubPr>
                          <m:e>
                            <m:r>
                              <a:rPr lang="en-US" i="1">
                                <a:latin typeface="Cambria Math" panose="02040503050406030204" pitchFamily="18" charset="0"/>
                                <a:ea typeface="Cambria Math" panose="02040503050406030204" pitchFamily="18" charset="0"/>
                                <a:cs typeface="+mn-lt"/>
                              </a:rPr>
                              <m:t>𝑋</m:t>
                            </m:r>
                          </m:e>
                          <m:sub>
                            <m:r>
                              <a:rPr lang="en-US" i="1">
                                <a:latin typeface="Cambria Math" panose="02040503050406030204" pitchFamily="18" charset="0"/>
                                <a:ea typeface="Cambria Math" panose="02040503050406030204" pitchFamily="18" charset="0"/>
                                <a:cs typeface="+mn-lt"/>
                              </a:rPr>
                              <m:t>𝑖</m:t>
                            </m:r>
                            <m:r>
                              <a:rPr lang="en-US" i="1">
                                <a:latin typeface="Cambria Math" panose="02040503050406030204" pitchFamily="18" charset="0"/>
                                <a:ea typeface="Cambria Math" panose="02040503050406030204" pitchFamily="18" charset="0"/>
                                <a:cs typeface="+mn-lt"/>
                              </a:rPr>
                              <m:t>−1</m:t>
                            </m:r>
                          </m:sub>
                        </m:sSub>
                        <m:r>
                          <a:rPr lang="en-US" i="1">
                            <a:latin typeface="Cambria Math" panose="02040503050406030204" pitchFamily="18" charset="0"/>
                            <a:ea typeface="Cambria Math" panose="02040503050406030204" pitchFamily="18" charset="0"/>
                            <a:cs typeface="+mn-lt"/>
                          </a:rPr>
                          <m:t>)</m:t>
                        </m:r>
                      </m:den>
                    </m:f>
                  </m:oMath>
                </a14:m>
                <a:endParaRPr lang="en-US" dirty="0">
                  <a:ea typeface="+mn-lt"/>
                  <a:cs typeface="+mn-lt"/>
                </a:endParaRPr>
              </a:p>
              <a:p>
                <a:pPr marL="629435" lvl="1" indent="-305435"/>
                <a:r>
                  <a:rPr lang="en-US" dirty="0">
                    <a:ea typeface="+mn-lt"/>
                    <a:cs typeface="+mn-lt"/>
                  </a:rPr>
                  <a:t>Estimate the counts from a large corpus</a:t>
                </a:r>
              </a:p>
            </p:txBody>
          </p:sp>
        </mc:Choice>
        <mc:Fallback xmlns="">
          <p:sp>
            <p:nvSpPr>
              <p:cNvPr id="3" name="Content Placeholder 2">
                <a:extLst>
                  <a:ext uri="{FF2B5EF4-FFF2-40B4-BE49-F238E27FC236}">
                    <a16:creationId xmlns:a16="http://schemas.microsoft.com/office/drawing/2014/main" id="{FC90C482-8B79-0307-C4F5-520A2A0B6656}"/>
                  </a:ext>
                </a:extLst>
              </p:cNvPr>
              <p:cNvSpPr>
                <a:spLocks noGrp="1" noRot="1" noChangeAspect="1" noMove="1" noResize="1" noEditPoints="1" noAdjustHandles="1" noChangeArrowheads="1" noChangeShapeType="1" noTextEdit="1"/>
              </p:cNvSpPr>
              <p:nvPr>
                <p:ph idx="1"/>
              </p:nvPr>
            </p:nvSpPr>
            <p:spPr>
              <a:xfrm>
                <a:off x="581192" y="2180496"/>
                <a:ext cx="11029616" cy="3678303"/>
              </a:xfrm>
              <a:blipFill>
                <a:blip r:embed="rId2"/>
                <a:stretch>
                  <a:fillRect l="-4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AD6162-17E8-B809-2E79-079673573A7E}"/>
              </a:ext>
            </a:extLst>
          </p:cNvPr>
          <p:cNvSpPr>
            <a:spLocks noGrp="1"/>
          </p:cNvSpPr>
          <p:nvPr>
            <p:ph type="sldNum" sz="quarter" idx="12"/>
          </p:nvPr>
        </p:nvSpPr>
        <p:spPr/>
        <p:txBody>
          <a:bodyPr/>
          <a:lstStyle/>
          <a:p>
            <a:fld id="{D57F1E4F-1CFF-5643-939E-217C01CDF565}" type="slidenum">
              <a:rPr lang="en-US" dirty="0"/>
              <a:pPr/>
              <a:t>34</a:t>
            </a:fld>
            <a:endParaRPr lang="en-GB"/>
          </a:p>
        </p:txBody>
      </p:sp>
      <p:sp>
        <p:nvSpPr>
          <p:cNvPr id="4" name="Footer Placeholder 3">
            <a:extLst>
              <a:ext uri="{FF2B5EF4-FFF2-40B4-BE49-F238E27FC236}">
                <a16:creationId xmlns:a16="http://schemas.microsoft.com/office/drawing/2014/main" id="{C7C79A6D-52A8-34C4-7424-33CE18A3C95D}"/>
              </a:ext>
            </a:extLst>
          </p:cNvPr>
          <p:cNvSpPr>
            <a:spLocks noGrp="1"/>
          </p:cNvSpPr>
          <p:nvPr>
            <p:ph type="ftr" sz="quarter" idx="11"/>
          </p:nvPr>
        </p:nvSpPr>
        <p:spPr/>
        <p:txBody>
          <a:bodyPr/>
          <a:lstStyle/>
          <a:p>
            <a:r>
              <a:rPr lang="en-GB" dirty="0"/>
              <a:t>Rudra-History-of-LM</a:t>
            </a:r>
          </a:p>
        </p:txBody>
      </p:sp>
    </p:spTree>
    <p:extLst>
      <p:ext uri="{BB962C8B-B14F-4D97-AF65-F5344CB8AC3E}">
        <p14:creationId xmlns:p14="http://schemas.microsoft.com/office/powerpoint/2010/main" val="785889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F6E0-CF83-253B-95D9-A7E3ED0E8B0A}"/>
              </a:ext>
            </a:extLst>
          </p:cNvPr>
          <p:cNvSpPr>
            <a:spLocks noGrp="1"/>
          </p:cNvSpPr>
          <p:nvPr>
            <p:ph type="title"/>
          </p:nvPr>
        </p:nvSpPr>
        <p:spPr/>
        <p:txBody>
          <a:bodyPr/>
          <a:lstStyle/>
          <a:p>
            <a:r>
              <a:rPr lang="en-GB" dirty="0"/>
              <a:t>N-GRAM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0C482-8B79-0307-C4F5-520A2A0B6656}"/>
                  </a:ext>
                </a:extLst>
              </p:cNvPr>
              <p:cNvSpPr>
                <a:spLocks noGrp="1"/>
              </p:cNvSpPr>
              <p:nvPr>
                <p:ph idx="1"/>
              </p:nvPr>
            </p:nvSpPr>
            <p:spPr>
              <a:xfrm>
                <a:off x="581192" y="2180496"/>
                <a:ext cx="11029616" cy="3678303"/>
              </a:xfrm>
            </p:spPr>
            <p:txBody>
              <a:bodyPr>
                <a:normAutofit/>
              </a:bodyPr>
              <a:lstStyle/>
              <a:p>
                <a:pPr marL="0" indent="0">
                  <a:buNone/>
                </a:pPr>
                <a:r>
                  <a:rPr lang="en-US" b="1" dirty="0">
                    <a:ea typeface="+mn-lt"/>
                    <a:cs typeface="+mn-lt"/>
                  </a:rPr>
                  <a:t>Practical Considerations:</a:t>
                </a:r>
              </a:p>
              <a:p>
                <a:pPr marL="305435" indent="-305435"/>
                <a:r>
                  <a:rPr lang="en-US" dirty="0">
                    <a:ea typeface="+mn-lt"/>
                    <a:cs typeface="+mn-lt"/>
                  </a:rPr>
                  <a:t>In general, n-grams </a:t>
                </a:r>
                <a:r>
                  <a:rPr lang="en-US" dirty="0" err="1">
                    <a:ea typeface="+mn-lt"/>
                    <a:cs typeface="+mn-lt"/>
                  </a:rPr>
                  <a:t>upto</a:t>
                </a:r>
                <a:r>
                  <a:rPr lang="en-US" dirty="0">
                    <a:ea typeface="+mn-lt"/>
                    <a:cs typeface="+mn-lt"/>
                  </a:rPr>
                  <a:t> n=5, are used for LM</a:t>
                </a:r>
              </a:p>
              <a:p>
                <a:pPr marL="305435" indent="-305435"/>
                <a:r>
                  <a:rPr lang="en-US" dirty="0">
                    <a:ea typeface="+mn-lt"/>
                    <a:cs typeface="+mn-lt"/>
                  </a:rPr>
                  <a:t>The probabilities are always computed in log format</a:t>
                </a:r>
              </a:p>
              <a:p>
                <a:pPr marL="629435" lvl="1" indent="-305435"/>
                <a14:m>
                  <m:oMath xmlns:m="http://schemas.openxmlformats.org/officeDocument/2006/math">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r>
                          <a:rPr lang="en-US" b="0" i="1" smtClean="0">
                            <a:latin typeface="Cambria Math" panose="02040503050406030204" pitchFamily="18" charset="0"/>
                            <a:ea typeface="+mn-lt"/>
                            <a:cs typeface="+mn-lt"/>
                          </a:rPr>
                          <m:t>, …,</m:t>
                        </m:r>
                        <m:sSub>
                          <m:sSubPr>
                            <m:ctrlPr>
                              <a:rPr lang="en-US" i="1">
                                <a:latin typeface="Cambria Math" panose="02040503050406030204" pitchFamily="18" charset="0"/>
                                <a:ea typeface="+mn-lt"/>
                                <a:cs typeface="+mn-lt"/>
                              </a:rPr>
                            </m:ctrlPr>
                          </m:sSubPr>
                          <m:e>
                            <m:r>
                              <a:rPr lang="en-US" i="1">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𝑛</m:t>
                            </m:r>
                          </m:sub>
                        </m:sSub>
                      </m:e>
                    </m:d>
                    <m:r>
                      <a:rPr lang="en-US" b="0" i="1" smtClean="0">
                        <a:latin typeface="Cambria Math" panose="02040503050406030204" pitchFamily="18" charset="0"/>
                        <a:ea typeface="+mn-lt"/>
                        <a:cs typeface="+mn-lt"/>
                      </a:rPr>
                      <m:t>=</m:t>
                    </m:r>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e>
                    </m:d>
                    <m:r>
                      <a:rPr lang="en-US" b="0" i="1" smtClean="0">
                        <a:latin typeface="Cambria Math" panose="02040503050406030204" pitchFamily="18" charset="0"/>
                        <a:ea typeface="Cambria Math" panose="02040503050406030204" pitchFamily="18" charset="0"/>
                        <a:cs typeface="+mn-lt"/>
                      </a:rPr>
                      <m:t>× </m:t>
                    </m:r>
                    <m:nary>
                      <m:naryPr>
                        <m:chr m:val="∏"/>
                        <m:ctrlPr>
                          <a:rPr lang="en-US" b="0" i="1" smtClean="0">
                            <a:latin typeface="Cambria Math" panose="02040503050406030204" pitchFamily="18" charset="0"/>
                            <a:ea typeface="Cambria Math" panose="02040503050406030204" pitchFamily="18" charset="0"/>
                            <a:cs typeface="+mn-lt"/>
                          </a:rPr>
                        </m:ctrlPr>
                      </m:naryPr>
                      <m:sub>
                        <m:r>
                          <m:rPr>
                            <m:brk m:alnAt="23"/>
                          </m:rP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=2</m:t>
                        </m:r>
                      </m:sub>
                      <m:sup>
                        <m:r>
                          <a:rPr lang="en-US" b="0" i="1" smtClean="0">
                            <a:latin typeface="Cambria Math" panose="02040503050406030204" pitchFamily="18" charset="0"/>
                            <a:ea typeface="Cambria Math" panose="02040503050406030204" pitchFamily="18" charset="0"/>
                            <a:cs typeface="+mn-lt"/>
                          </a:rPr>
                          <m:t>𝑛</m:t>
                        </m:r>
                      </m:sup>
                      <m:e>
                        <m:r>
                          <a:rPr lang="en-US" b="0" i="1" smtClean="0">
                            <a:latin typeface="Cambria Math" panose="02040503050406030204" pitchFamily="18" charset="0"/>
                            <a:ea typeface="Cambria Math" panose="02040503050406030204" pitchFamily="18" charset="0"/>
                            <a:cs typeface="+mn-lt"/>
                          </a:rPr>
                          <m:t>𝑃</m:t>
                        </m:r>
                        <m:d>
                          <m:dPr>
                            <m:endChr m:val="|"/>
                            <m:ctrlPr>
                              <a:rPr lang="en-US" b="0" i="1" smtClean="0">
                                <a:latin typeface="Cambria Math" panose="02040503050406030204" pitchFamily="18" charset="0"/>
                                <a:ea typeface="Cambria Math" panose="02040503050406030204" pitchFamily="18" charset="0"/>
                                <a:cs typeface="+mn-lt"/>
                              </a:rPr>
                            </m:ctrlPr>
                          </m:dPr>
                          <m:e>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sub>
                            </m:sSub>
                            <m:r>
                              <a:rPr lang="en-US" b="0" i="1" smtClean="0">
                                <a:latin typeface="Cambria Math" panose="02040503050406030204" pitchFamily="18" charset="0"/>
                                <a:ea typeface="Cambria Math" panose="02040503050406030204" pitchFamily="18" charset="0"/>
                                <a:cs typeface="+mn-lt"/>
                              </a:rPr>
                              <m:t> </m:t>
                            </m:r>
                          </m:e>
                        </m:d>
                        <m:r>
                          <a:rPr lang="en-US" b="0" i="1" smtClean="0">
                            <a:latin typeface="Cambria Math" panose="02040503050406030204" pitchFamily="18" charset="0"/>
                            <a:ea typeface="Cambria Math" panose="02040503050406030204" pitchFamily="18" charset="0"/>
                            <a:cs typeface="+mn-lt"/>
                          </a:rPr>
                          <m:t> </m:t>
                        </m:r>
                        <m:sSub>
                          <m:sSubPr>
                            <m:ctrlPr>
                              <a:rPr lang="en-US" b="0" i="1" smtClean="0">
                                <a:latin typeface="Cambria Math" panose="02040503050406030204" pitchFamily="18" charset="0"/>
                                <a:ea typeface="Cambria Math" panose="02040503050406030204" pitchFamily="18" charset="0"/>
                                <a:cs typeface="+mn-lt"/>
                              </a:rPr>
                            </m:ctrlPr>
                          </m:sSubPr>
                          <m:e>
                            <m:r>
                              <a:rPr lang="en-US" b="0" i="1" smtClean="0">
                                <a:latin typeface="Cambria Math" panose="02040503050406030204" pitchFamily="18" charset="0"/>
                                <a:ea typeface="Cambria Math" panose="02040503050406030204" pitchFamily="18" charset="0"/>
                                <a:cs typeface="+mn-lt"/>
                              </a:rPr>
                              <m:t>𝑋</m:t>
                            </m:r>
                          </m:e>
                          <m:sub>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m:t>
                            </m:r>
                            <m:r>
                              <a:rPr lang="en-US" b="0" i="1" smtClean="0">
                                <a:latin typeface="Cambria Math" panose="02040503050406030204" pitchFamily="18" charset="0"/>
                                <a:ea typeface="Cambria Math" panose="02040503050406030204" pitchFamily="18" charset="0"/>
                                <a:cs typeface="+mn-lt"/>
                              </a:rPr>
                              <m:t>𝑘</m:t>
                            </m:r>
                            <m:r>
                              <a:rPr lang="en-US" b="0" i="1" smtClean="0">
                                <a:latin typeface="Cambria Math" panose="02040503050406030204" pitchFamily="18" charset="0"/>
                                <a:ea typeface="Cambria Math" panose="02040503050406030204" pitchFamily="18" charset="0"/>
                                <a:cs typeface="+mn-lt"/>
                              </a:rPr>
                              <m:t>+1:</m:t>
                            </m:r>
                            <m: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−1</m:t>
                            </m:r>
                          </m:sub>
                        </m:sSub>
                        <m:r>
                          <a:rPr lang="en-US" b="0" i="1" smtClean="0">
                            <a:latin typeface="Cambria Math" panose="02040503050406030204" pitchFamily="18" charset="0"/>
                            <a:ea typeface="Cambria Math" panose="02040503050406030204" pitchFamily="18" charset="0"/>
                            <a:cs typeface="+mn-lt"/>
                          </a:rPr>
                          <m:t>)</m:t>
                        </m:r>
                      </m:e>
                    </m:nary>
                  </m:oMath>
                </a14:m>
                <a:endParaRPr lang="en-US" dirty="0">
                  <a:ea typeface="+mn-lt"/>
                  <a:cs typeface="+mn-lt"/>
                </a:endParaRPr>
              </a:p>
              <a:p>
                <a:pPr marL="629435" lvl="1" indent="-305435"/>
                <a14:m>
                  <m:oMath xmlns:m="http://schemas.openxmlformats.org/officeDocument/2006/math">
                    <m:func>
                      <m:funcPr>
                        <m:ctrlPr>
                          <a:rPr lang="en-US" b="0" i="1" smtClean="0">
                            <a:latin typeface="Cambria Math" panose="02040503050406030204" pitchFamily="18" charset="0"/>
                            <a:ea typeface="+mn-lt"/>
                            <a:cs typeface="+mn-lt"/>
                          </a:rPr>
                        </m:ctrlPr>
                      </m:funcPr>
                      <m:fName>
                        <m:r>
                          <m:rPr>
                            <m:sty m:val="p"/>
                          </m:rPr>
                          <a:rPr lang="en-US" b="0" i="0" smtClean="0">
                            <a:latin typeface="Cambria Math" panose="02040503050406030204" pitchFamily="18" charset="0"/>
                            <a:ea typeface="+mn-lt"/>
                            <a:cs typeface="+mn-lt"/>
                          </a:rPr>
                          <m:t>log</m:t>
                        </m:r>
                      </m:fName>
                      <m:e>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r>
                                  <a:rPr lang="en-US" b="0" i="1" smtClean="0">
                                    <a:latin typeface="Cambria Math" panose="02040503050406030204" pitchFamily="18" charset="0"/>
                                    <a:ea typeface="+mn-lt"/>
                                    <a:cs typeface="+mn-lt"/>
                                  </a:rPr>
                                  <m:t>, …,</m:t>
                                </m:r>
                                <m:sSub>
                                  <m:sSubPr>
                                    <m:ctrlPr>
                                      <a:rPr lang="en-US" i="1">
                                        <a:latin typeface="Cambria Math" panose="02040503050406030204" pitchFamily="18" charset="0"/>
                                        <a:ea typeface="+mn-lt"/>
                                        <a:cs typeface="+mn-lt"/>
                                      </a:rPr>
                                    </m:ctrlPr>
                                  </m:sSubPr>
                                  <m:e>
                                    <m:r>
                                      <a:rPr lang="en-US" i="1">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𝑛</m:t>
                                    </m:r>
                                  </m:sub>
                                </m:sSub>
                              </m:e>
                            </m:d>
                          </m:e>
                        </m:d>
                      </m:e>
                    </m:func>
                    <m:r>
                      <a:rPr lang="en-US" b="0" i="1" smtClean="0">
                        <a:latin typeface="Cambria Math" panose="02040503050406030204" pitchFamily="18" charset="0"/>
                        <a:ea typeface="+mn-lt"/>
                        <a:cs typeface="+mn-lt"/>
                      </a:rPr>
                      <m:t>=</m:t>
                    </m:r>
                    <m:func>
                      <m:funcPr>
                        <m:ctrlPr>
                          <a:rPr lang="en-US" b="0" i="1" smtClean="0">
                            <a:latin typeface="Cambria Math" panose="02040503050406030204" pitchFamily="18" charset="0"/>
                            <a:ea typeface="+mn-lt"/>
                            <a:cs typeface="+mn-lt"/>
                          </a:rPr>
                        </m:ctrlPr>
                      </m:funcPr>
                      <m:fName>
                        <m:r>
                          <m:rPr>
                            <m:sty m:val="p"/>
                          </m:rPr>
                          <a:rPr lang="en-US" b="0" i="0" smtClean="0">
                            <a:latin typeface="Cambria Math" panose="02040503050406030204" pitchFamily="18" charset="0"/>
                            <a:ea typeface="+mn-lt"/>
                            <a:cs typeface="+mn-lt"/>
                          </a:rPr>
                          <m:t>log</m:t>
                        </m:r>
                      </m:fName>
                      <m:e>
                        <m:d>
                          <m:dPr>
                            <m:ctrlPr>
                              <a:rPr lang="en-US" b="0" i="1" smtClean="0">
                                <a:latin typeface="Cambria Math" panose="02040503050406030204" pitchFamily="18" charset="0"/>
                                <a:ea typeface="+mn-lt"/>
                                <a:cs typeface="+mn-lt"/>
                              </a:rPr>
                            </m:ctrlPr>
                          </m:dPr>
                          <m:e>
                            <m:r>
                              <a:rPr lang="en-US" b="0" i="1" smtClean="0">
                                <a:latin typeface="Cambria Math" panose="02040503050406030204" pitchFamily="18" charset="0"/>
                                <a:ea typeface="+mn-lt"/>
                                <a:cs typeface="+mn-lt"/>
                              </a:rPr>
                              <m:t> </m:t>
                            </m:r>
                            <m:r>
                              <a:rPr lang="en-US" b="0" i="1" smtClean="0">
                                <a:latin typeface="Cambria Math" panose="02040503050406030204" pitchFamily="18" charset="0"/>
                                <a:ea typeface="+mn-lt"/>
                                <a:cs typeface="+mn-lt"/>
                              </a:rPr>
                              <m:t>𝑃</m:t>
                            </m:r>
                            <m:d>
                              <m:dPr>
                                <m:ctrlPr>
                                  <a:rPr lang="en-US" b="0" i="1" smtClean="0">
                                    <a:latin typeface="Cambria Math" panose="02040503050406030204" pitchFamily="18" charset="0"/>
                                    <a:ea typeface="+mn-lt"/>
                                    <a:cs typeface="+mn-lt"/>
                                  </a:rPr>
                                </m:ctrlPr>
                              </m:dPr>
                              <m:e>
                                <m:sSub>
                                  <m:sSubPr>
                                    <m:ctrlPr>
                                      <a:rPr lang="en-US" b="0" i="1" smtClean="0">
                                        <a:latin typeface="Cambria Math" panose="02040503050406030204" pitchFamily="18" charset="0"/>
                                        <a:ea typeface="+mn-lt"/>
                                        <a:cs typeface="+mn-lt"/>
                                      </a:rPr>
                                    </m:ctrlPr>
                                  </m:sSubPr>
                                  <m:e>
                                    <m:r>
                                      <a:rPr lang="en-US" b="0" i="1" smtClean="0">
                                        <a:latin typeface="Cambria Math" panose="02040503050406030204" pitchFamily="18" charset="0"/>
                                        <a:ea typeface="+mn-lt"/>
                                        <a:cs typeface="+mn-lt"/>
                                      </a:rPr>
                                      <m:t>𝑋</m:t>
                                    </m:r>
                                  </m:e>
                                  <m:sub>
                                    <m:r>
                                      <a:rPr lang="en-US" b="0" i="1" smtClean="0">
                                        <a:latin typeface="Cambria Math" panose="02040503050406030204" pitchFamily="18" charset="0"/>
                                        <a:ea typeface="+mn-lt"/>
                                        <a:cs typeface="+mn-lt"/>
                                      </a:rPr>
                                      <m:t>1</m:t>
                                    </m:r>
                                  </m:sub>
                                </m:sSub>
                              </m:e>
                            </m:d>
                            <m:r>
                              <a:rPr lang="en-US" b="0" i="1" smtClean="0">
                                <a:latin typeface="Cambria Math" panose="02040503050406030204" pitchFamily="18" charset="0"/>
                                <a:ea typeface="+mn-lt"/>
                                <a:cs typeface="+mn-lt"/>
                              </a:rPr>
                              <m:t> </m:t>
                            </m:r>
                          </m:e>
                        </m:d>
                      </m:e>
                    </m:func>
                    <m:r>
                      <a:rPr lang="en-US" b="0" i="1" smtClean="0">
                        <a:latin typeface="Cambria Math" panose="02040503050406030204" pitchFamily="18" charset="0"/>
                        <a:ea typeface="+mn-lt"/>
                        <a:cs typeface="+mn-lt"/>
                      </a:rPr>
                      <m:t>+</m:t>
                    </m:r>
                    <m:r>
                      <a:rPr lang="en-US" b="0" i="1" smtClean="0">
                        <a:latin typeface="Cambria Math" panose="02040503050406030204" pitchFamily="18" charset="0"/>
                        <a:ea typeface="Cambria Math" panose="02040503050406030204" pitchFamily="18" charset="0"/>
                        <a:cs typeface="+mn-lt"/>
                      </a:rPr>
                      <m:t> </m:t>
                    </m:r>
                    <m:nary>
                      <m:naryPr>
                        <m:chr m:val="∑"/>
                        <m:ctrlPr>
                          <a:rPr lang="en-US" b="0" i="1" smtClean="0">
                            <a:latin typeface="Cambria Math" panose="02040503050406030204" pitchFamily="18" charset="0"/>
                            <a:ea typeface="Cambria Math" panose="02040503050406030204" pitchFamily="18" charset="0"/>
                            <a:cs typeface="+mn-lt"/>
                          </a:rPr>
                        </m:ctrlPr>
                      </m:naryPr>
                      <m:sub>
                        <m:r>
                          <m:rPr>
                            <m:brk m:alnAt="23"/>
                          </m:rPr>
                          <a:rPr lang="en-US" b="0" i="1" smtClean="0">
                            <a:latin typeface="Cambria Math" panose="02040503050406030204" pitchFamily="18" charset="0"/>
                            <a:ea typeface="Cambria Math" panose="02040503050406030204" pitchFamily="18" charset="0"/>
                            <a:cs typeface="+mn-lt"/>
                          </a:rPr>
                          <m:t>𝑖</m:t>
                        </m:r>
                        <m:r>
                          <a:rPr lang="en-US" b="0" i="1" smtClean="0">
                            <a:latin typeface="Cambria Math" panose="02040503050406030204" pitchFamily="18" charset="0"/>
                            <a:ea typeface="Cambria Math" panose="02040503050406030204" pitchFamily="18" charset="0"/>
                            <a:cs typeface="+mn-lt"/>
                          </a:rPr>
                          <m:t>=2</m:t>
                        </m:r>
                      </m:sub>
                      <m:sup>
                        <m:r>
                          <a:rPr lang="en-US" b="0" i="1" smtClean="0">
                            <a:latin typeface="Cambria Math" panose="02040503050406030204" pitchFamily="18" charset="0"/>
                            <a:ea typeface="Cambria Math" panose="02040503050406030204" pitchFamily="18" charset="0"/>
                            <a:cs typeface="+mn-lt"/>
                          </a:rPr>
                          <m:t>𝑛</m:t>
                        </m:r>
                      </m:sup>
                      <m:e>
                        <m:r>
                          <a:rPr lang="en-US" b="0" i="1" smtClean="0">
                            <a:latin typeface="Cambria Math" panose="02040503050406030204" pitchFamily="18" charset="0"/>
                            <a:ea typeface="Cambria Math" panose="02040503050406030204" pitchFamily="18" charset="0"/>
                            <a:cs typeface="+mn-lt"/>
                          </a:rPr>
                          <m:t>𝑃</m:t>
                        </m:r>
                        <m:d>
                          <m:dPr>
                            <m:endChr m:val="|"/>
                            <m:ctrlPr>
                              <a:rPr lang="en-US" i="1">
                                <a:latin typeface="Cambria Math" panose="02040503050406030204" pitchFamily="18" charset="0"/>
                                <a:ea typeface="Cambria Math" panose="02040503050406030204" pitchFamily="18" charset="0"/>
                                <a:cs typeface="+mn-lt"/>
                              </a:rPr>
                            </m:ctrlPr>
                          </m:dPr>
                          <m:e>
                            <m:r>
                              <a:rPr lang="en-US" i="1">
                                <a:latin typeface="Cambria Math" panose="02040503050406030204" pitchFamily="18" charset="0"/>
                                <a:ea typeface="Cambria Math" panose="02040503050406030204" pitchFamily="18" charset="0"/>
                                <a:cs typeface="+mn-lt"/>
                              </a:rPr>
                              <m:t> </m:t>
                            </m:r>
                            <m:sSub>
                              <m:sSubPr>
                                <m:ctrlPr>
                                  <a:rPr lang="en-US" i="1">
                                    <a:latin typeface="Cambria Math" panose="02040503050406030204" pitchFamily="18" charset="0"/>
                                    <a:ea typeface="Cambria Math" panose="02040503050406030204" pitchFamily="18" charset="0"/>
                                    <a:cs typeface="+mn-lt"/>
                                  </a:rPr>
                                </m:ctrlPr>
                              </m:sSubPr>
                              <m:e>
                                <m:r>
                                  <a:rPr lang="en-US" i="1">
                                    <a:latin typeface="Cambria Math" panose="02040503050406030204" pitchFamily="18" charset="0"/>
                                    <a:ea typeface="Cambria Math" panose="02040503050406030204" pitchFamily="18" charset="0"/>
                                    <a:cs typeface="+mn-lt"/>
                                  </a:rPr>
                                  <m:t>𝑋</m:t>
                                </m:r>
                              </m:e>
                              <m:sub>
                                <m:r>
                                  <a:rPr lang="en-US" i="1">
                                    <a:latin typeface="Cambria Math" panose="02040503050406030204" pitchFamily="18" charset="0"/>
                                    <a:ea typeface="Cambria Math" panose="02040503050406030204" pitchFamily="18" charset="0"/>
                                    <a:cs typeface="+mn-lt"/>
                                  </a:rPr>
                                  <m:t>𝑖</m:t>
                                </m:r>
                              </m:sub>
                            </m:sSub>
                            <m:r>
                              <a:rPr lang="en-US" i="1">
                                <a:latin typeface="Cambria Math" panose="02040503050406030204" pitchFamily="18" charset="0"/>
                                <a:ea typeface="Cambria Math" panose="02040503050406030204" pitchFamily="18" charset="0"/>
                                <a:cs typeface="+mn-lt"/>
                              </a:rPr>
                              <m:t> </m:t>
                            </m:r>
                          </m:e>
                        </m:d>
                        <m:r>
                          <a:rPr lang="en-US" i="1">
                            <a:latin typeface="Cambria Math" panose="02040503050406030204" pitchFamily="18" charset="0"/>
                            <a:ea typeface="Cambria Math" panose="02040503050406030204" pitchFamily="18" charset="0"/>
                            <a:cs typeface="+mn-lt"/>
                          </a:rPr>
                          <m:t> </m:t>
                        </m:r>
                        <m:sSub>
                          <m:sSubPr>
                            <m:ctrlPr>
                              <a:rPr lang="en-US" i="1">
                                <a:latin typeface="Cambria Math" panose="02040503050406030204" pitchFamily="18" charset="0"/>
                                <a:ea typeface="Cambria Math" panose="02040503050406030204" pitchFamily="18" charset="0"/>
                                <a:cs typeface="+mn-lt"/>
                              </a:rPr>
                            </m:ctrlPr>
                          </m:sSubPr>
                          <m:e>
                            <m:r>
                              <a:rPr lang="en-US" i="1">
                                <a:latin typeface="Cambria Math" panose="02040503050406030204" pitchFamily="18" charset="0"/>
                                <a:ea typeface="Cambria Math" panose="02040503050406030204" pitchFamily="18" charset="0"/>
                                <a:cs typeface="+mn-lt"/>
                              </a:rPr>
                              <m:t>𝑋</m:t>
                            </m:r>
                          </m:e>
                          <m:sub>
                            <m:r>
                              <a:rPr lang="en-US" i="1">
                                <a:latin typeface="Cambria Math" panose="02040503050406030204" pitchFamily="18" charset="0"/>
                                <a:ea typeface="Cambria Math" panose="02040503050406030204" pitchFamily="18" charset="0"/>
                                <a:cs typeface="+mn-lt"/>
                              </a:rPr>
                              <m:t>𝑖</m:t>
                            </m:r>
                            <m:r>
                              <a:rPr lang="en-US" i="1">
                                <a:latin typeface="Cambria Math" panose="02040503050406030204" pitchFamily="18" charset="0"/>
                                <a:ea typeface="Cambria Math" panose="02040503050406030204" pitchFamily="18" charset="0"/>
                                <a:cs typeface="+mn-lt"/>
                              </a:rPr>
                              <m:t>−</m:t>
                            </m:r>
                            <m:r>
                              <a:rPr lang="en-US" i="1">
                                <a:latin typeface="Cambria Math" panose="02040503050406030204" pitchFamily="18" charset="0"/>
                                <a:ea typeface="Cambria Math" panose="02040503050406030204" pitchFamily="18" charset="0"/>
                                <a:cs typeface="+mn-lt"/>
                              </a:rPr>
                              <m:t>𝑘</m:t>
                            </m:r>
                            <m:r>
                              <a:rPr lang="en-US" i="1">
                                <a:latin typeface="Cambria Math" panose="02040503050406030204" pitchFamily="18" charset="0"/>
                                <a:ea typeface="Cambria Math" panose="02040503050406030204" pitchFamily="18" charset="0"/>
                                <a:cs typeface="+mn-lt"/>
                              </a:rPr>
                              <m:t>+1:</m:t>
                            </m:r>
                            <m:r>
                              <a:rPr lang="en-US" i="1">
                                <a:latin typeface="Cambria Math" panose="02040503050406030204" pitchFamily="18" charset="0"/>
                                <a:ea typeface="Cambria Math" panose="02040503050406030204" pitchFamily="18" charset="0"/>
                                <a:cs typeface="+mn-lt"/>
                              </a:rPr>
                              <m:t>𝑖</m:t>
                            </m:r>
                            <m:r>
                              <a:rPr lang="en-US" i="1">
                                <a:latin typeface="Cambria Math" panose="02040503050406030204" pitchFamily="18" charset="0"/>
                                <a:ea typeface="Cambria Math" panose="02040503050406030204" pitchFamily="18" charset="0"/>
                                <a:cs typeface="+mn-lt"/>
                              </a:rPr>
                              <m:t>−1</m:t>
                            </m:r>
                          </m:sub>
                        </m:sSub>
                        <m:r>
                          <a:rPr lang="en-US" i="1">
                            <a:latin typeface="Cambria Math" panose="02040503050406030204" pitchFamily="18" charset="0"/>
                            <a:ea typeface="Cambria Math" panose="02040503050406030204" pitchFamily="18" charset="0"/>
                            <a:cs typeface="+mn-lt"/>
                          </a:rPr>
                          <m:t>)</m:t>
                        </m:r>
                      </m:e>
                    </m:nary>
                  </m:oMath>
                </a14:m>
                <a:endParaRPr lang="en-US" dirty="0">
                  <a:ea typeface="+mn-lt"/>
                  <a:cs typeface="+mn-lt"/>
                </a:endParaRPr>
              </a:p>
              <a:p>
                <a:pPr marL="629435" lvl="1" indent="-305435"/>
                <a:r>
                  <a:rPr lang="en-US" dirty="0">
                    <a:ea typeface="+mn-lt"/>
                    <a:cs typeface="+mn-lt"/>
                  </a:rPr>
                  <a:t>This ensures there’s no underflow errors when the probability values </a:t>
                </a:r>
                <a:r>
                  <a:rPr lang="en-US">
                    <a:ea typeface="+mn-lt"/>
                    <a:cs typeface="+mn-lt"/>
                  </a:rPr>
                  <a:t>are very s</a:t>
                </a:r>
                <a:endParaRPr lang="en-US" dirty="0">
                  <a:ea typeface="+mn-lt"/>
                  <a:cs typeface="+mn-lt"/>
                </a:endParaRPr>
              </a:p>
              <a:p>
                <a:pPr marL="305435" indent="-305435"/>
                <a:endParaRPr lang="en-US" dirty="0">
                  <a:ea typeface="+mn-lt"/>
                  <a:cs typeface="+mn-lt"/>
                </a:endParaRPr>
              </a:p>
            </p:txBody>
          </p:sp>
        </mc:Choice>
        <mc:Fallback xmlns="">
          <p:sp>
            <p:nvSpPr>
              <p:cNvPr id="3" name="Content Placeholder 2">
                <a:extLst>
                  <a:ext uri="{FF2B5EF4-FFF2-40B4-BE49-F238E27FC236}">
                    <a16:creationId xmlns:a16="http://schemas.microsoft.com/office/drawing/2014/main" id="{FC90C482-8B79-0307-C4F5-520A2A0B6656}"/>
                  </a:ext>
                </a:extLst>
              </p:cNvPr>
              <p:cNvSpPr>
                <a:spLocks noGrp="1" noRot="1" noChangeAspect="1" noMove="1" noResize="1" noEditPoints="1" noAdjustHandles="1" noChangeArrowheads="1" noChangeShapeType="1" noTextEdit="1"/>
              </p:cNvSpPr>
              <p:nvPr>
                <p:ph idx="1"/>
              </p:nvPr>
            </p:nvSpPr>
            <p:spPr>
              <a:xfrm>
                <a:off x="581192" y="2180496"/>
                <a:ext cx="11029616" cy="3678303"/>
              </a:xfrm>
              <a:blipFill>
                <a:blip r:embed="rId2"/>
                <a:stretch>
                  <a:fillRect l="-4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AD6162-17E8-B809-2E79-079673573A7E}"/>
              </a:ext>
            </a:extLst>
          </p:cNvPr>
          <p:cNvSpPr>
            <a:spLocks noGrp="1"/>
          </p:cNvSpPr>
          <p:nvPr>
            <p:ph type="sldNum" sz="quarter" idx="12"/>
          </p:nvPr>
        </p:nvSpPr>
        <p:spPr/>
        <p:txBody>
          <a:bodyPr/>
          <a:lstStyle/>
          <a:p>
            <a:fld id="{D57F1E4F-1CFF-5643-939E-217C01CDF565}" type="slidenum">
              <a:rPr lang="en-US" dirty="0"/>
              <a:pPr/>
              <a:t>35</a:t>
            </a:fld>
            <a:endParaRPr lang="en-GB"/>
          </a:p>
        </p:txBody>
      </p:sp>
      <p:sp>
        <p:nvSpPr>
          <p:cNvPr id="4" name="Footer Placeholder 3">
            <a:extLst>
              <a:ext uri="{FF2B5EF4-FFF2-40B4-BE49-F238E27FC236}">
                <a16:creationId xmlns:a16="http://schemas.microsoft.com/office/drawing/2014/main" id="{C7C79A6D-52A8-34C4-7424-33CE18A3C95D}"/>
              </a:ext>
            </a:extLst>
          </p:cNvPr>
          <p:cNvSpPr>
            <a:spLocks noGrp="1"/>
          </p:cNvSpPr>
          <p:nvPr>
            <p:ph type="ftr" sz="quarter" idx="11"/>
          </p:nvPr>
        </p:nvSpPr>
        <p:spPr/>
        <p:txBody>
          <a:bodyPr/>
          <a:lstStyle/>
          <a:p>
            <a:r>
              <a:rPr lang="en-GB" dirty="0"/>
              <a:t>Rudra-History-of-LM</a:t>
            </a:r>
          </a:p>
        </p:txBody>
      </p:sp>
    </p:spTree>
    <p:extLst>
      <p:ext uri="{BB962C8B-B14F-4D97-AF65-F5344CB8AC3E}">
        <p14:creationId xmlns:p14="http://schemas.microsoft.com/office/powerpoint/2010/main" val="2320057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5137-A1CE-097D-3C5D-435D40EB399E}"/>
              </a:ext>
            </a:extLst>
          </p:cNvPr>
          <p:cNvSpPr>
            <a:spLocks noGrp="1"/>
          </p:cNvSpPr>
          <p:nvPr>
            <p:ph type="title"/>
          </p:nvPr>
        </p:nvSpPr>
        <p:spPr/>
        <p:txBody>
          <a:bodyPr/>
          <a:lstStyle/>
          <a:p>
            <a:pPr>
              <a:spcBef>
                <a:spcPct val="20000"/>
              </a:spcBef>
              <a:spcAft>
                <a:spcPts val="600"/>
              </a:spcAft>
            </a:pPr>
            <a:r>
              <a:rPr lang="en-GB" dirty="0">
                <a:ea typeface="+mj-lt"/>
                <a:cs typeface="+mj-lt"/>
              </a:rPr>
              <a:t>n-gram Language Model</a:t>
            </a:r>
            <a:endParaRPr lang="en-US" dirty="0">
              <a:ea typeface="+mj-lt"/>
              <a:cs typeface="+mj-lt"/>
            </a:endParaRPr>
          </a:p>
        </p:txBody>
      </p:sp>
      <p:sp>
        <p:nvSpPr>
          <p:cNvPr id="3" name="Text Placeholder 2">
            <a:extLst>
              <a:ext uri="{FF2B5EF4-FFF2-40B4-BE49-F238E27FC236}">
                <a16:creationId xmlns:a16="http://schemas.microsoft.com/office/drawing/2014/main" id="{E63EE70E-43F3-0A61-B054-40ADF3298317}"/>
              </a:ext>
            </a:extLst>
          </p:cNvPr>
          <p:cNvSpPr>
            <a:spLocks noGrp="1"/>
          </p:cNvSpPr>
          <p:nvPr>
            <p:ph type="body" idx="1"/>
          </p:nvPr>
        </p:nvSpPr>
        <p:spPr/>
        <p:txBody>
          <a:bodyPr/>
          <a:lstStyle/>
          <a:p>
            <a:r>
              <a:rPr lang="en-GB" dirty="0"/>
              <a:t>Evaluation</a:t>
            </a:r>
          </a:p>
        </p:txBody>
      </p:sp>
      <p:sp>
        <p:nvSpPr>
          <p:cNvPr id="5" name="Slide Number Placeholder 4">
            <a:extLst>
              <a:ext uri="{FF2B5EF4-FFF2-40B4-BE49-F238E27FC236}">
                <a16:creationId xmlns:a16="http://schemas.microsoft.com/office/drawing/2014/main" id="{A671DC12-540B-F2ED-C764-62203EAAFE17}"/>
              </a:ext>
            </a:extLst>
          </p:cNvPr>
          <p:cNvSpPr>
            <a:spLocks noGrp="1"/>
          </p:cNvSpPr>
          <p:nvPr>
            <p:ph type="sldNum" sz="quarter" idx="12"/>
          </p:nvPr>
        </p:nvSpPr>
        <p:spPr/>
        <p:txBody>
          <a:bodyPr/>
          <a:lstStyle/>
          <a:p>
            <a:fld id="{D57F1E4F-1CFF-5643-939E-217C01CDF565}" type="slidenum">
              <a:rPr lang="en-US" dirty="0"/>
              <a:pPr/>
              <a:t>36</a:t>
            </a:fld>
            <a:endParaRPr lang="en-GB"/>
          </a:p>
        </p:txBody>
      </p:sp>
      <p:sp>
        <p:nvSpPr>
          <p:cNvPr id="4" name="Footer Placeholder 3">
            <a:extLst>
              <a:ext uri="{FF2B5EF4-FFF2-40B4-BE49-F238E27FC236}">
                <a16:creationId xmlns:a16="http://schemas.microsoft.com/office/drawing/2014/main" id="{0C692318-082B-7AA0-5707-354BA2B65BEA}"/>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3528032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F6E0-CF83-253B-95D9-A7E3ED0E8B0A}"/>
              </a:ext>
            </a:extLst>
          </p:cNvPr>
          <p:cNvSpPr>
            <a:spLocks noGrp="1"/>
          </p:cNvSpPr>
          <p:nvPr>
            <p:ph type="title"/>
          </p:nvPr>
        </p:nvSpPr>
        <p:spPr/>
        <p:txBody>
          <a:bodyPr/>
          <a:lstStyle/>
          <a:p>
            <a:r>
              <a:rPr lang="en-GB" dirty="0"/>
              <a:t>N-GRAM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0C482-8B79-0307-C4F5-520A2A0B6656}"/>
                  </a:ext>
                </a:extLst>
              </p:cNvPr>
              <p:cNvSpPr>
                <a:spLocks noGrp="1"/>
              </p:cNvSpPr>
              <p:nvPr>
                <p:ph idx="1"/>
              </p:nvPr>
            </p:nvSpPr>
            <p:spPr>
              <a:xfrm>
                <a:off x="581192" y="2180496"/>
                <a:ext cx="11029616" cy="3678303"/>
              </a:xfrm>
            </p:spPr>
            <p:txBody>
              <a:bodyPr>
                <a:normAutofit/>
              </a:bodyPr>
              <a:lstStyle/>
              <a:p>
                <a:pPr marL="0" indent="0">
                  <a:buNone/>
                </a:pPr>
                <a:r>
                  <a:rPr lang="en-US" b="1" dirty="0">
                    <a:ea typeface="+mn-lt"/>
                    <a:cs typeface="+mn-lt"/>
                  </a:rPr>
                  <a:t>Evaluation:</a:t>
                </a:r>
              </a:p>
              <a:p>
                <a:r>
                  <a:rPr lang="en-US" dirty="0">
                    <a:ea typeface="+mn-lt"/>
                    <a:cs typeface="+mn-lt"/>
                  </a:rPr>
                  <a:t>We have multiple models which assigns a probability value to a given sequence</a:t>
                </a:r>
              </a:p>
              <a:p>
                <a:r>
                  <a:rPr lang="en-US" dirty="0">
                    <a:ea typeface="+mn-lt"/>
                    <a:cs typeface="+mn-lt"/>
                  </a:rPr>
                  <a:t>How do we select the best model?</a:t>
                </a:r>
              </a:p>
              <a:p>
                <a:pPr lvl="1"/>
                <a:r>
                  <a:rPr lang="en-US" dirty="0">
                    <a:ea typeface="+mn-lt"/>
                    <a:cs typeface="+mn-lt"/>
                  </a:rPr>
                  <a:t>Use the model which assigns a probability to every sequence in the held-out test set</a:t>
                </a:r>
              </a:p>
              <a:p>
                <a:r>
                  <a:rPr lang="en-US" b="1" dirty="0">
                    <a:ea typeface="+mn-lt"/>
                    <a:cs typeface="+mn-lt"/>
                  </a:rPr>
                  <a:t>Perplexity</a:t>
                </a:r>
              </a:p>
              <a:p>
                <a:pPr lvl="1"/>
                <a14:m>
                  <m:oMath xmlns:m="http://schemas.openxmlformats.org/officeDocument/2006/math">
                    <m:r>
                      <a:rPr lang="en-US" b="1" i="1" smtClean="0">
                        <a:latin typeface="Cambria Math" panose="02040503050406030204" pitchFamily="18" charset="0"/>
                        <a:ea typeface="+mn-lt"/>
                        <a:cs typeface="+mn-lt"/>
                      </a:rPr>
                      <m:t>𝑷𝒆𝒓𝒑𝒍𝒆𝒙𝒊𝒕𝒚</m:t>
                    </m:r>
                    <m:r>
                      <a:rPr lang="en-US" b="1" i="1" smtClean="0">
                        <a:latin typeface="Cambria Math" panose="02040503050406030204" pitchFamily="18" charset="0"/>
                        <a:ea typeface="+mn-lt"/>
                        <a:cs typeface="+mn-lt"/>
                      </a:rPr>
                      <m:t> </m:t>
                    </m:r>
                    <m:d>
                      <m:dPr>
                        <m:ctrlPr>
                          <a:rPr lang="en-US" b="1" i="1" smtClean="0">
                            <a:latin typeface="Cambria Math" panose="02040503050406030204" pitchFamily="18" charset="0"/>
                            <a:ea typeface="+mn-lt"/>
                            <a:cs typeface="+mn-lt"/>
                          </a:rPr>
                        </m:ctrlPr>
                      </m:dPr>
                      <m:e>
                        <m:sSub>
                          <m:sSubPr>
                            <m:ctrlPr>
                              <a:rPr lang="en-US" b="1" i="1" smtClean="0">
                                <a:latin typeface="Cambria Math" panose="02040503050406030204" pitchFamily="18" charset="0"/>
                                <a:ea typeface="+mn-lt"/>
                                <a:cs typeface="+mn-lt"/>
                              </a:rPr>
                            </m:ctrlPr>
                          </m:sSubPr>
                          <m:e>
                            <m:r>
                              <a:rPr lang="en-US" b="1" i="1" smtClean="0">
                                <a:latin typeface="Cambria Math" panose="02040503050406030204" pitchFamily="18" charset="0"/>
                                <a:ea typeface="+mn-lt"/>
                                <a:cs typeface="+mn-lt"/>
                              </a:rPr>
                              <m:t>𝑿</m:t>
                            </m:r>
                          </m:e>
                          <m:sub>
                            <m:r>
                              <a:rPr lang="en-US" b="1" i="1" smtClean="0">
                                <a:latin typeface="Cambria Math" panose="02040503050406030204" pitchFamily="18" charset="0"/>
                                <a:ea typeface="+mn-lt"/>
                                <a:cs typeface="+mn-lt"/>
                              </a:rPr>
                              <m:t>𝟏</m:t>
                            </m:r>
                          </m:sub>
                        </m:sSub>
                        <m:r>
                          <a:rPr lang="en-US" b="1" i="1" smtClean="0">
                            <a:latin typeface="Cambria Math" panose="02040503050406030204" pitchFamily="18" charset="0"/>
                            <a:ea typeface="+mn-lt"/>
                            <a:cs typeface="+mn-lt"/>
                          </a:rPr>
                          <m:t>, …, </m:t>
                        </m:r>
                        <m:sSub>
                          <m:sSubPr>
                            <m:ctrlPr>
                              <a:rPr lang="en-US" b="1" i="1" smtClean="0">
                                <a:latin typeface="Cambria Math" panose="02040503050406030204" pitchFamily="18" charset="0"/>
                                <a:ea typeface="+mn-lt"/>
                                <a:cs typeface="+mn-lt"/>
                              </a:rPr>
                            </m:ctrlPr>
                          </m:sSubPr>
                          <m:e>
                            <m:r>
                              <a:rPr lang="en-US" b="1" i="1" smtClean="0">
                                <a:latin typeface="Cambria Math" panose="02040503050406030204" pitchFamily="18" charset="0"/>
                                <a:ea typeface="+mn-lt"/>
                                <a:cs typeface="+mn-lt"/>
                              </a:rPr>
                              <m:t>𝑿</m:t>
                            </m:r>
                          </m:e>
                          <m:sub>
                            <m:r>
                              <a:rPr lang="en-US" b="1" i="1" smtClean="0">
                                <a:latin typeface="Cambria Math" panose="02040503050406030204" pitchFamily="18" charset="0"/>
                                <a:ea typeface="+mn-lt"/>
                                <a:cs typeface="+mn-lt"/>
                              </a:rPr>
                              <m:t>𝒏</m:t>
                            </m:r>
                          </m:sub>
                        </m:sSub>
                      </m:e>
                    </m:d>
                    <m:r>
                      <a:rPr lang="en-US" b="1" i="1" smtClean="0">
                        <a:latin typeface="Cambria Math" panose="02040503050406030204" pitchFamily="18" charset="0"/>
                        <a:ea typeface="+mn-lt"/>
                        <a:cs typeface="+mn-lt"/>
                      </a:rPr>
                      <m:t>=</m:t>
                    </m:r>
                    <m:r>
                      <a:rPr lang="en-US" b="1" i="1" smtClean="0">
                        <a:latin typeface="Cambria Math" panose="02040503050406030204" pitchFamily="18" charset="0"/>
                        <a:ea typeface="+mn-lt"/>
                        <a:cs typeface="+mn-lt"/>
                      </a:rPr>
                      <m:t>𝑷</m:t>
                    </m:r>
                    <m:r>
                      <a:rPr lang="en-US" b="1" i="1" smtClean="0">
                        <a:latin typeface="Cambria Math" panose="02040503050406030204" pitchFamily="18" charset="0"/>
                        <a:ea typeface="+mn-lt"/>
                        <a:cs typeface="+mn-lt"/>
                      </a:rPr>
                      <m:t>(</m:t>
                    </m:r>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𝟏</m:t>
                        </m:r>
                      </m:sub>
                    </m:sSub>
                    <m:r>
                      <a:rPr lang="en-US" b="1" i="1">
                        <a:latin typeface="Cambria Math" panose="02040503050406030204" pitchFamily="18" charset="0"/>
                        <a:ea typeface="+mn-lt"/>
                        <a:cs typeface="+mn-lt"/>
                      </a:rPr>
                      <m:t>, …, </m:t>
                    </m:r>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𝒏</m:t>
                        </m:r>
                      </m:sub>
                    </m:sSub>
                    <m:sSup>
                      <m:sSupPr>
                        <m:ctrlPr>
                          <a:rPr lang="en-US" b="1" i="1" smtClean="0">
                            <a:latin typeface="Cambria Math" panose="02040503050406030204" pitchFamily="18" charset="0"/>
                            <a:ea typeface="+mn-lt"/>
                            <a:cs typeface="+mn-lt"/>
                          </a:rPr>
                        </m:ctrlPr>
                      </m:sSupPr>
                      <m:e>
                        <m:r>
                          <a:rPr lang="en-US" b="1" i="1" smtClean="0">
                            <a:latin typeface="Cambria Math" panose="02040503050406030204" pitchFamily="18" charset="0"/>
                            <a:ea typeface="+mn-lt"/>
                            <a:cs typeface="+mn-lt"/>
                          </a:rPr>
                          <m:t>)</m:t>
                        </m:r>
                      </m:e>
                      <m:sup>
                        <m:f>
                          <m:fPr>
                            <m:type m:val="skw"/>
                            <m:ctrlPr>
                              <a:rPr lang="en-US" b="1" i="1" smtClean="0">
                                <a:latin typeface="Cambria Math" panose="02040503050406030204" pitchFamily="18" charset="0"/>
                                <a:ea typeface="+mn-lt"/>
                                <a:cs typeface="+mn-lt"/>
                              </a:rPr>
                            </m:ctrlPr>
                          </m:fPr>
                          <m:num>
                            <m:r>
                              <a:rPr lang="en-US" b="1" i="1" smtClean="0">
                                <a:latin typeface="Cambria Math" panose="02040503050406030204" pitchFamily="18" charset="0"/>
                                <a:ea typeface="+mn-lt"/>
                                <a:cs typeface="+mn-lt"/>
                              </a:rPr>
                              <m:t>−</m:t>
                            </m:r>
                            <m:r>
                              <a:rPr lang="en-US" b="1" i="1" smtClean="0">
                                <a:latin typeface="Cambria Math" panose="02040503050406030204" pitchFamily="18" charset="0"/>
                                <a:ea typeface="+mn-lt"/>
                                <a:cs typeface="+mn-lt"/>
                              </a:rPr>
                              <m:t>𝟏</m:t>
                            </m:r>
                          </m:num>
                          <m:den>
                            <m:r>
                              <a:rPr lang="en-US" b="1" i="1" smtClean="0">
                                <a:latin typeface="Cambria Math" panose="02040503050406030204" pitchFamily="18" charset="0"/>
                                <a:ea typeface="+mn-lt"/>
                                <a:cs typeface="+mn-lt"/>
                              </a:rPr>
                              <m:t>𝒏</m:t>
                            </m:r>
                          </m:den>
                        </m:f>
                      </m:sup>
                    </m:sSup>
                    <m:r>
                      <a:rPr lang="en-US" b="1" i="1" smtClean="0">
                        <a:latin typeface="Cambria Math" panose="02040503050406030204" pitchFamily="18" charset="0"/>
                        <a:ea typeface="+mn-lt"/>
                        <a:cs typeface="+mn-lt"/>
                      </a:rPr>
                      <m:t>= </m:t>
                    </m:r>
                    <m:rad>
                      <m:radPr>
                        <m:ctrlPr>
                          <a:rPr lang="en-US" b="1" i="1" smtClean="0">
                            <a:latin typeface="Cambria Math" panose="02040503050406030204" pitchFamily="18" charset="0"/>
                            <a:ea typeface="+mn-lt"/>
                            <a:cs typeface="+mn-lt"/>
                          </a:rPr>
                        </m:ctrlPr>
                      </m:radPr>
                      <m:deg>
                        <m:r>
                          <m:rPr>
                            <m:brk m:alnAt="7"/>
                          </m:rPr>
                          <a:rPr lang="en-US" b="1" i="1" smtClean="0">
                            <a:latin typeface="Cambria Math" panose="02040503050406030204" pitchFamily="18" charset="0"/>
                            <a:ea typeface="+mn-lt"/>
                            <a:cs typeface="+mn-lt"/>
                          </a:rPr>
                          <m:t>𝒏</m:t>
                        </m:r>
                      </m:deg>
                      <m:e>
                        <m:f>
                          <m:fPr>
                            <m:ctrlPr>
                              <a:rPr lang="en-US" b="1" i="1" smtClean="0">
                                <a:latin typeface="Cambria Math" panose="02040503050406030204" pitchFamily="18" charset="0"/>
                                <a:ea typeface="+mn-lt"/>
                                <a:cs typeface="+mn-lt"/>
                              </a:rPr>
                            </m:ctrlPr>
                          </m:fPr>
                          <m:num>
                            <m:r>
                              <a:rPr lang="en-US" b="1" i="1" smtClean="0">
                                <a:latin typeface="Cambria Math" panose="02040503050406030204" pitchFamily="18" charset="0"/>
                                <a:ea typeface="+mn-lt"/>
                                <a:cs typeface="+mn-lt"/>
                              </a:rPr>
                              <m:t>𝟏</m:t>
                            </m:r>
                          </m:num>
                          <m:den>
                            <m:r>
                              <a:rPr lang="en-US" b="1" i="1">
                                <a:latin typeface="Cambria Math" panose="02040503050406030204" pitchFamily="18" charset="0"/>
                                <a:ea typeface="+mn-lt"/>
                                <a:cs typeface="+mn-lt"/>
                              </a:rPr>
                              <m:t>𝑷</m:t>
                            </m:r>
                            <m:d>
                              <m:dPr>
                                <m:ctrlPr>
                                  <a:rPr lang="en-US" b="1" i="1">
                                    <a:latin typeface="Cambria Math" panose="02040503050406030204" pitchFamily="18" charset="0"/>
                                    <a:ea typeface="+mn-lt"/>
                                    <a:cs typeface="+mn-lt"/>
                                  </a:rPr>
                                </m:ctrlPr>
                              </m:dPr>
                              <m:e>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𝟏</m:t>
                                    </m:r>
                                  </m:sub>
                                </m:sSub>
                                <m:r>
                                  <a:rPr lang="en-US" b="1" i="1">
                                    <a:latin typeface="Cambria Math" panose="02040503050406030204" pitchFamily="18" charset="0"/>
                                    <a:ea typeface="+mn-lt"/>
                                    <a:cs typeface="+mn-lt"/>
                                  </a:rPr>
                                  <m:t>, …, </m:t>
                                </m:r>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𝒏</m:t>
                                    </m:r>
                                  </m:sub>
                                </m:sSub>
                              </m:e>
                            </m:d>
                          </m:den>
                        </m:f>
                      </m:e>
                    </m:rad>
                    <m:r>
                      <a:rPr lang="en-US" b="1" i="1" smtClean="0">
                        <a:latin typeface="Cambria Math" panose="02040503050406030204" pitchFamily="18" charset="0"/>
                        <a:ea typeface="+mn-lt"/>
                        <a:cs typeface="+mn-lt"/>
                      </a:rPr>
                      <m:t>=</m:t>
                    </m:r>
                    <m:rad>
                      <m:radPr>
                        <m:ctrlPr>
                          <a:rPr lang="en-US" b="1" i="1">
                            <a:latin typeface="Cambria Math" panose="02040503050406030204" pitchFamily="18" charset="0"/>
                            <a:ea typeface="+mn-lt"/>
                            <a:cs typeface="+mn-lt"/>
                          </a:rPr>
                        </m:ctrlPr>
                      </m:radPr>
                      <m:deg>
                        <m:r>
                          <m:rPr>
                            <m:brk m:alnAt="7"/>
                          </m:rPr>
                          <a:rPr lang="en-US" b="1" i="1">
                            <a:latin typeface="Cambria Math" panose="02040503050406030204" pitchFamily="18" charset="0"/>
                            <a:ea typeface="+mn-lt"/>
                            <a:cs typeface="+mn-lt"/>
                          </a:rPr>
                          <m:t>𝒏</m:t>
                        </m:r>
                      </m:deg>
                      <m:e>
                        <m:f>
                          <m:fPr>
                            <m:ctrlPr>
                              <a:rPr lang="en-US" b="1" i="1">
                                <a:latin typeface="Cambria Math" panose="02040503050406030204" pitchFamily="18" charset="0"/>
                                <a:ea typeface="+mn-lt"/>
                                <a:cs typeface="+mn-lt"/>
                              </a:rPr>
                            </m:ctrlPr>
                          </m:fPr>
                          <m:num>
                            <m:r>
                              <a:rPr lang="en-US" b="1" i="1">
                                <a:latin typeface="Cambria Math" panose="02040503050406030204" pitchFamily="18" charset="0"/>
                                <a:ea typeface="+mn-lt"/>
                                <a:cs typeface="+mn-lt"/>
                              </a:rPr>
                              <m:t>𝟏</m:t>
                            </m:r>
                          </m:num>
                          <m:den>
                            <m:r>
                              <a:rPr lang="en-US" b="1" i="1">
                                <a:latin typeface="Cambria Math" panose="02040503050406030204" pitchFamily="18" charset="0"/>
                                <a:ea typeface="+mn-lt"/>
                                <a:cs typeface="+mn-lt"/>
                              </a:rPr>
                              <m:t>𝑷</m:t>
                            </m:r>
                            <m:d>
                              <m:dPr>
                                <m:ctrlPr>
                                  <a:rPr lang="en-US" b="1" i="1">
                                    <a:latin typeface="Cambria Math" panose="02040503050406030204" pitchFamily="18" charset="0"/>
                                    <a:ea typeface="+mn-lt"/>
                                    <a:cs typeface="+mn-lt"/>
                                  </a:rPr>
                                </m:ctrlPr>
                              </m:dPr>
                              <m:e>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𝟏</m:t>
                                    </m:r>
                                  </m:sub>
                                </m:sSub>
                              </m:e>
                            </m:d>
                            <m:r>
                              <a:rPr lang="en-US" b="1" i="1" smtClean="0">
                                <a:latin typeface="Cambria Math" panose="02040503050406030204" pitchFamily="18" charset="0"/>
                                <a:ea typeface="Cambria Math" panose="02040503050406030204" pitchFamily="18" charset="0"/>
                                <a:cs typeface="+mn-lt"/>
                              </a:rPr>
                              <m:t>×</m:t>
                            </m:r>
                            <m:nary>
                              <m:naryPr>
                                <m:chr m:val="∏"/>
                                <m:ctrlPr>
                                  <a:rPr lang="en-US" b="1" i="1" smtClean="0">
                                    <a:latin typeface="Cambria Math" panose="02040503050406030204" pitchFamily="18" charset="0"/>
                                    <a:ea typeface="Cambria Math" panose="02040503050406030204" pitchFamily="18" charset="0"/>
                                    <a:cs typeface="+mn-lt"/>
                                  </a:rPr>
                                </m:ctrlPr>
                              </m:naryPr>
                              <m:sub>
                                <m:r>
                                  <m:rPr>
                                    <m:brk m:alnAt="23"/>
                                  </m:rPr>
                                  <a:rPr lang="en-US" b="1" i="1" smtClean="0">
                                    <a:latin typeface="Cambria Math" panose="02040503050406030204" pitchFamily="18" charset="0"/>
                                    <a:ea typeface="Cambria Math" panose="02040503050406030204" pitchFamily="18" charset="0"/>
                                    <a:cs typeface="+mn-lt"/>
                                  </a:rPr>
                                  <m:t>𝒊</m:t>
                                </m:r>
                                <m:r>
                                  <a:rPr lang="en-US" b="1" i="1" smtClean="0">
                                    <a:latin typeface="Cambria Math" panose="02040503050406030204" pitchFamily="18" charset="0"/>
                                    <a:ea typeface="Cambria Math" panose="02040503050406030204" pitchFamily="18" charset="0"/>
                                    <a:cs typeface="+mn-lt"/>
                                  </a:rPr>
                                  <m:t>=</m:t>
                                </m:r>
                                <m:r>
                                  <a:rPr lang="en-US" b="1" i="1" smtClean="0">
                                    <a:latin typeface="Cambria Math" panose="02040503050406030204" pitchFamily="18" charset="0"/>
                                    <a:ea typeface="Cambria Math" panose="02040503050406030204" pitchFamily="18" charset="0"/>
                                    <a:cs typeface="+mn-lt"/>
                                  </a:rPr>
                                  <m:t>𝟐</m:t>
                                </m:r>
                              </m:sub>
                              <m:sup>
                                <m:r>
                                  <a:rPr lang="en-US" b="1" i="1" smtClean="0">
                                    <a:latin typeface="Cambria Math" panose="02040503050406030204" pitchFamily="18" charset="0"/>
                                    <a:ea typeface="Cambria Math" panose="02040503050406030204" pitchFamily="18" charset="0"/>
                                    <a:cs typeface="+mn-lt"/>
                                  </a:rPr>
                                  <m:t>𝒏</m:t>
                                </m:r>
                              </m:sup>
                              <m:e>
                                <m:r>
                                  <a:rPr lang="en-US" b="1" i="1" smtClean="0">
                                    <a:latin typeface="Cambria Math" panose="02040503050406030204" pitchFamily="18" charset="0"/>
                                    <a:ea typeface="Cambria Math" panose="02040503050406030204" pitchFamily="18" charset="0"/>
                                    <a:cs typeface="+mn-lt"/>
                                  </a:rPr>
                                  <m:t>𝑷</m:t>
                                </m:r>
                                <m:d>
                                  <m:dPr>
                                    <m:endChr m:val="|"/>
                                    <m:ctrlPr>
                                      <a:rPr lang="en-US" b="1" i="1" smtClean="0">
                                        <a:latin typeface="Cambria Math" panose="02040503050406030204" pitchFamily="18" charset="0"/>
                                        <a:ea typeface="Cambria Math" panose="02040503050406030204" pitchFamily="18" charset="0"/>
                                        <a:cs typeface="+mn-lt"/>
                                      </a:rPr>
                                    </m:ctrlPr>
                                  </m:dPr>
                                  <m:e>
                                    <m:sSub>
                                      <m:sSubPr>
                                        <m:ctrlPr>
                                          <a:rPr lang="en-US" b="1" i="1" smtClean="0">
                                            <a:latin typeface="Cambria Math" panose="02040503050406030204" pitchFamily="18" charset="0"/>
                                            <a:ea typeface="Cambria Math" panose="02040503050406030204" pitchFamily="18" charset="0"/>
                                            <a:cs typeface="+mn-lt"/>
                                          </a:rPr>
                                        </m:ctrlPr>
                                      </m:sSubPr>
                                      <m:e>
                                        <m:r>
                                          <a:rPr lang="en-US" b="1" i="1" smtClean="0">
                                            <a:latin typeface="Cambria Math" panose="02040503050406030204" pitchFamily="18" charset="0"/>
                                            <a:ea typeface="Cambria Math" panose="02040503050406030204" pitchFamily="18" charset="0"/>
                                            <a:cs typeface="+mn-lt"/>
                                          </a:rPr>
                                          <m:t>𝑿</m:t>
                                        </m:r>
                                      </m:e>
                                      <m:sub>
                                        <m:r>
                                          <a:rPr lang="en-US" b="1" i="1" smtClean="0">
                                            <a:latin typeface="Cambria Math" panose="02040503050406030204" pitchFamily="18" charset="0"/>
                                            <a:ea typeface="Cambria Math" panose="02040503050406030204" pitchFamily="18" charset="0"/>
                                            <a:cs typeface="+mn-lt"/>
                                          </a:rPr>
                                          <m:t>𝒊</m:t>
                                        </m:r>
                                      </m:sub>
                                    </m:sSub>
                                    <m:r>
                                      <a:rPr lang="en-US" b="1" i="1" smtClean="0">
                                        <a:latin typeface="Cambria Math" panose="02040503050406030204" pitchFamily="18" charset="0"/>
                                        <a:ea typeface="Cambria Math" panose="02040503050406030204" pitchFamily="18" charset="0"/>
                                        <a:cs typeface="+mn-lt"/>
                                      </a:rPr>
                                      <m:t> </m:t>
                                    </m:r>
                                  </m:e>
                                </m:d>
                                <m:sSub>
                                  <m:sSubPr>
                                    <m:ctrlPr>
                                      <a:rPr lang="en-US" b="1" i="1" smtClean="0">
                                        <a:latin typeface="Cambria Math" panose="02040503050406030204" pitchFamily="18" charset="0"/>
                                        <a:ea typeface="Cambria Math" panose="02040503050406030204" pitchFamily="18" charset="0"/>
                                        <a:cs typeface="+mn-lt"/>
                                      </a:rPr>
                                    </m:ctrlPr>
                                  </m:sSubPr>
                                  <m:e>
                                    <m:r>
                                      <a:rPr lang="en-US" b="1" i="1" smtClean="0">
                                        <a:latin typeface="Cambria Math" panose="02040503050406030204" pitchFamily="18" charset="0"/>
                                        <a:ea typeface="Cambria Math" panose="02040503050406030204" pitchFamily="18" charset="0"/>
                                        <a:cs typeface="+mn-lt"/>
                                      </a:rPr>
                                      <m:t>𝑿</m:t>
                                    </m:r>
                                  </m:e>
                                  <m:sub>
                                    <m:r>
                                      <a:rPr lang="en-US" b="1" i="1" smtClean="0">
                                        <a:latin typeface="Cambria Math" panose="02040503050406030204" pitchFamily="18" charset="0"/>
                                        <a:ea typeface="Cambria Math" panose="02040503050406030204" pitchFamily="18" charset="0"/>
                                        <a:cs typeface="+mn-lt"/>
                                      </a:rPr>
                                      <m:t>𝒊</m:t>
                                    </m:r>
                                    <m:r>
                                      <a:rPr lang="en-US" b="1" i="1" smtClean="0">
                                        <a:latin typeface="Cambria Math" panose="02040503050406030204" pitchFamily="18" charset="0"/>
                                        <a:ea typeface="Cambria Math" panose="02040503050406030204" pitchFamily="18" charset="0"/>
                                        <a:cs typeface="+mn-lt"/>
                                      </a:rPr>
                                      <m:t>−</m:t>
                                    </m:r>
                                    <m:r>
                                      <a:rPr lang="en-US" b="1" i="1" smtClean="0">
                                        <a:latin typeface="Cambria Math" panose="02040503050406030204" pitchFamily="18" charset="0"/>
                                        <a:ea typeface="Cambria Math" panose="02040503050406030204" pitchFamily="18" charset="0"/>
                                        <a:cs typeface="+mn-lt"/>
                                      </a:rPr>
                                      <m:t>𝒌</m:t>
                                    </m:r>
                                    <m:r>
                                      <a:rPr lang="en-US" b="1" i="1" smtClean="0">
                                        <a:latin typeface="Cambria Math" panose="02040503050406030204" pitchFamily="18" charset="0"/>
                                        <a:ea typeface="Cambria Math" panose="02040503050406030204" pitchFamily="18" charset="0"/>
                                        <a:cs typeface="+mn-lt"/>
                                      </a:rPr>
                                      <m:t>+</m:t>
                                    </m:r>
                                    <m:r>
                                      <a:rPr lang="en-US" b="1" i="1" smtClean="0">
                                        <a:latin typeface="Cambria Math" panose="02040503050406030204" pitchFamily="18" charset="0"/>
                                        <a:ea typeface="Cambria Math" panose="02040503050406030204" pitchFamily="18" charset="0"/>
                                        <a:cs typeface="+mn-lt"/>
                                      </a:rPr>
                                      <m:t>𝟏</m:t>
                                    </m:r>
                                  </m:sub>
                                </m:sSub>
                                <m:r>
                                  <a:rPr lang="en-US" b="1" i="1" smtClean="0">
                                    <a:latin typeface="Cambria Math" panose="02040503050406030204" pitchFamily="18" charset="0"/>
                                    <a:ea typeface="Cambria Math" panose="02040503050406030204" pitchFamily="18" charset="0"/>
                                    <a:cs typeface="+mn-lt"/>
                                  </a:rPr>
                                  <m:t>, …, </m:t>
                                </m:r>
                                <m:sSub>
                                  <m:sSubPr>
                                    <m:ctrlPr>
                                      <a:rPr lang="en-US" b="1" i="1" smtClean="0">
                                        <a:latin typeface="Cambria Math" panose="02040503050406030204" pitchFamily="18" charset="0"/>
                                        <a:ea typeface="Cambria Math" panose="02040503050406030204" pitchFamily="18" charset="0"/>
                                        <a:cs typeface="+mn-lt"/>
                                      </a:rPr>
                                    </m:ctrlPr>
                                  </m:sSubPr>
                                  <m:e>
                                    <m:r>
                                      <a:rPr lang="en-US" b="1" i="1" smtClean="0">
                                        <a:latin typeface="Cambria Math" panose="02040503050406030204" pitchFamily="18" charset="0"/>
                                        <a:ea typeface="Cambria Math" panose="02040503050406030204" pitchFamily="18" charset="0"/>
                                        <a:cs typeface="+mn-lt"/>
                                      </a:rPr>
                                      <m:t>𝑿</m:t>
                                    </m:r>
                                  </m:e>
                                  <m:sub>
                                    <m:r>
                                      <a:rPr lang="en-US" b="1" i="1" smtClean="0">
                                        <a:latin typeface="Cambria Math" panose="02040503050406030204" pitchFamily="18" charset="0"/>
                                        <a:ea typeface="Cambria Math" panose="02040503050406030204" pitchFamily="18" charset="0"/>
                                        <a:cs typeface="+mn-lt"/>
                                      </a:rPr>
                                      <m:t>𝒊</m:t>
                                    </m:r>
                                    <m:r>
                                      <a:rPr lang="en-US" b="1" i="1" smtClean="0">
                                        <a:latin typeface="Cambria Math" panose="02040503050406030204" pitchFamily="18" charset="0"/>
                                        <a:ea typeface="Cambria Math" panose="02040503050406030204" pitchFamily="18" charset="0"/>
                                        <a:cs typeface="+mn-lt"/>
                                      </a:rPr>
                                      <m:t>−</m:t>
                                    </m:r>
                                    <m:r>
                                      <a:rPr lang="en-US" b="1" i="1" smtClean="0">
                                        <a:latin typeface="Cambria Math" panose="02040503050406030204" pitchFamily="18" charset="0"/>
                                        <a:ea typeface="Cambria Math" panose="02040503050406030204" pitchFamily="18" charset="0"/>
                                        <a:cs typeface="+mn-lt"/>
                                      </a:rPr>
                                      <m:t>𝟏</m:t>
                                    </m:r>
                                  </m:sub>
                                </m:sSub>
                                <m:r>
                                  <a:rPr lang="en-US" b="1" i="1" smtClean="0">
                                    <a:latin typeface="Cambria Math" panose="02040503050406030204" pitchFamily="18" charset="0"/>
                                    <a:ea typeface="Cambria Math" panose="02040503050406030204" pitchFamily="18" charset="0"/>
                                    <a:cs typeface="+mn-lt"/>
                                  </a:rPr>
                                  <m:t>)</m:t>
                                </m:r>
                              </m:e>
                            </m:nary>
                          </m:den>
                        </m:f>
                      </m:e>
                    </m:rad>
                  </m:oMath>
                </a14:m>
                <a:endParaRPr lang="en-US" b="1" dirty="0">
                  <a:ea typeface="+mn-lt"/>
                  <a:cs typeface="+mn-lt"/>
                </a:endParaRPr>
              </a:p>
              <a:p>
                <a:pPr lvl="1"/>
                <a:r>
                  <a:rPr lang="en-US" dirty="0">
                    <a:ea typeface="+mn-lt"/>
                    <a:cs typeface="+mn-lt"/>
                  </a:rPr>
                  <a:t>The higher the probability, the lower the perplexity</a:t>
                </a:r>
              </a:p>
            </p:txBody>
          </p:sp>
        </mc:Choice>
        <mc:Fallback xmlns="">
          <p:sp>
            <p:nvSpPr>
              <p:cNvPr id="3" name="Content Placeholder 2">
                <a:extLst>
                  <a:ext uri="{FF2B5EF4-FFF2-40B4-BE49-F238E27FC236}">
                    <a16:creationId xmlns:a16="http://schemas.microsoft.com/office/drawing/2014/main" id="{FC90C482-8B79-0307-C4F5-520A2A0B6656}"/>
                  </a:ext>
                </a:extLst>
              </p:cNvPr>
              <p:cNvSpPr>
                <a:spLocks noGrp="1" noRot="1" noChangeAspect="1" noMove="1" noResize="1" noEditPoints="1" noAdjustHandles="1" noChangeArrowheads="1" noChangeShapeType="1" noTextEdit="1"/>
              </p:cNvSpPr>
              <p:nvPr>
                <p:ph idx="1"/>
              </p:nvPr>
            </p:nvSpPr>
            <p:spPr>
              <a:xfrm>
                <a:off x="581192" y="2180496"/>
                <a:ext cx="11029616" cy="3678303"/>
              </a:xfrm>
              <a:blipFill>
                <a:blip r:embed="rId2"/>
                <a:stretch>
                  <a:fillRect l="-4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AD6162-17E8-B809-2E79-079673573A7E}"/>
              </a:ext>
            </a:extLst>
          </p:cNvPr>
          <p:cNvSpPr>
            <a:spLocks noGrp="1"/>
          </p:cNvSpPr>
          <p:nvPr>
            <p:ph type="sldNum" sz="quarter" idx="12"/>
          </p:nvPr>
        </p:nvSpPr>
        <p:spPr/>
        <p:txBody>
          <a:bodyPr/>
          <a:lstStyle/>
          <a:p>
            <a:fld id="{D57F1E4F-1CFF-5643-939E-217C01CDF565}" type="slidenum">
              <a:rPr lang="en-US" dirty="0"/>
              <a:pPr/>
              <a:t>37</a:t>
            </a:fld>
            <a:endParaRPr lang="en-GB"/>
          </a:p>
        </p:txBody>
      </p:sp>
      <p:sp>
        <p:nvSpPr>
          <p:cNvPr id="4" name="Footer Placeholder 3">
            <a:extLst>
              <a:ext uri="{FF2B5EF4-FFF2-40B4-BE49-F238E27FC236}">
                <a16:creationId xmlns:a16="http://schemas.microsoft.com/office/drawing/2014/main" id="{C7C79A6D-52A8-34C4-7424-33CE18A3C95D}"/>
              </a:ext>
            </a:extLst>
          </p:cNvPr>
          <p:cNvSpPr>
            <a:spLocks noGrp="1"/>
          </p:cNvSpPr>
          <p:nvPr>
            <p:ph type="ftr" sz="quarter" idx="11"/>
          </p:nvPr>
        </p:nvSpPr>
        <p:spPr/>
        <p:txBody>
          <a:bodyPr/>
          <a:lstStyle/>
          <a:p>
            <a:r>
              <a:rPr lang="en-GB" dirty="0"/>
              <a:t>Rudra-History-of-LM</a:t>
            </a:r>
          </a:p>
        </p:txBody>
      </p:sp>
    </p:spTree>
    <p:extLst>
      <p:ext uri="{BB962C8B-B14F-4D97-AF65-F5344CB8AC3E}">
        <p14:creationId xmlns:p14="http://schemas.microsoft.com/office/powerpoint/2010/main" val="28718225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F6E0-CF83-253B-95D9-A7E3ED0E8B0A}"/>
              </a:ext>
            </a:extLst>
          </p:cNvPr>
          <p:cNvSpPr>
            <a:spLocks noGrp="1"/>
          </p:cNvSpPr>
          <p:nvPr>
            <p:ph type="title"/>
          </p:nvPr>
        </p:nvSpPr>
        <p:spPr/>
        <p:txBody>
          <a:bodyPr/>
          <a:lstStyle/>
          <a:p>
            <a:r>
              <a:rPr lang="en-GB" dirty="0"/>
              <a:t>N-GRAM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90C482-8B79-0307-C4F5-520A2A0B6656}"/>
                  </a:ext>
                </a:extLst>
              </p:cNvPr>
              <p:cNvSpPr>
                <a:spLocks noGrp="1"/>
              </p:cNvSpPr>
              <p:nvPr>
                <p:ph idx="1"/>
              </p:nvPr>
            </p:nvSpPr>
            <p:spPr>
              <a:xfrm>
                <a:off x="581192" y="2180496"/>
                <a:ext cx="11029616" cy="3678303"/>
              </a:xfrm>
            </p:spPr>
            <p:txBody>
              <a:bodyPr>
                <a:normAutofit/>
              </a:bodyPr>
              <a:lstStyle/>
              <a:p>
                <a:pPr marL="0" indent="0">
                  <a:buNone/>
                </a:pPr>
                <a:r>
                  <a:rPr lang="en-US" b="1" dirty="0">
                    <a:ea typeface="+mn-lt"/>
                    <a:cs typeface="+mn-lt"/>
                  </a:rPr>
                  <a:t>Evaluation:</a:t>
                </a:r>
              </a:p>
              <a:p>
                <a:r>
                  <a:rPr lang="en-US" b="1" dirty="0">
                    <a:ea typeface="+mn-lt"/>
                    <a:cs typeface="+mn-lt"/>
                  </a:rPr>
                  <a:t>Perplexity</a:t>
                </a:r>
              </a:p>
              <a:p>
                <a:pPr lvl="1"/>
                <a:r>
                  <a:rPr lang="en-US" b="1" dirty="0">
                    <a:ea typeface="+mn-lt"/>
                    <a:cs typeface="+mn-lt"/>
                  </a:rPr>
                  <a:t>Unigram </a:t>
                </a:r>
                <a14:m>
                  <m:oMath xmlns:m="http://schemas.openxmlformats.org/officeDocument/2006/math">
                    <m:r>
                      <a:rPr lang="en-US" b="1" i="1" smtClean="0">
                        <a:latin typeface="Cambria Math" panose="02040503050406030204" pitchFamily="18" charset="0"/>
                        <a:ea typeface="+mn-lt"/>
                        <a:cs typeface="+mn-lt"/>
                      </a:rPr>
                      <m:t>𝑷𝒆𝒓𝒑𝒍𝒆𝒙𝒊𝒕𝒚</m:t>
                    </m:r>
                    <m:r>
                      <a:rPr lang="en-US" b="1" i="1" smtClean="0">
                        <a:latin typeface="Cambria Math" panose="02040503050406030204" pitchFamily="18" charset="0"/>
                        <a:ea typeface="+mn-lt"/>
                        <a:cs typeface="+mn-lt"/>
                      </a:rPr>
                      <m:t> </m:t>
                    </m:r>
                    <m:d>
                      <m:dPr>
                        <m:ctrlPr>
                          <a:rPr lang="en-US" b="1" i="1" smtClean="0">
                            <a:latin typeface="Cambria Math" panose="02040503050406030204" pitchFamily="18" charset="0"/>
                            <a:ea typeface="+mn-lt"/>
                            <a:cs typeface="+mn-lt"/>
                          </a:rPr>
                        </m:ctrlPr>
                      </m:dPr>
                      <m:e>
                        <m:sSub>
                          <m:sSubPr>
                            <m:ctrlPr>
                              <a:rPr lang="en-US" b="1" i="1" smtClean="0">
                                <a:latin typeface="Cambria Math" panose="02040503050406030204" pitchFamily="18" charset="0"/>
                                <a:ea typeface="+mn-lt"/>
                                <a:cs typeface="+mn-lt"/>
                              </a:rPr>
                            </m:ctrlPr>
                          </m:sSubPr>
                          <m:e>
                            <m:r>
                              <a:rPr lang="en-US" b="1" i="1" smtClean="0">
                                <a:latin typeface="Cambria Math" panose="02040503050406030204" pitchFamily="18" charset="0"/>
                                <a:ea typeface="+mn-lt"/>
                                <a:cs typeface="+mn-lt"/>
                              </a:rPr>
                              <m:t>𝑿</m:t>
                            </m:r>
                          </m:e>
                          <m:sub>
                            <m:r>
                              <a:rPr lang="en-US" b="1" i="1" smtClean="0">
                                <a:latin typeface="Cambria Math" panose="02040503050406030204" pitchFamily="18" charset="0"/>
                                <a:ea typeface="+mn-lt"/>
                                <a:cs typeface="+mn-lt"/>
                              </a:rPr>
                              <m:t>𝟏</m:t>
                            </m:r>
                          </m:sub>
                        </m:sSub>
                        <m:r>
                          <a:rPr lang="en-US" b="1" i="1" smtClean="0">
                            <a:latin typeface="Cambria Math" panose="02040503050406030204" pitchFamily="18" charset="0"/>
                            <a:ea typeface="+mn-lt"/>
                            <a:cs typeface="+mn-lt"/>
                          </a:rPr>
                          <m:t>, …, </m:t>
                        </m:r>
                        <m:sSub>
                          <m:sSubPr>
                            <m:ctrlPr>
                              <a:rPr lang="en-US" b="1" i="1" smtClean="0">
                                <a:latin typeface="Cambria Math" panose="02040503050406030204" pitchFamily="18" charset="0"/>
                                <a:ea typeface="+mn-lt"/>
                                <a:cs typeface="+mn-lt"/>
                              </a:rPr>
                            </m:ctrlPr>
                          </m:sSubPr>
                          <m:e>
                            <m:r>
                              <a:rPr lang="en-US" b="1" i="1" smtClean="0">
                                <a:latin typeface="Cambria Math" panose="02040503050406030204" pitchFamily="18" charset="0"/>
                                <a:ea typeface="+mn-lt"/>
                                <a:cs typeface="+mn-lt"/>
                              </a:rPr>
                              <m:t>𝑿</m:t>
                            </m:r>
                          </m:e>
                          <m:sub>
                            <m:r>
                              <a:rPr lang="en-US" b="1" i="1" smtClean="0">
                                <a:latin typeface="Cambria Math" panose="02040503050406030204" pitchFamily="18" charset="0"/>
                                <a:ea typeface="+mn-lt"/>
                                <a:cs typeface="+mn-lt"/>
                              </a:rPr>
                              <m:t>𝒏</m:t>
                            </m:r>
                          </m:sub>
                        </m:sSub>
                      </m:e>
                    </m:d>
                    <m:r>
                      <a:rPr lang="en-US" b="1" i="1" smtClean="0">
                        <a:latin typeface="Cambria Math" panose="02040503050406030204" pitchFamily="18" charset="0"/>
                        <a:ea typeface="+mn-lt"/>
                        <a:cs typeface="+mn-lt"/>
                      </a:rPr>
                      <m:t>=</m:t>
                    </m:r>
                    <m:r>
                      <a:rPr lang="en-US" b="1" i="1" smtClean="0">
                        <a:latin typeface="Cambria Math" panose="02040503050406030204" pitchFamily="18" charset="0"/>
                        <a:ea typeface="+mn-lt"/>
                        <a:cs typeface="+mn-lt"/>
                      </a:rPr>
                      <m:t>𝑷</m:t>
                    </m:r>
                    <m:r>
                      <a:rPr lang="en-US" b="1" i="1" smtClean="0">
                        <a:latin typeface="Cambria Math" panose="02040503050406030204" pitchFamily="18" charset="0"/>
                        <a:ea typeface="+mn-lt"/>
                        <a:cs typeface="+mn-lt"/>
                      </a:rPr>
                      <m:t>(</m:t>
                    </m:r>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𝟏</m:t>
                        </m:r>
                      </m:sub>
                    </m:sSub>
                    <m:r>
                      <a:rPr lang="en-US" b="1" i="1">
                        <a:latin typeface="Cambria Math" panose="02040503050406030204" pitchFamily="18" charset="0"/>
                        <a:ea typeface="+mn-lt"/>
                        <a:cs typeface="+mn-lt"/>
                      </a:rPr>
                      <m:t>, …, </m:t>
                    </m:r>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𝒏</m:t>
                        </m:r>
                      </m:sub>
                    </m:sSub>
                    <m:sSup>
                      <m:sSupPr>
                        <m:ctrlPr>
                          <a:rPr lang="en-US" b="1" i="1" smtClean="0">
                            <a:latin typeface="Cambria Math" panose="02040503050406030204" pitchFamily="18" charset="0"/>
                            <a:ea typeface="+mn-lt"/>
                            <a:cs typeface="+mn-lt"/>
                          </a:rPr>
                        </m:ctrlPr>
                      </m:sSupPr>
                      <m:e>
                        <m:r>
                          <a:rPr lang="en-US" b="1" i="1" smtClean="0">
                            <a:latin typeface="Cambria Math" panose="02040503050406030204" pitchFamily="18" charset="0"/>
                            <a:ea typeface="+mn-lt"/>
                            <a:cs typeface="+mn-lt"/>
                          </a:rPr>
                          <m:t>)</m:t>
                        </m:r>
                      </m:e>
                      <m:sup>
                        <m:f>
                          <m:fPr>
                            <m:type m:val="skw"/>
                            <m:ctrlPr>
                              <a:rPr lang="en-US" b="1" i="1" smtClean="0">
                                <a:latin typeface="Cambria Math" panose="02040503050406030204" pitchFamily="18" charset="0"/>
                                <a:ea typeface="+mn-lt"/>
                                <a:cs typeface="+mn-lt"/>
                              </a:rPr>
                            </m:ctrlPr>
                          </m:fPr>
                          <m:num>
                            <m:r>
                              <a:rPr lang="en-US" b="1" i="1" smtClean="0">
                                <a:latin typeface="Cambria Math" panose="02040503050406030204" pitchFamily="18" charset="0"/>
                                <a:ea typeface="+mn-lt"/>
                                <a:cs typeface="+mn-lt"/>
                              </a:rPr>
                              <m:t>−</m:t>
                            </m:r>
                            <m:r>
                              <a:rPr lang="en-US" b="1" i="1" smtClean="0">
                                <a:latin typeface="Cambria Math" panose="02040503050406030204" pitchFamily="18" charset="0"/>
                                <a:ea typeface="+mn-lt"/>
                                <a:cs typeface="+mn-lt"/>
                              </a:rPr>
                              <m:t>𝟏</m:t>
                            </m:r>
                          </m:num>
                          <m:den>
                            <m:r>
                              <a:rPr lang="en-US" b="1" i="1" smtClean="0">
                                <a:latin typeface="Cambria Math" panose="02040503050406030204" pitchFamily="18" charset="0"/>
                                <a:ea typeface="+mn-lt"/>
                                <a:cs typeface="+mn-lt"/>
                              </a:rPr>
                              <m:t>𝒏</m:t>
                            </m:r>
                          </m:den>
                        </m:f>
                      </m:sup>
                    </m:sSup>
                    <m:r>
                      <a:rPr lang="en-US" b="1" i="1" smtClean="0">
                        <a:latin typeface="Cambria Math" panose="02040503050406030204" pitchFamily="18" charset="0"/>
                        <a:ea typeface="+mn-lt"/>
                        <a:cs typeface="+mn-lt"/>
                      </a:rPr>
                      <m:t>= </m:t>
                    </m:r>
                    <m:rad>
                      <m:radPr>
                        <m:ctrlPr>
                          <a:rPr lang="en-US" b="1" i="1" smtClean="0">
                            <a:latin typeface="Cambria Math" panose="02040503050406030204" pitchFamily="18" charset="0"/>
                            <a:ea typeface="+mn-lt"/>
                            <a:cs typeface="+mn-lt"/>
                          </a:rPr>
                        </m:ctrlPr>
                      </m:radPr>
                      <m:deg>
                        <m:r>
                          <m:rPr>
                            <m:brk m:alnAt="7"/>
                          </m:rPr>
                          <a:rPr lang="en-US" b="1" i="1" smtClean="0">
                            <a:latin typeface="Cambria Math" panose="02040503050406030204" pitchFamily="18" charset="0"/>
                            <a:ea typeface="+mn-lt"/>
                            <a:cs typeface="+mn-lt"/>
                          </a:rPr>
                          <m:t>𝒏</m:t>
                        </m:r>
                      </m:deg>
                      <m:e>
                        <m:f>
                          <m:fPr>
                            <m:ctrlPr>
                              <a:rPr lang="en-US" b="1" i="1" smtClean="0">
                                <a:latin typeface="Cambria Math" panose="02040503050406030204" pitchFamily="18" charset="0"/>
                                <a:ea typeface="+mn-lt"/>
                                <a:cs typeface="+mn-lt"/>
                              </a:rPr>
                            </m:ctrlPr>
                          </m:fPr>
                          <m:num>
                            <m:r>
                              <a:rPr lang="en-US" b="1" i="1" smtClean="0">
                                <a:latin typeface="Cambria Math" panose="02040503050406030204" pitchFamily="18" charset="0"/>
                                <a:ea typeface="+mn-lt"/>
                                <a:cs typeface="+mn-lt"/>
                              </a:rPr>
                              <m:t>𝟏</m:t>
                            </m:r>
                          </m:num>
                          <m:den>
                            <m:r>
                              <a:rPr lang="en-US" b="1" i="1">
                                <a:latin typeface="Cambria Math" panose="02040503050406030204" pitchFamily="18" charset="0"/>
                                <a:ea typeface="+mn-lt"/>
                                <a:cs typeface="+mn-lt"/>
                              </a:rPr>
                              <m:t>𝑷</m:t>
                            </m:r>
                            <m:d>
                              <m:dPr>
                                <m:ctrlPr>
                                  <a:rPr lang="en-US" b="1" i="1">
                                    <a:latin typeface="Cambria Math" panose="02040503050406030204" pitchFamily="18" charset="0"/>
                                    <a:ea typeface="+mn-lt"/>
                                    <a:cs typeface="+mn-lt"/>
                                  </a:rPr>
                                </m:ctrlPr>
                              </m:dPr>
                              <m:e>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𝟏</m:t>
                                    </m:r>
                                  </m:sub>
                                </m:sSub>
                                <m:r>
                                  <a:rPr lang="en-US" b="1" i="1">
                                    <a:latin typeface="Cambria Math" panose="02040503050406030204" pitchFamily="18" charset="0"/>
                                    <a:ea typeface="+mn-lt"/>
                                    <a:cs typeface="+mn-lt"/>
                                  </a:rPr>
                                  <m:t>, …, </m:t>
                                </m:r>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𝒏</m:t>
                                    </m:r>
                                  </m:sub>
                                </m:sSub>
                              </m:e>
                            </m:d>
                          </m:den>
                        </m:f>
                      </m:e>
                    </m:rad>
                    <m:r>
                      <a:rPr lang="en-US" b="1" i="1" smtClean="0">
                        <a:latin typeface="Cambria Math" panose="02040503050406030204" pitchFamily="18" charset="0"/>
                        <a:ea typeface="+mn-lt"/>
                        <a:cs typeface="+mn-lt"/>
                      </a:rPr>
                      <m:t>=</m:t>
                    </m:r>
                    <m:rad>
                      <m:radPr>
                        <m:ctrlPr>
                          <a:rPr lang="en-US" b="1" i="1">
                            <a:latin typeface="Cambria Math" panose="02040503050406030204" pitchFamily="18" charset="0"/>
                            <a:ea typeface="+mn-lt"/>
                            <a:cs typeface="+mn-lt"/>
                          </a:rPr>
                        </m:ctrlPr>
                      </m:radPr>
                      <m:deg>
                        <m:r>
                          <m:rPr>
                            <m:brk m:alnAt="7"/>
                          </m:rPr>
                          <a:rPr lang="en-US" b="1" i="1">
                            <a:latin typeface="Cambria Math" panose="02040503050406030204" pitchFamily="18" charset="0"/>
                            <a:ea typeface="+mn-lt"/>
                            <a:cs typeface="+mn-lt"/>
                          </a:rPr>
                          <m:t>𝒏</m:t>
                        </m:r>
                      </m:deg>
                      <m:e>
                        <m:f>
                          <m:fPr>
                            <m:ctrlPr>
                              <a:rPr lang="en-US" b="1" i="1">
                                <a:latin typeface="Cambria Math" panose="02040503050406030204" pitchFamily="18" charset="0"/>
                                <a:ea typeface="+mn-lt"/>
                                <a:cs typeface="+mn-lt"/>
                              </a:rPr>
                            </m:ctrlPr>
                          </m:fPr>
                          <m:num>
                            <m:r>
                              <a:rPr lang="en-US" b="1" i="1">
                                <a:latin typeface="Cambria Math" panose="02040503050406030204" pitchFamily="18" charset="0"/>
                                <a:ea typeface="+mn-lt"/>
                                <a:cs typeface="+mn-lt"/>
                              </a:rPr>
                              <m:t>𝟏</m:t>
                            </m:r>
                          </m:num>
                          <m:den>
                            <m:nary>
                              <m:naryPr>
                                <m:chr m:val="∏"/>
                                <m:ctrlPr>
                                  <a:rPr lang="en-US" b="1" i="1" smtClean="0">
                                    <a:latin typeface="Cambria Math" panose="02040503050406030204" pitchFamily="18" charset="0"/>
                                    <a:ea typeface="Cambria Math" panose="02040503050406030204" pitchFamily="18" charset="0"/>
                                    <a:cs typeface="+mn-lt"/>
                                  </a:rPr>
                                </m:ctrlPr>
                              </m:naryPr>
                              <m:sub>
                                <m:r>
                                  <m:rPr>
                                    <m:brk m:alnAt="23"/>
                                  </m:rPr>
                                  <a:rPr lang="en-US" b="1" i="1" smtClean="0">
                                    <a:latin typeface="Cambria Math" panose="02040503050406030204" pitchFamily="18" charset="0"/>
                                    <a:ea typeface="Cambria Math" panose="02040503050406030204" pitchFamily="18" charset="0"/>
                                    <a:cs typeface="+mn-lt"/>
                                  </a:rPr>
                                  <m:t>𝒊</m:t>
                                </m:r>
                                <m:r>
                                  <a:rPr lang="en-US" b="1" i="1" smtClean="0">
                                    <a:latin typeface="Cambria Math" panose="02040503050406030204" pitchFamily="18" charset="0"/>
                                    <a:ea typeface="Cambria Math" panose="02040503050406030204" pitchFamily="18" charset="0"/>
                                    <a:cs typeface="+mn-lt"/>
                                  </a:rPr>
                                  <m:t>=</m:t>
                                </m:r>
                                <m:r>
                                  <a:rPr lang="en-US" b="1" i="1" smtClean="0">
                                    <a:latin typeface="Cambria Math" panose="02040503050406030204" pitchFamily="18" charset="0"/>
                                    <a:ea typeface="Cambria Math" panose="02040503050406030204" pitchFamily="18" charset="0"/>
                                    <a:cs typeface="+mn-lt"/>
                                  </a:rPr>
                                  <m:t>𝟏</m:t>
                                </m:r>
                              </m:sub>
                              <m:sup>
                                <m:r>
                                  <a:rPr lang="en-US" b="1" i="1" smtClean="0">
                                    <a:latin typeface="Cambria Math" panose="02040503050406030204" pitchFamily="18" charset="0"/>
                                    <a:ea typeface="Cambria Math" panose="02040503050406030204" pitchFamily="18" charset="0"/>
                                    <a:cs typeface="+mn-lt"/>
                                  </a:rPr>
                                  <m:t>𝒏</m:t>
                                </m:r>
                              </m:sup>
                              <m:e>
                                <m:r>
                                  <a:rPr lang="en-US" b="1" i="1" smtClean="0">
                                    <a:latin typeface="Cambria Math" panose="02040503050406030204" pitchFamily="18" charset="0"/>
                                    <a:ea typeface="Cambria Math" panose="02040503050406030204" pitchFamily="18" charset="0"/>
                                    <a:cs typeface="+mn-lt"/>
                                  </a:rPr>
                                  <m:t>𝑷</m:t>
                                </m:r>
                                <m:r>
                                  <a:rPr lang="en-US" b="1" i="1" smtClean="0">
                                    <a:latin typeface="Cambria Math" panose="02040503050406030204" pitchFamily="18" charset="0"/>
                                    <a:ea typeface="Cambria Math" panose="02040503050406030204" pitchFamily="18" charset="0"/>
                                    <a:cs typeface="+mn-lt"/>
                                  </a:rPr>
                                  <m:t>(</m:t>
                                </m:r>
                                <m:sSub>
                                  <m:sSubPr>
                                    <m:ctrlPr>
                                      <a:rPr lang="en-US" b="1" i="1" smtClean="0">
                                        <a:latin typeface="Cambria Math" panose="02040503050406030204" pitchFamily="18" charset="0"/>
                                        <a:ea typeface="Cambria Math" panose="02040503050406030204" pitchFamily="18" charset="0"/>
                                        <a:cs typeface="+mn-lt"/>
                                      </a:rPr>
                                    </m:ctrlPr>
                                  </m:sSubPr>
                                  <m:e>
                                    <m:r>
                                      <a:rPr lang="en-US" b="1" i="1" smtClean="0">
                                        <a:latin typeface="Cambria Math" panose="02040503050406030204" pitchFamily="18" charset="0"/>
                                        <a:ea typeface="Cambria Math" panose="02040503050406030204" pitchFamily="18" charset="0"/>
                                        <a:cs typeface="+mn-lt"/>
                                      </a:rPr>
                                      <m:t>𝑿</m:t>
                                    </m:r>
                                  </m:e>
                                  <m:sub>
                                    <m:r>
                                      <a:rPr lang="en-US" b="1" i="1" smtClean="0">
                                        <a:latin typeface="Cambria Math" panose="02040503050406030204" pitchFamily="18" charset="0"/>
                                        <a:ea typeface="Cambria Math" panose="02040503050406030204" pitchFamily="18" charset="0"/>
                                        <a:cs typeface="+mn-lt"/>
                                      </a:rPr>
                                      <m:t>𝒊</m:t>
                                    </m:r>
                                  </m:sub>
                                </m:sSub>
                                <m:r>
                                  <a:rPr lang="en-US" b="1" i="1" smtClean="0">
                                    <a:latin typeface="Cambria Math" panose="02040503050406030204" pitchFamily="18" charset="0"/>
                                    <a:ea typeface="Cambria Math" panose="02040503050406030204" pitchFamily="18" charset="0"/>
                                    <a:cs typeface="+mn-lt"/>
                                  </a:rPr>
                                  <m:t>)</m:t>
                                </m:r>
                              </m:e>
                            </m:nary>
                          </m:den>
                        </m:f>
                      </m:e>
                    </m:rad>
                  </m:oMath>
                </a14:m>
                <a:endParaRPr lang="en-US" b="1" dirty="0">
                  <a:ea typeface="+mn-lt"/>
                  <a:cs typeface="+mn-lt"/>
                </a:endParaRPr>
              </a:p>
              <a:p>
                <a:pPr lvl="1"/>
                <a:r>
                  <a:rPr lang="en-US" b="1" dirty="0">
                    <a:ea typeface="+mn-lt"/>
                    <a:cs typeface="+mn-lt"/>
                  </a:rPr>
                  <a:t>Bigram </a:t>
                </a:r>
                <a14:m>
                  <m:oMath xmlns:m="http://schemas.openxmlformats.org/officeDocument/2006/math">
                    <m:r>
                      <a:rPr lang="en-US" b="1" i="1" smtClean="0">
                        <a:latin typeface="Cambria Math" panose="02040503050406030204" pitchFamily="18" charset="0"/>
                        <a:ea typeface="+mn-lt"/>
                        <a:cs typeface="+mn-lt"/>
                      </a:rPr>
                      <m:t>𝑷𝒆𝒓𝒑𝒍𝒆𝒙𝒊𝒕𝒚</m:t>
                    </m:r>
                    <m:r>
                      <a:rPr lang="en-US" b="1" i="1" smtClean="0">
                        <a:latin typeface="Cambria Math" panose="02040503050406030204" pitchFamily="18" charset="0"/>
                        <a:ea typeface="+mn-lt"/>
                        <a:cs typeface="+mn-lt"/>
                      </a:rPr>
                      <m:t> </m:t>
                    </m:r>
                    <m:d>
                      <m:dPr>
                        <m:ctrlPr>
                          <a:rPr lang="en-US" b="1" i="1" smtClean="0">
                            <a:latin typeface="Cambria Math" panose="02040503050406030204" pitchFamily="18" charset="0"/>
                            <a:ea typeface="+mn-lt"/>
                            <a:cs typeface="+mn-lt"/>
                          </a:rPr>
                        </m:ctrlPr>
                      </m:dPr>
                      <m:e>
                        <m:sSub>
                          <m:sSubPr>
                            <m:ctrlPr>
                              <a:rPr lang="en-US" b="1" i="1" smtClean="0">
                                <a:latin typeface="Cambria Math" panose="02040503050406030204" pitchFamily="18" charset="0"/>
                                <a:ea typeface="+mn-lt"/>
                                <a:cs typeface="+mn-lt"/>
                              </a:rPr>
                            </m:ctrlPr>
                          </m:sSubPr>
                          <m:e>
                            <m:r>
                              <a:rPr lang="en-US" b="1" i="1" smtClean="0">
                                <a:latin typeface="Cambria Math" panose="02040503050406030204" pitchFamily="18" charset="0"/>
                                <a:ea typeface="+mn-lt"/>
                                <a:cs typeface="+mn-lt"/>
                              </a:rPr>
                              <m:t>𝑿</m:t>
                            </m:r>
                          </m:e>
                          <m:sub>
                            <m:r>
                              <a:rPr lang="en-US" b="1" i="1" smtClean="0">
                                <a:latin typeface="Cambria Math" panose="02040503050406030204" pitchFamily="18" charset="0"/>
                                <a:ea typeface="+mn-lt"/>
                                <a:cs typeface="+mn-lt"/>
                              </a:rPr>
                              <m:t>𝟏</m:t>
                            </m:r>
                          </m:sub>
                        </m:sSub>
                        <m:r>
                          <a:rPr lang="en-US" b="1" i="1" smtClean="0">
                            <a:latin typeface="Cambria Math" panose="02040503050406030204" pitchFamily="18" charset="0"/>
                            <a:ea typeface="+mn-lt"/>
                            <a:cs typeface="+mn-lt"/>
                          </a:rPr>
                          <m:t>, …, </m:t>
                        </m:r>
                        <m:sSub>
                          <m:sSubPr>
                            <m:ctrlPr>
                              <a:rPr lang="en-US" b="1" i="1" smtClean="0">
                                <a:latin typeface="Cambria Math" panose="02040503050406030204" pitchFamily="18" charset="0"/>
                                <a:ea typeface="+mn-lt"/>
                                <a:cs typeface="+mn-lt"/>
                              </a:rPr>
                            </m:ctrlPr>
                          </m:sSubPr>
                          <m:e>
                            <m:r>
                              <a:rPr lang="en-US" b="1" i="1" smtClean="0">
                                <a:latin typeface="Cambria Math" panose="02040503050406030204" pitchFamily="18" charset="0"/>
                                <a:ea typeface="+mn-lt"/>
                                <a:cs typeface="+mn-lt"/>
                              </a:rPr>
                              <m:t>𝑿</m:t>
                            </m:r>
                          </m:e>
                          <m:sub>
                            <m:r>
                              <a:rPr lang="en-US" b="1" i="1" smtClean="0">
                                <a:latin typeface="Cambria Math" panose="02040503050406030204" pitchFamily="18" charset="0"/>
                                <a:ea typeface="+mn-lt"/>
                                <a:cs typeface="+mn-lt"/>
                              </a:rPr>
                              <m:t>𝒏</m:t>
                            </m:r>
                          </m:sub>
                        </m:sSub>
                      </m:e>
                    </m:d>
                    <m:r>
                      <a:rPr lang="en-US" b="1" i="1" smtClean="0">
                        <a:latin typeface="Cambria Math" panose="02040503050406030204" pitchFamily="18" charset="0"/>
                        <a:ea typeface="+mn-lt"/>
                        <a:cs typeface="+mn-lt"/>
                      </a:rPr>
                      <m:t>=</m:t>
                    </m:r>
                    <m:r>
                      <a:rPr lang="en-US" b="1" i="1" smtClean="0">
                        <a:latin typeface="Cambria Math" panose="02040503050406030204" pitchFamily="18" charset="0"/>
                        <a:ea typeface="+mn-lt"/>
                        <a:cs typeface="+mn-lt"/>
                      </a:rPr>
                      <m:t>𝑷</m:t>
                    </m:r>
                    <m:r>
                      <a:rPr lang="en-US" b="1" i="1" smtClean="0">
                        <a:latin typeface="Cambria Math" panose="02040503050406030204" pitchFamily="18" charset="0"/>
                        <a:ea typeface="+mn-lt"/>
                        <a:cs typeface="+mn-lt"/>
                      </a:rPr>
                      <m:t>(</m:t>
                    </m:r>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𝟏</m:t>
                        </m:r>
                      </m:sub>
                    </m:sSub>
                    <m:r>
                      <a:rPr lang="en-US" b="1" i="1">
                        <a:latin typeface="Cambria Math" panose="02040503050406030204" pitchFamily="18" charset="0"/>
                        <a:ea typeface="+mn-lt"/>
                        <a:cs typeface="+mn-lt"/>
                      </a:rPr>
                      <m:t>, …, </m:t>
                    </m:r>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𝒏</m:t>
                        </m:r>
                      </m:sub>
                    </m:sSub>
                    <m:sSup>
                      <m:sSupPr>
                        <m:ctrlPr>
                          <a:rPr lang="en-US" b="1" i="1" smtClean="0">
                            <a:latin typeface="Cambria Math" panose="02040503050406030204" pitchFamily="18" charset="0"/>
                            <a:ea typeface="+mn-lt"/>
                            <a:cs typeface="+mn-lt"/>
                          </a:rPr>
                        </m:ctrlPr>
                      </m:sSupPr>
                      <m:e>
                        <m:r>
                          <a:rPr lang="en-US" b="1" i="1" smtClean="0">
                            <a:latin typeface="Cambria Math" panose="02040503050406030204" pitchFamily="18" charset="0"/>
                            <a:ea typeface="+mn-lt"/>
                            <a:cs typeface="+mn-lt"/>
                          </a:rPr>
                          <m:t>)</m:t>
                        </m:r>
                      </m:e>
                      <m:sup>
                        <m:f>
                          <m:fPr>
                            <m:type m:val="skw"/>
                            <m:ctrlPr>
                              <a:rPr lang="en-US" b="1" i="1" smtClean="0">
                                <a:latin typeface="Cambria Math" panose="02040503050406030204" pitchFamily="18" charset="0"/>
                                <a:ea typeface="+mn-lt"/>
                                <a:cs typeface="+mn-lt"/>
                              </a:rPr>
                            </m:ctrlPr>
                          </m:fPr>
                          <m:num>
                            <m:r>
                              <a:rPr lang="en-US" b="1" i="1" smtClean="0">
                                <a:latin typeface="Cambria Math" panose="02040503050406030204" pitchFamily="18" charset="0"/>
                                <a:ea typeface="+mn-lt"/>
                                <a:cs typeface="+mn-lt"/>
                              </a:rPr>
                              <m:t>−</m:t>
                            </m:r>
                            <m:r>
                              <a:rPr lang="en-US" b="1" i="1" smtClean="0">
                                <a:latin typeface="Cambria Math" panose="02040503050406030204" pitchFamily="18" charset="0"/>
                                <a:ea typeface="+mn-lt"/>
                                <a:cs typeface="+mn-lt"/>
                              </a:rPr>
                              <m:t>𝟏</m:t>
                            </m:r>
                          </m:num>
                          <m:den>
                            <m:r>
                              <a:rPr lang="en-US" b="1" i="1" smtClean="0">
                                <a:latin typeface="Cambria Math" panose="02040503050406030204" pitchFamily="18" charset="0"/>
                                <a:ea typeface="+mn-lt"/>
                                <a:cs typeface="+mn-lt"/>
                              </a:rPr>
                              <m:t>𝒏</m:t>
                            </m:r>
                          </m:den>
                        </m:f>
                      </m:sup>
                    </m:sSup>
                    <m:r>
                      <a:rPr lang="en-US" b="1" i="1" smtClean="0">
                        <a:latin typeface="Cambria Math" panose="02040503050406030204" pitchFamily="18" charset="0"/>
                        <a:ea typeface="+mn-lt"/>
                        <a:cs typeface="+mn-lt"/>
                      </a:rPr>
                      <m:t>= </m:t>
                    </m:r>
                    <m:rad>
                      <m:radPr>
                        <m:ctrlPr>
                          <a:rPr lang="en-US" b="1" i="1" smtClean="0">
                            <a:latin typeface="Cambria Math" panose="02040503050406030204" pitchFamily="18" charset="0"/>
                            <a:ea typeface="+mn-lt"/>
                            <a:cs typeface="+mn-lt"/>
                          </a:rPr>
                        </m:ctrlPr>
                      </m:radPr>
                      <m:deg>
                        <m:r>
                          <m:rPr>
                            <m:brk m:alnAt="7"/>
                          </m:rPr>
                          <a:rPr lang="en-US" b="1" i="1" smtClean="0">
                            <a:latin typeface="Cambria Math" panose="02040503050406030204" pitchFamily="18" charset="0"/>
                            <a:ea typeface="+mn-lt"/>
                            <a:cs typeface="+mn-lt"/>
                          </a:rPr>
                          <m:t>𝒏</m:t>
                        </m:r>
                      </m:deg>
                      <m:e>
                        <m:f>
                          <m:fPr>
                            <m:ctrlPr>
                              <a:rPr lang="en-US" b="1" i="1" smtClean="0">
                                <a:latin typeface="Cambria Math" panose="02040503050406030204" pitchFamily="18" charset="0"/>
                                <a:ea typeface="+mn-lt"/>
                                <a:cs typeface="+mn-lt"/>
                              </a:rPr>
                            </m:ctrlPr>
                          </m:fPr>
                          <m:num>
                            <m:r>
                              <a:rPr lang="en-US" b="1" i="1" smtClean="0">
                                <a:latin typeface="Cambria Math" panose="02040503050406030204" pitchFamily="18" charset="0"/>
                                <a:ea typeface="+mn-lt"/>
                                <a:cs typeface="+mn-lt"/>
                              </a:rPr>
                              <m:t>𝟏</m:t>
                            </m:r>
                          </m:num>
                          <m:den>
                            <m:r>
                              <a:rPr lang="en-US" b="1" i="1">
                                <a:latin typeface="Cambria Math" panose="02040503050406030204" pitchFamily="18" charset="0"/>
                                <a:ea typeface="+mn-lt"/>
                                <a:cs typeface="+mn-lt"/>
                              </a:rPr>
                              <m:t>𝑷</m:t>
                            </m:r>
                            <m:d>
                              <m:dPr>
                                <m:ctrlPr>
                                  <a:rPr lang="en-US" b="1" i="1">
                                    <a:latin typeface="Cambria Math" panose="02040503050406030204" pitchFamily="18" charset="0"/>
                                    <a:ea typeface="+mn-lt"/>
                                    <a:cs typeface="+mn-lt"/>
                                  </a:rPr>
                                </m:ctrlPr>
                              </m:dPr>
                              <m:e>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𝟏</m:t>
                                    </m:r>
                                  </m:sub>
                                </m:sSub>
                                <m:r>
                                  <a:rPr lang="en-US" b="1" i="1">
                                    <a:latin typeface="Cambria Math" panose="02040503050406030204" pitchFamily="18" charset="0"/>
                                    <a:ea typeface="+mn-lt"/>
                                    <a:cs typeface="+mn-lt"/>
                                  </a:rPr>
                                  <m:t>, …, </m:t>
                                </m:r>
                                <m:sSub>
                                  <m:sSubPr>
                                    <m:ctrlPr>
                                      <a:rPr lang="en-US" b="1" i="1">
                                        <a:latin typeface="Cambria Math" panose="02040503050406030204" pitchFamily="18" charset="0"/>
                                        <a:ea typeface="+mn-lt"/>
                                        <a:cs typeface="+mn-lt"/>
                                      </a:rPr>
                                    </m:ctrlPr>
                                  </m:sSubPr>
                                  <m:e>
                                    <m:r>
                                      <a:rPr lang="en-US" b="1" i="1">
                                        <a:latin typeface="Cambria Math" panose="02040503050406030204" pitchFamily="18" charset="0"/>
                                        <a:ea typeface="+mn-lt"/>
                                        <a:cs typeface="+mn-lt"/>
                                      </a:rPr>
                                      <m:t>𝑿</m:t>
                                    </m:r>
                                  </m:e>
                                  <m:sub>
                                    <m:r>
                                      <a:rPr lang="en-US" b="1" i="1">
                                        <a:latin typeface="Cambria Math" panose="02040503050406030204" pitchFamily="18" charset="0"/>
                                        <a:ea typeface="+mn-lt"/>
                                        <a:cs typeface="+mn-lt"/>
                                      </a:rPr>
                                      <m:t>𝒏</m:t>
                                    </m:r>
                                  </m:sub>
                                </m:sSub>
                              </m:e>
                            </m:d>
                          </m:den>
                        </m:f>
                      </m:e>
                    </m:rad>
                    <m:r>
                      <a:rPr lang="en-US" b="1" i="1" smtClean="0">
                        <a:latin typeface="Cambria Math" panose="02040503050406030204" pitchFamily="18" charset="0"/>
                        <a:ea typeface="+mn-lt"/>
                        <a:cs typeface="+mn-lt"/>
                      </a:rPr>
                      <m:t>=</m:t>
                    </m:r>
                    <m:rad>
                      <m:radPr>
                        <m:ctrlPr>
                          <a:rPr lang="en-US" b="1" i="1">
                            <a:latin typeface="Cambria Math" panose="02040503050406030204" pitchFamily="18" charset="0"/>
                            <a:ea typeface="+mn-lt"/>
                            <a:cs typeface="+mn-lt"/>
                          </a:rPr>
                        </m:ctrlPr>
                      </m:radPr>
                      <m:deg>
                        <m:r>
                          <m:rPr>
                            <m:brk m:alnAt="7"/>
                          </m:rPr>
                          <a:rPr lang="en-US" b="1" i="1">
                            <a:latin typeface="Cambria Math" panose="02040503050406030204" pitchFamily="18" charset="0"/>
                            <a:ea typeface="+mn-lt"/>
                            <a:cs typeface="+mn-lt"/>
                          </a:rPr>
                          <m:t>𝒏</m:t>
                        </m:r>
                      </m:deg>
                      <m:e>
                        <m:f>
                          <m:fPr>
                            <m:ctrlPr>
                              <a:rPr lang="en-US" b="1" i="1">
                                <a:latin typeface="Cambria Math" panose="02040503050406030204" pitchFamily="18" charset="0"/>
                                <a:ea typeface="+mn-lt"/>
                                <a:cs typeface="+mn-lt"/>
                              </a:rPr>
                            </m:ctrlPr>
                          </m:fPr>
                          <m:num>
                            <m:r>
                              <a:rPr lang="en-US" b="1" i="1">
                                <a:latin typeface="Cambria Math" panose="02040503050406030204" pitchFamily="18" charset="0"/>
                                <a:ea typeface="+mn-lt"/>
                                <a:cs typeface="+mn-lt"/>
                              </a:rPr>
                              <m:t>𝟏</m:t>
                            </m:r>
                          </m:num>
                          <m:den>
                            <m:r>
                              <a:rPr lang="en-US" b="1" i="1" smtClean="0">
                                <a:latin typeface="Cambria Math" panose="02040503050406030204" pitchFamily="18" charset="0"/>
                                <a:ea typeface="+mn-lt"/>
                                <a:cs typeface="+mn-lt"/>
                              </a:rPr>
                              <m:t>𝑷</m:t>
                            </m:r>
                            <m:d>
                              <m:dPr>
                                <m:ctrlPr>
                                  <a:rPr lang="en-US" b="1" i="1" smtClean="0">
                                    <a:latin typeface="Cambria Math" panose="02040503050406030204" pitchFamily="18" charset="0"/>
                                    <a:ea typeface="+mn-lt"/>
                                    <a:cs typeface="+mn-lt"/>
                                  </a:rPr>
                                </m:ctrlPr>
                              </m:dPr>
                              <m:e>
                                <m:sSub>
                                  <m:sSubPr>
                                    <m:ctrlPr>
                                      <a:rPr lang="en-US" b="1" i="1" smtClean="0">
                                        <a:latin typeface="Cambria Math" panose="02040503050406030204" pitchFamily="18" charset="0"/>
                                        <a:ea typeface="+mn-lt"/>
                                        <a:cs typeface="+mn-lt"/>
                                      </a:rPr>
                                    </m:ctrlPr>
                                  </m:sSubPr>
                                  <m:e>
                                    <m:r>
                                      <a:rPr lang="en-US" b="1" i="1" smtClean="0">
                                        <a:latin typeface="Cambria Math" panose="02040503050406030204" pitchFamily="18" charset="0"/>
                                        <a:ea typeface="+mn-lt"/>
                                        <a:cs typeface="+mn-lt"/>
                                      </a:rPr>
                                      <m:t>𝑿</m:t>
                                    </m:r>
                                  </m:e>
                                  <m:sub>
                                    <m:r>
                                      <a:rPr lang="en-US" b="1" i="1" smtClean="0">
                                        <a:latin typeface="Cambria Math" panose="02040503050406030204" pitchFamily="18" charset="0"/>
                                        <a:ea typeface="+mn-lt"/>
                                        <a:cs typeface="+mn-lt"/>
                                      </a:rPr>
                                      <m:t>𝟏</m:t>
                                    </m:r>
                                  </m:sub>
                                </m:sSub>
                              </m:e>
                            </m:d>
                            <m:r>
                              <a:rPr lang="en-US" b="1" i="1" smtClean="0">
                                <a:latin typeface="Cambria Math" panose="02040503050406030204" pitchFamily="18" charset="0"/>
                                <a:ea typeface="Cambria Math" panose="02040503050406030204" pitchFamily="18" charset="0"/>
                                <a:cs typeface="+mn-lt"/>
                              </a:rPr>
                              <m:t>×</m:t>
                            </m:r>
                            <m:nary>
                              <m:naryPr>
                                <m:chr m:val="∏"/>
                                <m:ctrlPr>
                                  <a:rPr lang="en-US" b="1" i="1" smtClean="0">
                                    <a:latin typeface="Cambria Math" panose="02040503050406030204" pitchFamily="18" charset="0"/>
                                    <a:ea typeface="Cambria Math" panose="02040503050406030204" pitchFamily="18" charset="0"/>
                                    <a:cs typeface="+mn-lt"/>
                                  </a:rPr>
                                </m:ctrlPr>
                              </m:naryPr>
                              <m:sub>
                                <m:r>
                                  <m:rPr>
                                    <m:brk m:alnAt="23"/>
                                  </m:rPr>
                                  <a:rPr lang="en-US" b="1" i="1" smtClean="0">
                                    <a:latin typeface="Cambria Math" panose="02040503050406030204" pitchFamily="18" charset="0"/>
                                    <a:ea typeface="Cambria Math" panose="02040503050406030204" pitchFamily="18" charset="0"/>
                                    <a:cs typeface="+mn-lt"/>
                                  </a:rPr>
                                  <m:t>𝒊</m:t>
                                </m:r>
                                <m:r>
                                  <a:rPr lang="en-US" b="1" i="1" smtClean="0">
                                    <a:latin typeface="Cambria Math" panose="02040503050406030204" pitchFamily="18" charset="0"/>
                                    <a:ea typeface="Cambria Math" panose="02040503050406030204" pitchFamily="18" charset="0"/>
                                    <a:cs typeface="+mn-lt"/>
                                  </a:rPr>
                                  <m:t>=</m:t>
                                </m:r>
                                <m:r>
                                  <a:rPr lang="en-US" b="1" i="1" smtClean="0">
                                    <a:latin typeface="Cambria Math" panose="02040503050406030204" pitchFamily="18" charset="0"/>
                                    <a:ea typeface="Cambria Math" panose="02040503050406030204" pitchFamily="18" charset="0"/>
                                    <a:cs typeface="+mn-lt"/>
                                  </a:rPr>
                                  <m:t>𝟐</m:t>
                                </m:r>
                              </m:sub>
                              <m:sup>
                                <m:r>
                                  <a:rPr lang="en-US" b="1" i="1" smtClean="0">
                                    <a:latin typeface="Cambria Math" panose="02040503050406030204" pitchFamily="18" charset="0"/>
                                    <a:ea typeface="Cambria Math" panose="02040503050406030204" pitchFamily="18" charset="0"/>
                                    <a:cs typeface="+mn-lt"/>
                                  </a:rPr>
                                  <m:t>𝒏</m:t>
                                </m:r>
                              </m:sup>
                              <m:e>
                                <m:r>
                                  <a:rPr lang="en-US" b="1" i="1" smtClean="0">
                                    <a:latin typeface="Cambria Math" panose="02040503050406030204" pitchFamily="18" charset="0"/>
                                    <a:ea typeface="Cambria Math" panose="02040503050406030204" pitchFamily="18" charset="0"/>
                                    <a:cs typeface="+mn-lt"/>
                                  </a:rPr>
                                  <m:t>𝑷</m:t>
                                </m:r>
                                <m:d>
                                  <m:dPr>
                                    <m:endChr m:val="|"/>
                                    <m:ctrlPr>
                                      <a:rPr lang="en-US" b="1" i="1" smtClean="0">
                                        <a:latin typeface="Cambria Math" panose="02040503050406030204" pitchFamily="18" charset="0"/>
                                        <a:ea typeface="Cambria Math" panose="02040503050406030204" pitchFamily="18" charset="0"/>
                                        <a:cs typeface="+mn-lt"/>
                                      </a:rPr>
                                    </m:ctrlPr>
                                  </m:dPr>
                                  <m:e>
                                    <m:sSub>
                                      <m:sSubPr>
                                        <m:ctrlPr>
                                          <a:rPr lang="en-US" b="1" i="1" smtClean="0">
                                            <a:latin typeface="Cambria Math" panose="02040503050406030204" pitchFamily="18" charset="0"/>
                                            <a:ea typeface="Cambria Math" panose="02040503050406030204" pitchFamily="18" charset="0"/>
                                            <a:cs typeface="+mn-lt"/>
                                          </a:rPr>
                                        </m:ctrlPr>
                                      </m:sSubPr>
                                      <m:e>
                                        <m:r>
                                          <a:rPr lang="en-US" b="1" i="1" smtClean="0">
                                            <a:latin typeface="Cambria Math" panose="02040503050406030204" pitchFamily="18" charset="0"/>
                                            <a:ea typeface="Cambria Math" panose="02040503050406030204" pitchFamily="18" charset="0"/>
                                            <a:cs typeface="+mn-lt"/>
                                          </a:rPr>
                                          <m:t>𝑿</m:t>
                                        </m:r>
                                      </m:e>
                                      <m:sub>
                                        <m:r>
                                          <a:rPr lang="en-US" b="1" i="1" smtClean="0">
                                            <a:latin typeface="Cambria Math" panose="02040503050406030204" pitchFamily="18" charset="0"/>
                                            <a:ea typeface="Cambria Math" panose="02040503050406030204" pitchFamily="18" charset="0"/>
                                            <a:cs typeface="+mn-lt"/>
                                          </a:rPr>
                                          <m:t>𝒊</m:t>
                                        </m:r>
                                      </m:sub>
                                    </m:sSub>
                                    <m:r>
                                      <a:rPr lang="en-US" b="1" i="1" smtClean="0">
                                        <a:latin typeface="Cambria Math" panose="02040503050406030204" pitchFamily="18" charset="0"/>
                                        <a:ea typeface="Cambria Math" panose="02040503050406030204" pitchFamily="18" charset="0"/>
                                        <a:cs typeface="+mn-lt"/>
                                      </a:rPr>
                                      <m:t> </m:t>
                                    </m:r>
                                  </m:e>
                                </m:d>
                                <m:sSub>
                                  <m:sSubPr>
                                    <m:ctrlPr>
                                      <a:rPr lang="en-US" b="1" i="1" smtClean="0">
                                        <a:latin typeface="Cambria Math" panose="02040503050406030204" pitchFamily="18" charset="0"/>
                                        <a:ea typeface="Cambria Math" panose="02040503050406030204" pitchFamily="18" charset="0"/>
                                        <a:cs typeface="+mn-lt"/>
                                      </a:rPr>
                                    </m:ctrlPr>
                                  </m:sSubPr>
                                  <m:e>
                                    <m:r>
                                      <a:rPr lang="en-US" b="1" i="1" smtClean="0">
                                        <a:latin typeface="Cambria Math" panose="02040503050406030204" pitchFamily="18" charset="0"/>
                                        <a:ea typeface="Cambria Math" panose="02040503050406030204" pitchFamily="18" charset="0"/>
                                        <a:cs typeface="+mn-lt"/>
                                      </a:rPr>
                                      <m:t>𝑿</m:t>
                                    </m:r>
                                  </m:e>
                                  <m:sub>
                                    <m:r>
                                      <a:rPr lang="en-US" b="1" i="1" smtClean="0">
                                        <a:latin typeface="Cambria Math" panose="02040503050406030204" pitchFamily="18" charset="0"/>
                                        <a:ea typeface="Cambria Math" panose="02040503050406030204" pitchFamily="18" charset="0"/>
                                        <a:cs typeface="+mn-lt"/>
                                      </a:rPr>
                                      <m:t>𝒊</m:t>
                                    </m:r>
                                    <m:r>
                                      <a:rPr lang="en-US" b="1" i="1" smtClean="0">
                                        <a:latin typeface="Cambria Math" panose="02040503050406030204" pitchFamily="18" charset="0"/>
                                        <a:ea typeface="Cambria Math" panose="02040503050406030204" pitchFamily="18" charset="0"/>
                                        <a:cs typeface="+mn-lt"/>
                                      </a:rPr>
                                      <m:t>−</m:t>
                                    </m:r>
                                    <m:r>
                                      <a:rPr lang="en-US" b="1" i="1" smtClean="0">
                                        <a:latin typeface="Cambria Math" panose="02040503050406030204" pitchFamily="18" charset="0"/>
                                        <a:ea typeface="Cambria Math" panose="02040503050406030204" pitchFamily="18" charset="0"/>
                                        <a:cs typeface="+mn-lt"/>
                                      </a:rPr>
                                      <m:t>𝟏</m:t>
                                    </m:r>
                                  </m:sub>
                                </m:sSub>
                                <m:r>
                                  <a:rPr lang="en-US" b="1" i="1" smtClean="0">
                                    <a:latin typeface="Cambria Math" panose="02040503050406030204" pitchFamily="18" charset="0"/>
                                    <a:ea typeface="Cambria Math" panose="02040503050406030204" pitchFamily="18" charset="0"/>
                                    <a:cs typeface="+mn-lt"/>
                                  </a:rPr>
                                  <m:t>)</m:t>
                                </m:r>
                              </m:e>
                            </m:nary>
                          </m:den>
                        </m:f>
                      </m:e>
                    </m:rad>
                  </m:oMath>
                </a14:m>
                <a:endParaRPr lang="en-US" b="1" dirty="0">
                  <a:ea typeface="+mn-lt"/>
                  <a:cs typeface="+mn-lt"/>
                </a:endParaRPr>
              </a:p>
              <a:p>
                <a:pPr lvl="1"/>
                <a:endParaRPr lang="en-US" b="1" dirty="0">
                  <a:ea typeface="+mn-lt"/>
                  <a:cs typeface="+mn-lt"/>
                </a:endParaRPr>
              </a:p>
            </p:txBody>
          </p:sp>
        </mc:Choice>
        <mc:Fallback xmlns="">
          <p:sp>
            <p:nvSpPr>
              <p:cNvPr id="3" name="Content Placeholder 2">
                <a:extLst>
                  <a:ext uri="{FF2B5EF4-FFF2-40B4-BE49-F238E27FC236}">
                    <a16:creationId xmlns:a16="http://schemas.microsoft.com/office/drawing/2014/main" id="{FC90C482-8B79-0307-C4F5-520A2A0B6656}"/>
                  </a:ext>
                </a:extLst>
              </p:cNvPr>
              <p:cNvSpPr>
                <a:spLocks noGrp="1" noRot="1" noChangeAspect="1" noMove="1" noResize="1" noEditPoints="1" noAdjustHandles="1" noChangeArrowheads="1" noChangeShapeType="1" noTextEdit="1"/>
              </p:cNvSpPr>
              <p:nvPr>
                <p:ph idx="1"/>
              </p:nvPr>
            </p:nvSpPr>
            <p:spPr>
              <a:xfrm>
                <a:off x="581192" y="2180496"/>
                <a:ext cx="11029616" cy="3678303"/>
              </a:xfrm>
              <a:blipFill>
                <a:blip r:embed="rId2"/>
                <a:stretch>
                  <a:fillRect l="-46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2AD6162-17E8-B809-2E79-079673573A7E}"/>
              </a:ext>
            </a:extLst>
          </p:cNvPr>
          <p:cNvSpPr>
            <a:spLocks noGrp="1"/>
          </p:cNvSpPr>
          <p:nvPr>
            <p:ph type="sldNum" sz="quarter" idx="12"/>
          </p:nvPr>
        </p:nvSpPr>
        <p:spPr/>
        <p:txBody>
          <a:bodyPr/>
          <a:lstStyle/>
          <a:p>
            <a:fld id="{D57F1E4F-1CFF-5643-939E-217C01CDF565}" type="slidenum">
              <a:rPr lang="en-US" dirty="0"/>
              <a:pPr/>
              <a:t>38</a:t>
            </a:fld>
            <a:endParaRPr lang="en-GB"/>
          </a:p>
        </p:txBody>
      </p:sp>
      <p:sp>
        <p:nvSpPr>
          <p:cNvPr id="4" name="Footer Placeholder 3">
            <a:extLst>
              <a:ext uri="{FF2B5EF4-FFF2-40B4-BE49-F238E27FC236}">
                <a16:creationId xmlns:a16="http://schemas.microsoft.com/office/drawing/2014/main" id="{C7C79A6D-52A8-34C4-7424-33CE18A3C95D}"/>
              </a:ext>
            </a:extLst>
          </p:cNvPr>
          <p:cNvSpPr>
            <a:spLocks noGrp="1"/>
          </p:cNvSpPr>
          <p:nvPr>
            <p:ph type="ftr" sz="quarter" idx="11"/>
          </p:nvPr>
        </p:nvSpPr>
        <p:spPr/>
        <p:txBody>
          <a:bodyPr/>
          <a:lstStyle/>
          <a:p>
            <a:r>
              <a:rPr lang="en-GB" dirty="0"/>
              <a:t>Rudra-History-of-LM</a:t>
            </a:r>
          </a:p>
        </p:txBody>
      </p:sp>
    </p:spTree>
    <p:extLst>
      <p:ext uri="{BB962C8B-B14F-4D97-AF65-F5344CB8AC3E}">
        <p14:creationId xmlns:p14="http://schemas.microsoft.com/office/powerpoint/2010/main" val="40549341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040-0129-13E3-A623-3163F1CBA5F6}"/>
              </a:ext>
            </a:extLst>
          </p:cNvPr>
          <p:cNvSpPr>
            <a:spLocks noGrp="1"/>
          </p:cNvSpPr>
          <p:nvPr>
            <p:ph type="title"/>
          </p:nvPr>
        </p:nvSpPr>
        <p:spPr/>
        <p:txBody>
          <a:bodyPr/>
          <a:lstStyle/>
          <a:p>
            <a:r>
              <a:rPr lang="en-GB" dirty="0"/>
              <a:t>N-GRAM LANGUAGE MODEL</a:t>
            </a:r>
            <a:endParaRPr lang="en-US" dirty="0"/>
          </a:p>
        </p:txBody>
      </p:sp>
      <p:sp>
        <p:nvSpPr>
          <p:cNvPr id="3" name="Content Placeholder 2">
            <a:extLst>
              <a:ext uri="{FF2B5EF4-FFF2-40B4-BE49-F238E27FC236}">
                <a16:creationId xmlns:a16="http://schemas.microsoft.com/office/drawing/2014/main" id="{7E8AB6FD-3E80-1BC6-8192-F13919C175E8}"/>
              </a:ext>
            </a:extLst>
          </p:cNvPr>
          <p:cNvSpPr>
            <a:spLocks noGrp="1"/>
          </p:cNvSpPr>
          <p:nvPr>
            <p:ph idx="1"/>
          </p:nvPr>
        </p:nvSpPr>
        <p:spPr/>
        <p:txBody>
          <a:bodyPr/>
          <a:lstStyle/>
          <a:p>
            <a:pPr marL="0" indent="0">
              <a:buNone/>
            </a:pPr>
            <a:r>
              <a:rPr lang="en-US" b="1" dirty="0"/>
              <a:t>Unknown Words</a:t>
            </a:r>
          </a:p>
          <a:p>
            <a:r>
              <a:rPr lang="en-US" dirty="0"/>
              <a:t>How to handle unknown words?</a:t>
            </a:r>
          </a:p>
          <a:p>
            <a:pPr lvl="1"/>
            <a:r>
              <a:rPr lang="en-US" dirty="0"/>
              <a:t>Create a new token </a:t>
            </a:r>
            <a:r>
              <a:rPr lang="en-US" b="1" dirty="0"/>
              <a:t>&lt;UNK&gt;</a:t>
            </a:r>
            <a:r>
              <a:rPr lang="en-US" dirty="0"/>
              <a:t> </a:t>
            </a:r>
          </a:p>
          <a:p>
            <a:pPr lvl="1"/>
            <a:r>
              <a:rPr lang="en-US" dirty="0"/>
              <a:t>replace all words in training data whose frequency is below the threshold with </a:t>
            </a:r>
            <a:r>
              <a:rPr lang="en-US" b="1" dirty="0"/>
              <a:t>&lt;UNK&gt;</a:t>
            </a:r>
            <a:endParaRPr lang="en-US" dirty="0"/>
          </a:p>
          <a:p>
            <a:pPr lvl="1"/>
            <a:r>
              <a:rPr lang="en-US" dirty="0"/>
              <a:t>Compute the probabilities</a:t>
            </a:r>
          </a:p>
        </p:txBody>
      </p:sp>
      <p:sp>
        <p:nvSpPr>
          <p:cNvPr id="4" name="Footer Placeholder 3">
            <a:extLst>
              <a:ext uri="{FF2B5EF4-FFF2-40B4-BE49-F238E27FC236}">
                <a16:creationId xmlns:a16="http://schemas.microsoft.com/office/drawing/2014/main" id="{6AE3AC6A-888E-F4D8-5469-38720160B9D9}"/>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DAB1C15F-5DA3-C08D-E974-477B38BBFA4F}"/>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154332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A22A-92AE-2B69-4FAF-694663C19303}"/>
              </a:ext>
            </a:extLst>
          </p:cNvPr>
          <p:cNvSpPr>
            <a:spLocks noGrp="1"/>
          </p:cNvSpPr>
          <p:nvPr>
            <p:ph type="title"/>
          </p:nvPr>
        </p:nvSpPr>
        <p:spPr/>
        <p:txBody>
          <a:bodyPr/>
          <a:lstStyle/>
          <a:p>
            <a:r>
              <a:rPr lang="en-US" dirty="0"/>
              <a:t>Encoding Words and Sentences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6F8642-DCBD-32A6-3679-03D99E8F0E20}"/>
                  </a:ext>
                </a:extLst>
              </p:cNvPr>
              <p:cNvSpPr>
                <a:spLocks noGrp="1"/>
              </p:cNvSpPr>
              <p:nvPr>
                <p:ph idx="1"/>
              </p:nvPr>
            </p:nvSpPr>
            <p:spPr/>
            <p:txBody>
              <a:bodyPr/>
              <a:lstStyle/>
              <a:p>
                <a:r>
                  <a:rPr lang="en-US" dirty="0"/>
                  <a:t>Consider the task of Sentiment Analysis</a:t>
                </a:r>
              </a:p>
              <a:p>
                <a:r>
                  <a:rPr lang="en-US" dirty="0"/>
                  <a:t>What is the sentiment of the following sentence?</a:t>
                </a:r>
              </a:p>
              <a:p>
                <a:pPr lvl="1"/>
                <a:r>
                  <a:rPr lang="en-US" dirty="0"/>
                  <a:t>I liked the movie</a:t>
                </a:r>
              </a:p>
              <a:p>
                <a:pPr lvl="1"/>
                <a:r>
                  <a:rPr lang="en-US" dirty="0"/>
                  <a:t>The car broke down. I hate the car.</a:t>
                </a:r>
              </a:p>
              <a:p>
                <a:r>
                  <a:rPr lang="en-US" dirty="0"/>
                  <a:t>Learning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such that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=1 </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Where, </a:t>
                </a:r>
                <a14:m>
                  <m:oMath xmlns:m="http://schemas.openxmlformats.org/officeDocument/2006/math">
                    <m:r>
                      <a:rPr lang="en-US" b="0" i="1" smtClean="0">
                        <a:latin typeface="Cambria Math" panose="02040503050406030204" pitchFamily="18" charset="0"/>
                        <a:ea typeface="Cambria Math" panose="02040503050406030204" pitchFamily="18" charset="0"/>
                      </a:rPr>
                      <m:t>𝑤</m:t>
                    </m:r>
                  </m:oMath>
                </a14:m>
                <a:r>
                  <a:rPr lang="en-US" dirty="0"/>
                  <a:t> is the representation of the sentence</a:t>
                </a:r>
              </a:p>
            </p:txBody>
          </p:sp>
        </mc:Choice>
        <mc:Fallback xmlns="">
          <p:sp>
            <p:nvSpPr>
              <p:cNvPr id="3" name="Content Placeholder 2">
                <a:extLst>
                  <a:ext uri="{FF2B5EF4-FFF2-40B4-BE49-F238E27FC236}">
                    <a16:creationId xmlns:a16="http://schemas.microsoft.com/office/drawing/2014/main" id="{BA6F8642-DCBD-32A6-3679-03D99E8F0E20}"/>
                  </a:ext>
                </a:extLst>
              </p:cNvPr>
              <p:cNvSpPr>
                <a:spLocks noGrp="1" noRot="1" noChangeAspect="1" noMove="1" noResize="1" noEditPoints="1" noAdjustHandles="1" noChangeArrowheads="1" noChangeShapeType="1" noTextEdit="1"/>
              </p:cNvSpPr>
              <p:nvPr>
                <p:ph idx="1"/>
              </p:nvPr>
            </p:nvSpPr>
            <p:spPr>
              <a:blipFill>
                <a:blip r:embed="rId2"/>
                <a:stretch>
                  <a:fillRect l="-11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82E425F-C32E-9701-795C-C39B7ECFF20F}"/>
              </a:ext>
            </a:extLst>
          </p:cNvPr>
          <p:cNvSpPr>
            <a:spLocks noGrp="1"/>
          </p:cNvSpPr>
          <p:nvPr>
            <p:ph type="sldNum" sz="quarter" idx="12"/>
          </p:nvPr>
        </p:nvSpPr>
        <p:spPr/>
        <p:txBody>
          <a:bodyPr/>
          <a:lstStyle/>
          <a:p>
            <a:fld id="{8E76CBA5-E987-5E44-BC9F-E1C771F6FE5A}" type="slidenum">
              <a:rPr lang="en-US" smtClean="0"/>
              <a:t>4</a:t>
            </a:fld>
            <a:endParaRPr lang="en-US"/>
          </a:p>
        </p:txBody>
      </p:sp>
      <p:sp>
        <p:nvSpPr>
          <p:cNvPr id="7" name="Date Placeholder 6">
            <a:extLst>
              <a:ext uri="{FF2B5EF4-FFF2-40B4-BE49-F238E27FC236}">
                <a16:creationId xmlns:a16="http://schemas.microsoft.com/office/drawing/2014/main" id="{4A3BEFE9-9493-6A9C-85A6-B0D403D72B50}"/>
              </a:ext>
            </a:extLst>
          </p:cNvPr>
          <p:cNvSpPr>
            <a:spLocks noGrp="1"/>
          </p:cNvSpPr>
          <p:nvPr>
            <p:ph type="dt" sz="half" idx="10"/>
          </p:nvPr>
        </p:nvSpPr>
        <p:spPr/>
        <p:txBody>
          <a:bodyPr/>
          <a:lstStyle/>
          <a:p>
            <a:fld id="{91B7A5E9-6616-374F-9843-0751D55E5A50}" type="datetime1">
              <a:rPr lang="en-IN" smtClean="0"/>
              <a:t>22/08/23</a:t>
            </a:fld>
            <a:endParaRPr lang="en-US"/>
          </a:p>
        </p:txBody>
      </p:sp>
      <p:sp>
        <p:nvSpPr>
          <p:cNvPr id="8" name="Footer Placeholder 7">
            <a:extLst>
              <a:ext uri="{FF2B5EF4-FFF2-40B4-BE49-F238E27FC236}">
                <a16:creationId xmlns:a16="http://schemas.microsoft.com/office/drawing/2014/main" id="{D5EF0342-9B6A-4E09-1245-87BC045572A2}"/>
              </a:ext>
            </a:extLst>
          </p:cNvPr>
          <p:cNvSpPr>
            <a:spLocks noGrp="1"/>
          </p:cNvSpPr>
          <p:nvPr>
            <p:ph type="ftr" sz="quarter" idx="11"/>
          </p:nvPr>
        </p:nvSpPr>
        <p:spPr/>
        <p:txBody>
          <a:bodyPr/>
          <a:lstStyle/>
          <a:p>
            <a:r>
              <a:rPr lang="en-US"/>
              <a:t>Rudra Murthy</a:t>
            </a:r>
          </a:p>
        </p:txBody>
      </p:sp>
    </p:spTree>
    <p:extLst>
      <p:ext uri="{BB962C8B-B14F-4D97-AF65-F5344CB8AC3E}">
        <p14:creationId xmlns:p14="http://schemas.microsoft.com/office/powerpoint/2010/main" val="586696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5137-A1CE-097D-3C5D-435D40EB399E}"/>
              </a:ext>
            </a:extLst>
          </p:cNvPr>
          <p:cNvSpPr>
            <a:spLocks noGrp="1"/>
          </p:cNvSpPr>
          <p:nvPr>
            <p:ph type="title"/>
          </p:nvPr>
        </p:nvSpPr>
        <p:spPr/>
        <p:txBody>
          <a:bodyPr/>
          <a:lstStyle/>
          <a:p>
            <a:pPr>
              <a:spcBef>
                <a:spcPct val="20000"/>
              </a:spcBef>
              <a:spcAft>
                <a:spcPts val="600"/>
              </a:spcAft>
            </a:pPr>
            <a:r>
              <a:rPr lang="en-GB" dirty="0">
                <a:ea typeface="+mj-lt"/>
                <a:cs typeface="+mj-lt"/>
              </a:rPr>
              <a:t>n-gram Language Model</a:t>
            </a:r>
            <a:endParaRPr lang="en-US" dirty="0">
              <a:ea typeface="+mj-lt"/>
              <a:cs typeface="+mj-lt"/>
            </a:endParaRPr>
          </a:p>
        </p:txBody>
      </p:sp>
      <p:sp>
        <p:nvSpPr>
          <p:cNvPr id="3" name="Text Placeholder 2">
            <a:extLst>
              <a:ext uri="{FF2B5EF4-FFF2-40B4-BE49-F238E27FC236}">
                <a16:creationId xmlns:a16="http://schemas.microsoft.com/office/drawing/2014/main" id="{E63EE70E-43F3-0A61-B054-40ADF3298317}"/>
              </a:ext>
            </a:extLst>
          </p:cNvPr>
          <p:cNvSpPr>
            <a:spLocks noGrp="1"/>
          </p:cNvSpPr>
          <p:nvPr>
            <p:ph type="body" idx="1"/>
          </p:nvPr>
        </p:nvSpPr>
        <p:spPr/>
        <p:txBody>
          <a:bodyPr/>
          <a:lstStyle/>
          <a:p>
            <a:r>
              <a:rPr lang="en-GB" dirty="0"/>
              <a:t>Smoothing, Back-</a:t>
            </a:r>
            <a:r>
              <a:rPr lang="en-GB" dirty="0" err="1"/>
              <a:t>oFf</a:t>
            </a:r>
            <a:r>
              <a:rPr lang="en-GB" dirty="0"/>
              <a:t>,  and, Interpolation</a:t>
            </a:r>
          </a:p>
        </p:txBody>
      </p:sp>
      <p:sp>
        <p:nvSpPr>
          <p:cNvPr id="5" name="Slide Number Placeholder 4">
            <a:extLst>
              <a:ext uri="{FF2B5EF4-FFF2-40B4-BE49-F238E27FC236}">
                <a16:creationId xmlns:a16="http://schemas.microsoft.com/office/drawing/2014/main" id="{A671DC12-540B-F2ED-C764-62203EAAFE17}"/>
              </a:ext>
            </a:extLst>
          </p:cNvPr>
          <p:cNvSpPr>
            <a:spLocks noGrp="1"/>
          </p:cNvSpPr>
          <p:nvPr>
            <p:ph type="sldNum" sz="quarter" idx="12"/>
          </p:nvPr>
        </p:nvSpPr>
        <p:spPr/>
        <p:txBody>
          <a:bodyPr/>
          <a:lstStyle/>
          <a:p>
            <a:fld id="{D57F1E4F-1CFF-5643-939E-217C01CDF565}" type="slidenum">
              <a:rPr lang="en-US" dirty="0"/>
              <a:pPr/>
              <a:t>40</a:t>
            </a:fld>
            <a:endParaRPr lang="en-GB"/>
          </a:p>
        </p:txBody>
      </p:sp>
      <p:sp>
        <p:nvSpPr>
          <p:cNvPr id="4" name="Footer Placeholder 3">
            <a:extLst>
              <a:ext uri="{FF2B5EF4-FFF2-40B4-BE49-F238E27FC236}">
                <a16:creationId xmlns:a16="http://schemas.microsoft.com/office/drawing/2014/main" id="{0C692318-082B-7AA0-5707-354BA2B65BEA}"/>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274013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040-0129-13E3-A623-3163F1CBA5F6}"/>
              </a:ext>
            </a:extLst>
          </p:cNvPr>
          <p:cNvSpPr>
            <a:spLocks noGrp="1"/>
          </p:cNvSpPr>
          <p:nvPr>
            <p:ph type="title"/>
          </p:nvPr>
        </p:nvSpPr>
        <p:spPr/>
        <p:txBody>
          <a:bodyPr/>
          <a:lstStyle/>
          <a:p>
            <a:r>
              <a:rPr lang="en-GB" dirty="0"/>
              <a:t>N-GRAM LANGUAGE MODEL</a:t>
            </a:r>
            <a:endParaRPr lang="en-US" dirty="0"/>
          </a:p>
        </p:txBody>
      </p:sp>
      <p:sp>
        <p:nvSpPr>
          <p:cNvPr id="3" name="Content Placeholder 2">
            <a:extLst>
              <a:ext uri="{FF2B5EF4-FFF2-40B4-BE49-F238E27FC236}">
                <a16:creationId xmlns:a16="http://schemas.microsoft.com/office/drawing/2014/main" id="{7E8AB6FD-3E80-1BC6-8192-F13919C175E8}"/>
              </a:ext>
            </a:extLst>
          </p:cNvPr>
          <p:cNvSpPr>
            <a:spLocks noGrp="1"/>
          </p:cNvSpPr>
          <p:nvPr>
            <p:ph idx="1"/>
          </p:nvPr>
        </p:nvSpPr>
        <p:spPr/>
        <p:txBody>
          <a:bodyPr/>
          <a:lstStyle/>
          <a:p>
            <a:pPr marL="0" indent="0">
              <a:buNone/>
            </a:pPr>
            <a:r>
              <a:rPr lang="en-US" b="1" dirty="0"/>
              <a:t>Smoothing</a:t>
            </a:r>
          </a:p>
          <a:p>
            <a:r>
              <a:rPr lang="en-US" dirty="0"/>
              <a:t>What to do if a particular n-gram do not appear in the corpus?</a:t>
            </a:r>
          </a:p>
          <a:p>
            <a:pPr lvl="1"/>
            <a:r>
              <a:rPr lang="en-US" dirty="0">
                <a:solidFill>
                  <a:schemeClr val="accent6"/>
                </a:solidFill>
                <a:latin typeface="Consolas" panose="020B0609020204030204" pitchFamily="49" charset="0"/>
                <a:cs typeface="Consolas" panose="020B0609020204030204" pitchFamily="49" charset="0"/>
              </a:rPr>
              <a:t>Diffusion Neural Language Model</a:t>
            </a:r>
          </a:p>
          <a:p>
            <a:pPr lvl="1"/>
            <a:r>
              <a:rPr lang="en-US" dirty="0">
                <a:cs typeface="Consolas" panose="020B0609020204030204" pitchFamily="49" charset="0"/>
              </a:rPr>
              <a:t>The model assigns zero probability to such n-grams</a:t>
            </a:r>
          </a:p>
          <a:p>
            <a:r>
              <a:rPr lang="en-US" dirty="0">
                <a:cs typeface="Consolas" panose="020B0609020204030204" pitchFamily="49" charset="0"/>
              </a:rPr>
              <a:t>Borrow a bit of probability from frequent events and assign it to unseen events</a:t>
            </a:r>
          </a:p>
        </p:txBody>
      </p:sp>
      <p:sp>
        <p:nvSpPr>
          <p:cNvPr id="4" name="Footer Placeholder 3">
            <a:extLst>
              <a:ext uri="{FF2B5EF4-FFF2-40B4-BE49-F238E27FC236}">
                <a16:creationId xmlns:a16="http://schemas.microsoft.com/office/drawing/2014/main" id="{6AE3AC6A-888E-F4D8-5469-38720160B9D9}"/>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DAB1C15F-5DA3-C08D-E974-477B38BBFA4F}"/>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35797120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040-0129-13E3-A623-3163F1CBA5F6}"/>
              </a:ext>
            </a:extLst>
          </p:cNvPr>
          <p:cNvSpPr>
            <a:spLocks noGrp="1"/>
          </p:cNvSpPr>
          <p:nvPr>
            <p:ph type="title"/>
          </p:nvPr>
        </p:nvSpPr>
        <p:spPr/>
        <p:txBody>
          <a:bodyPr/>
          <a:lstStyle/>
          <a:p>
            <a:r>
              <a:rPr lang="en-GB" dirty="0"/>
              <a:t>N-GRAM LANGUAGE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8AB6FD-3E80-1BC6-8192-F13919C175E8}"/>
                  </a:ext>
                </a:extLst>
              </p:cNvPr>
              <p:cNvSpPr>
                <a:spLocks noGrp="1"/>
              </p:cNvSpPr>
              <p:nvPr>
                <p:ph idx="1"/>
              </p:nvPr>
            </p:nvSpPr>
            <p:spPr/>
            <p:txBody>
              <a:bodyPr/>
              <a:lstStyle/>
              <a:p>
                <a:pPr marL="0" indent="0">
                  <a:buNone/>
                </a:pPr>
                <a:r>
                  <a:rPr lang="en-US" b="1" dirty="0"/>
                  <a:t>Laplace Smoothing</a:t>
                </a:r>
              </a:p>
              <a:p>
                <a:r>
                  <a:rPr lang="en-US" dirty="0"/>
                  <a:t>Add one to all n-gram counts</a:t>
                </a:r>
              </a:p>
              <a:p>
                <a:pPr lvl="1"/>
                <a:r>
                  <a:rPr lang="en-US" dirty="0">
                    <a:cs typeface="Consolas" panose="020B0609020204030204" pitchFamily="49" charset="0"/>
                  </a:rPr>
                  <a:t>N-grams with zero frequency will now have frequency of one</a:t>
                </a:r>
              </a:p>
              <a:p>
                <a:pPr lvl="1"/>
                <a:r>
                  <a:rPr lang="en-US" dirty="0">
                    <a:cs typeface="Consolas" panose="020B0609020204030204" pitchFamily="49" charset="0"/>
                  </a:rPr>
                  <a:t>N-grams with frequency one will now have frequency of two …</a:t>
                </a:r>
              </a:p>
              <a:p>
                <a14:m>
                  <m:oMath xmlns:m="http://schemas.openxmlformats.org/officeDocument/2006/math">
                    <m:r>
                      <a:rPr lang="en-US" b="0" i="1" smtClean="0">
                        <a:latin typeface="Cambria Math" panose="02040503050406030204" pitchFamily="18" charset="0"/>
                        <a:cs typeface="Consolas" panose="020B0609020204030204" pitchFamily="49" charset="0"/>
                      </a:rPr>
                      <m:t>𝑃</m:t>
                    </m:r>
                    <m:d>
                      <m:dPr>
                        <m:ctrlPr>
                          <a:rPr lang="en-US" b="0" i="1" smtClean="0">
                            <a:latin typeface="Cambria Math" panose="02040503050406030204" pitchFamily="18" charset="0"/>
                            <a:cs typeface="Consolas" panose="020B0609020204030204" pitchFamily="49" charset="0"/>
                          </a:rPr>
                        </m:ctrlPr>
                      </m:dPr>
                      <m:e>
                        <m:sSub>
                          <m:sSubPr>
                            <m:ctrlPr>
                              <a:rPr lang="en-US" b="0" i="1" smtClean="0">
                                <a:latin typeface="Cambria Math" panose="02040503050406030204" pitchFamily="18" charset="0"/>
                                <a:cs typeface="Consolas" panose="020B0609020204030204" pitchFamily="49" charset="0"/>
                              </a:rPr>
                            </m:ctrlPr>
                          </m:sSubPr>
                          <m:e>
                            <m:r>
                              <a:rPr lang="en-US" b="0" i="1" smtClean="0">
                                <a:latin typeface="Cambria Math" panose="02040503050406030204" pitchFamily="18" charset="0"/>
                                <a:cs typeface="Consolas" panose="020B0609020204030204" pitchFamily="49" charset="0"/>
                              </a:rPr>
                              <m:t>𝑤</m:t>
                            </m:r>
                          </m:e>
                          <m:sub>
                            <m:r>
                              <a:rPr lang="en-US" b="0" i="1" smtClean="0">
                                <a:latin typeface="Cambria Math" panose="02040503050406030204" pitchFamily="18" charset="0"/>
                                <a:cs typeface="Consolas" panose="020B0609020204030204" pitchFamily="49" charset="0"/>
                              </a:rPr>
                              <m:t>𝑖</m:t>
                            </m:r>
                          </m:sub>
                        </m:sSub>
                      </m:e>
                    </m:d>
                    <m:r>
                      <a:rPr lang="en-US" b="0" i="1" smtClean="0">
                        <a:latin typeface="Cambria Math" panose="02040503050406030204" pitchFamily="18" charset="0"/>
                        <a:cs typeface="Consolas" panose="020B0609020204030204" pitchFamily="49" charset="0"/>
                      </a:rPr>
                      <m:t>= </m:t>
                    </m:r>
                    <m:f>
                      <m:fPr>
                        <m:ctrlPr>
                          <a:rPr lang="en-US" b="0" i="1" smtClean="0">
                            <a:latin typeface="Cambria Math" panose="02040503050406030204" pitchFamily="18" charset="0"/>
                            <a:cs typeface="Consolas" panose="020B0609020204030204" pitchFamily="49" charset="0"/>
                          </a:rPr>
                        </m:ctrlPr>
                      </m:fPr>
                      <m:num>
                        <m:r>
                          <a:rPr lang="en-US" i="1">
                            <a:latin typeface="Cambria Math" panose="02040503050406030204" pitchFamily="18" charset="0"/>
                            <a:cs typeface="Consolas" panose="020B0609020204030204" pitchFamily="49" charset="0"/>
                          </a:rPr>
                          <m:t>𝐶</m:t>
                        </m:r>
                        <m:r>
                          <a:rPr lang="en-US" i="1">
                            <a:latin typeface="Cambria Math" panose="02040503050406030204" pitchFamily="18" charset="0"/>
                            <a:cs typeface="Consolas" panose="020B0609020204030204" pitchFamily="49" charset="0"/>
                          </a:rPr>
                          <m:t>(</m:t>
                        </m:r>
                        <m:sSub>
                          <m:sSubPr>
                            <m:ctrlPr>
                              <a:rPr lang="en-US" i="1">
                                <a:latin typeface="Cambria Math" panose="02040503050406030204" pitchFamily="18" charset="0"/>
                                <a:cs typeface="Consolas" panose="020B0609020204030204" pitchFamily="49" charset="0"/>
                              </a:rPr>
                            </m:ctrlPr>
                          </m:sSubPr>
                          <m:e>
                            <m:r>
                              <a:rPr lang="en-US" i="1">
                                <a:latin typeface="Cambria Math" panose="02040503050406030204" pitchFamily="18" charset="0"/>
                                <a:cs typeface="Consolas" panose="020B0609020204030204" pitchFamily="49" charset="0"/>
                              </a:rPr>
                              <m:t>𝑤</m:t>
                            </m:r>
                          </m:e>
                          <m:sub>
                            <m:r>
                              <a:rPr lang="en-US" i="1">
                                <a:latin typeface="Cambria Math" panose="02040503050406030204" pitchFamily="18" charset="0"/>
                                <a:cs typeface="Consolas" panose="020B0609020204030204" pitchFamily="49" charset="0"/>
                              </a:rPr>
                              <m:t>𝑖</m:t>
                            </m:r>
                          </m:sub>
                        </m:sSub>
                        <m:r>
                          <a:rPr lang="en-US" i="1">
                            <a:latin typeface="Cambria Math" panose="02040503050406030204" pitchFamily="18" charset="0"/>
                            <a:cs typeface="Consolas" panose="020B0609020204030204" pitchFamily="49" charset="0"/>
                          </a:rPr>
                          <m:t>)</m:t>
                        </m:r>
                      </m:num>
                      <m:den>
                        <m:r>
                          <a:rPr lang="en-US" b="0" i="1" smtClean="0">
                            <a:latin typeface="Cambria Math" panose="02040503050406030204" pitchFamily="18" charset="0"/>
                            <a:cs typeface="Consolas" panose="020B0609020204030204" pitchFamily="49" charset="0"/>
                          </a:rPr>
                          <m:t>𝑁</m:t>
                        </m:r>
                      </m:den>
                    </m:f>
                  </m:oMath>
                </a14:m>
                <a:r>
                  <a:rPr lang="en-US" dirty="0">
                    <a:cs typeface="Consolas" panose="020B0609020204030204" pitchFamily="49" charset="0"/>
                  </a:rPr>
                  <a:t> will now become </a:t>
                </a:r>
                <a14:m>
                  <m:oMath xmlns:m="http://schemas.openxmlformats.org/officeDocument/2006/math">
                    <m:r>
                      <a:rPr lang="en-US" i="1">
                        <a:latin typeface="Cambria Math" panose="02040503050406030204" pitchFamily="18" charset="0"/>
                        <a:cs typeface="Consolas" panose="020B0609020204030204" pitchFamily="49" charset="0"/>
                      </a:rPr>
                      <m:t>𝑃</m:t>
                    </m:r>
                    <m:d>
                      <m:dPr>
                        <m:ctrlPr>
                          <a:rPr lang="en-US" i="1">
                            <a:latin typeface="Cambria Math" panose="02040503050406030204" pitchFamily="18" charset="0"/>
                            <a:cs typeface="Consolas" panose="020B0609020204030204" pitchFamily="49" charset="0"/>
                          </a:rPr>
                        </m:ctrlPr>
                      </m:dPr>
                      <m:e>
                        <m:sSub>
                          <m:sSubPr>
                            <m:ctrlPr>
                              <a:rPr lang="en-US" i="1">
                                <a:latin typeface="Cambria Math" panose="02040503050406030204" pitchFamily="18" charset="0"/>
                                <a:cs typeface="Consolas" panose="020B0609020204030204" pitchFamily="49" charset="0"/>
                              </a:rPr>
                            </m:ctrlPr>
                          </m:sSubPr>
                          <m:e>
                            <m:r>
                              <a:rPr lang="en-US" i="1">
                                <a:latin typeface="Cambria Math" panose="02040503050406030204" pitchFamily="18" charset="0"/>
                                <a:cs typeface="Consolas" panose="020B0609020204030204" pitchFamily="49" charset="0"/>
                              </a:rPr>
                              <m:t>𝑤</m:t>
                            </m:r>
                          </m:e>
                          <m:sub>
                            <m:r>
                              <a:rPr lang="en-US" i="1">
                                <a:latin typeface="Cambria Math" panose="02040503050406030204" pitchFamily="18" charset="0"/>
                                <a:cs typeface="Consolas" panose="020B0609020204030204" pitchFamily="49" charset="0"/>
                              </a:rPr>
                              <m:t>𝑖</m:t>
                            </m:r>
                          </m:sub>
                        </m:sSub>
                      </m:e>
                    </m:d>
                    <m:r>
                      <a:rPr lang="en-US" i="1">
                        <a:latin typeface="Cambria Math" panose="02040503050406030204" pitchFamily="18" charset="0"/>
                        <a:cs typeface="Consolas" panose="020B0609020204030204" pitchFamily="49" charset="0"/>
                      </a:rPr>
                      <m:t>= </m:t>
                    </m:r>
                    <m:f>
                      <m:fPr>
                        <m:ctrlPr>
                          <a:rPr lang="en-US" i="1">
                            <a:latin typeface="Cambria Math" panose="02040503050406030204" pitchFamily="18" charset="0"/>
                            <a:cs typeface="Consolas" panose="020B0609020204030204" pitchFamily="49" charset="0"/>
                          </a:rPr>
                        </m:ctrlPr>
                      </m:fPr>
                      <m:num>
                        <m:r>
                          <a:rPr lang="en-US" i="1">
                            <a:latin typeface="Cambria Math" panose="02040503050406030204" pitchFamily="18" charset="0"/>
                            <a:cs typeface="Consolas" panose="020B0609020204030204" pitchFamily="49" charset="0"/>
                          </a:rPr>
                          <m:t>𝐶</m:t>
                        </m:r>
                        <m:d>
                          <m:dPr>
                            <m:ctrlPr>
                              <a:rPr lang="en-US" i="1">
                                <a:latin typeface="Cambria Math" panose="02040503050406030204" pitchFamily="18" charset="0"/>
                                <a:cs typeface="Consolas" panose="020B0609020204030204" pitchFamily="49" charset="0"/>
                              </a:rPr>
                            </m:ctrlPr>
                          </m:dPr>
                          <m:e>
                            <m:sSub>
                              <m:sSubPr>
                                <m:ctrlPr>
                                  <a:rPr lang="en-US" i="1">
                                    <a:latin typeface="Cambria Math" panose="02040503050406030204" pitchFamily="18" charset="0"/>
                                    <a:cs typeface="Consolas" panose="020B0609020204030204" pitchFamily="49" charset="0"/>
                                  </a:rPr>
                                </m:ctrlPr>
                              </m:sSubPr>
                              <m:e>
                                <m:r>
                                  <a:rPr lang="en-US" i="1">
                                    <a:latin typeface="Cambria Math" panose="02040503050406030204" pitchFamily="18" charset="0"/>
                                    <a:cs typeface="Consolas" panose="020B0609020204030204" pitchFamily="49" charset="0"/>
                                  </a:rPr>
                                  <m:t>𝑤</m:t>
                                </m:r>
                              </m:e>
                              <m:sub>
                                <m:r>
                                  <a:rPr lang="en-US" i="1">
                                    <a:latin typeface="Cambria Math" panose="02040503050406030204" pitchFamily="18" charset="0"/>
                                    <a:cs typeface="Consolas" panose="020B0609020204030204" pitchFamily="49" charset="0"/>
                                  </a:rPr>
                                  <m:t>𝑖</m:t>
                                </m:r>
                              </m:sub>
                            </m:sSub>
                          </m:e>
                        </m:d>
                        <m:r>
                          <a:rPr lang="en-US" b="0" i="1" smtClean="0">
                            <a:latin typeface="Cambria Math" panose="02040503050406030204" pitchFamily="18" charset="0"/>
                            <a:cs typeface="Consolas" panose="020B0609020204030204" pitchFamily="49" charset="0"/>
                          </a:rPr>
                          <m:t> + 1</m:t>
                        </m:r>
                      </m:num>
                      <m:den>
                        <m:r>
                          <a:rPr lang="en-US" i="1">
                            <a:latin typeface="Cambria Math" panose="02040503050406030204" pitchFamily="18" charset="0"/>
                            <a:cs typeface="Consolas" panose="020B0609020204030204" pitchFamily="49" charset="0"/>
                          </a:rPr>
                          <m:t>𝑁</m:t>
                        </m:r>
                        <m:r>
                          <a:rPr lang="en-US" b="0" i="1" smtClean="0">
                            <a:latin typeface="Cambria Math" panose="02040503050406030204" pitchFamily="18" charset="0"/>
                            <a:cs typeface="Consolas" panose="020B0609020204030204" pitchFamily="49" charset="0"/>
                          </a:rPr>
                          <m:t>+</m:t>
                        </m:r>
                        <m:r>
                          <a:rPr lang="en-US" b="0" i="1" smtClean="0">
                            <a:latin typeface="Cambria Math" panose="02040503050406030204" pitchFamily="18" charset="0"/>
                            <a:cs typeface="Consolas" panose="020B0609020204030204" pitchFamily="49" charset="0"/>
                          </a:rPr>
                          <m:t>𝑉</m:t>
                        </m:r>
                      </m:den>
                    </m:f>
                  </m:oMath>
                </a14:m>
                <a:endParaRPr lang="en-US" dirty="0">
                  <a:cs typeface="Consolas" panose="020B0609020204030204" pitchFamily="49" charset="0"/>
                </a:endParaRPr>
              </a:p>
              <a:p>
                <a:r>
                  <a:rPr lang="en-US" b="1" dirty="0">
                    <a:cs typeface="Consolas" panose="020B0609020204030204" pitchFamily="49" charset="0"/>
                  </a:rPr>
                  <a:t>Add-k Smoothing</a:t>
                </a:r>
                <a:endParaRPr lang="en-US" dirty="0">
                  <a:cs typeface="Consolas" panose="020B0609020204030204" pitchFamily="49" charset="0"/>
                </a:endParaRPr>
              </a:p>
              <a:p>
                <a:pPr lvl="1"/>
                <a:r>
                  <a:rPr lang="en-US" dirty="0">
                    <a:cs typeface="Consolas" panose="020B0609020204030204" pitchFamily="49" charset="0"/>
                  </a:rPr>
                  <a:t>Instead of adding one, adding a fractional count k yields Add-k smoothing</a:t>
                </a:r>
              </a:p>
            </p:txBody>
          </p:sp>
        </mc:Choice>
        <mc:Fallback xmlns="">
          <p:sp>
            <p:nvSpPr>
              <p:cNvPr id="3" name="Content Placeholder 2">
                <a:extLst>
                  <a:ext uri="{FF2B5EF4-FFF2-40B4-BE49-F238E27FC236}">
                    <a16:creationId xmlns:a16="http://schemas.microsoft.com/office/drawing/2014/main" id="{7E8AB6FD-3E80-1BC6-8192-F13919C175E8}"/>
                  </a:ext>
                </a:extLst>
              </p:cNvPr>
              <p:cNvSpPr>
                <a:spLocks noGrp="1" noRot="1" noChangeAspect="1" noMove="1" noResize="1" noEditPoints="1" noAdjustHandles="1" noChangeArrowheads="1" noChangeShapeType="1" noTextEdit="1"/>
              </p:cNvSpPr>
              <p:nvPr>
                <p:ph idx="1"/>
              </p:nvPr>
            </p:nvSpPr>
            <p:spPr>
              <a:blipFill>
                <a:blip r:embed="rId2"/>
                <a:stretch>
                  <a:fillRect l="-4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AE3AC6A-888E-F4D8-5469-38720160B9D9}"/>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DAB1C15F-5DA3-C08D-E974-477B38BBFA4F}"/>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495858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040-0129-13E3-A623-3163F1CBA5F6}"/>
              </a:ext>
            </a:extLst>
          </p:cNvPr>
          <p:cNvSpPr>
            <a:spLocks noGrp="1"/>
          </p:cNvSpPr>
          <p:nvPr>
            <p:ph type="title"/>
          </p:nvPr>
        </p:nvSpPr>
        <p:spPr/>
        <p:txBody>
          <a:bodyPr/>
          <a:lstStyle/>
          <a:p>
            <a:r>
              <a:rPr lang="en-GB" dirty="0"/>
              <a:t>N-GRAM LANGUAGE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8AB6FD-3E80-1BC6-8192-F13919C175E8}"/>
                  </a:ext>
                </a:extLst>
              </p:cNvPr>
              <p:cNvSpPr>
                <a:spLocks noGrp="1"/>
              </p:cNvSpPr>
              <p:nvPr>
                <p:ph idx="1"/>
              </p:nvPr>
            </p:nvSpPr>
            <p:spPr/>
            <p:txBody>
              <a:bodyPr/>
              <a:lstStyle/>
              <a:p>
                <a:pPr marL="0" indent="0">
                  <a:buNone/>
                </a:pPr>
                <a:r>
                  <a:rPr lang="en-US" b="1" dirty="0"/>
                  <a:t>Backoff and Interpolation</a:t>
                </a:r>
              </a:p>
              <a:p>
                <a:r>
                  <a:rPr lang="en-US" dirty="0"/>
                  <a:t>While smoothing sounds a good idea to handle unseen n-grams, there’s another way to handle</a:t>
                </a:r>
              </a:p>
              <a:p>
                <a:r>
                  <a:rPr lang="en-US" dirty="0"/>
                  <a:t>The model might have not seen the n-gram but it would have seen the lower n-grams</a:t>
                </a:r>
              </a:p>
              <a:p>
                <a:r>
                  <a:rPr lang="en-US" b="1" dirty="0"/>
                  <a:t>Backoff-model</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5</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4</m:t>
                            </m:r>
                          </m:sub>
                        </m:sSub>
                      </m:e>
                    </m:d>
                    <m:r>
                      <a:rPr lang="en-US" b="0" i="1" smtClean="0">
                        <a:latin typeface="Cambria Math" panose="02040503050406030204" pitchFamily="18" charset="0"/>
                        <a:ea typeface="Cambria Math" panose="02040503050406030204" pitchFamily="18" charset="0"/>
                      </a:rPr>
                      <m:t>≅ </m:t>
                    </m:r>
                    <m:d>
                      <m:dPr>
                        <m:begChr m:val="{"/>
                        <m:endChr m:val=""/>
                        <m:ctrlPr>
                          <a:rPr lang="en-US" b="0" i="1" smtClean="0">
                            <a:latin typeface="Cambria Math" panose="02040503050406030204" pitchFamily="18" charset="0"/>
                            <a:ea typeface="Cambria Math" panose="02040503050406030204" pitchFamily="18" charset="0"/>
                          </a:rPr>
                        </m:ctrlPr>
                      </m:dPr>
                      <m:e>
                        <m:eqArr>
                          <m:eqArrPr>
                            <m:ctrlPr>
                              <a:rPr lang="en-US" b="0" i="1" smtClean="0">
                                <a:latin typeface="Cambria Math" panose="02040503050406030204" pitchFamily="18" charset="0"/>
                                <a:ea typeface="Cambria Math" panose="02040503050406030204" pitchFamily="18" charset="0"/>
                              </a:rPr>
                            </m:ctrlPr>
                          </m:eqArrPr>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e>
                            </m:d>
                            <m:r>
                              <a:rPr lang="en-US" b="0" i="1" smtClean="0">
                                <a:latin typeface="Cambria Math" panose="02040503050406030204" pitchFamily="18" charset="0"/>
                              </a:rPr>
                              <m:t> </m:t>
                            </m:r>
                            <m:r>
                              <m:rPr>
                                <m:nor/>
                              </m:rPr>
                              <a:rPr lang="en-US" b="0" i="0" smtClean="0">
                                <a:latin typeface="Cambria Math" panose="02040503050406030204" pitchFamily="18" charset="0"/>
                              </a:rPr>
                              <m:t>if</m:t>
                            </m:r>
                            <m:r>
                              <m:rPr>
                                <m:nor/>
                              </m:rPr>
                              <a:rPr lang="en-US" b="0" i="0" smtClean="0">
                                <a:latin typeface="Cambria Math" panose="02040503050406030204" pitchFamily="18" charset="0"/>
                              </a:rPr>
                              <m:t> </m:t>
                            </m:r>
                            <m:r>
                              <m:rPr>
                                <m:nor/>
                              </m:rPr>
                              <a:rPr lang="en-US" b="0" i="0" smtClean="0">
                                <a:latin typeface="Cambria Math" panose="02040503050406030204" pitchFamily="18" charset="0"/>
                              </a:rPr>
                              <m:t>no</m:t>
                            </m:r>
                            <m:r>
                              <m:rPr>
                                <m:nor/>
                              </m:rPr>
                              <a:rPr lang="en-US" b="0" i="0" smtClean="0">
                                <a:latin typeface="Cambria Math" panose="02040503050406030204" pitchFamily="18" charset="0"/>
                              </a:rPr>
                              <m:t> 5−</m:t>
                            </m:r>
                            <m:r>
                              <m:rPr>
                                <m:nor/>
                              </m:rPr>
                              <a:rPr lang="en-US" b="0" i="0" smtClean="0">
                                <a:latin typeface="Cambria Math" panose="02040503050406030204" pitchFamily="18" charset="0"/>
                              </a:rPr>
                              <m:t>gram</m:t>
                            </m:r>
                            <m:r>
                              <m:rPr>
                                <m:nor/>
                              </m:rPr>
                              <a:rPr lang="en-US" b="0" i="0" smtClean="0">
                                <a:latin typeface="Cambria Math" panose="02040503050406030204" pitchFamily="18" charset="0"/>
                              </a:rPr>
                              <m:t> </m:t>
                            </m:r>
                            <m:r>
                              <m:rPr>
                                <m:nor/>
                              </m:rPr>
                              <a:rPr lang="en-US" b="0" i="0" smtClean="0">
                                <a:latin typeface="Cambria Math" panose="02040503050406030204" pitchFamily="18" charset="0"/>
                              </a:rPr>
                              <m:t>available</m:t>
                            </m:r>
                          </m:e>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e>
                            </m:d>
                            <m:r>
                              <m:rPr>
                                <m:nor/>
                              </m:rPr>
                              <a:rPr lang="en-US">
                                <a:latin typeface="Cambria Math" panose="02040503050406030204" pitchFamily="18" charset="0"/>
                              </a:rPr>
                              <m:t>if</m:t>
                            </m:r>
                            <m:r>
                              <m:rPr>
                                <m:nor/>
                              </m:rPr>
                              <a:rPr lang="en-US">
                                <a:latin typeface="Cambria Math" panose="02040503050406030204" pitchFamily="18" charset="0"/>
                              </a:rPr>
                              <m:t> </m:t>
                            </m:r>
                            <m:r>
                              <m:rPr>
                                <m:nor/>
                              </m:rPr>
                              <a:rPr lang="en-US">
                                <a:latin typeface="Cambria Math" panose="02040503050406030204" pitchFamily="18" charset="0"/>
                              </a:rPr>
                              <m:t>no</m:t>
                            </m:r>
                            <m:r>
                              <m:rPr>
                                <m:nor/>
                              </m:rPr>
                              <a:rPr lang="en-US">
                                <a:latin typeface="Cambria Math" panose="02040503050406030204" pitchFamily="18" charset="0"/>
                              </a:rPr>
                              <m:t> 4−</m:t>
                            </m:r>
                            <m:r>
                              <m:rPr>
                                <m:nor/>
                              </m:rPr>
                              <a:rPr lang="en-US">
                                <a:latin typeface="Cambria Math" panose="02040503050406030204" pitchFamily="18" charset="0"/>
                              </a:rPr>
                              <m:t>gram</m:t>
                            </m:r>
                            <m:r>
                              <m:rPr>
                                <m:nor/>
                              </m:rPr>
                              <a:rPr lang="en-US">
                                <a:latin typeface="Cambria Math" panose="02040503050406030204" pitchFamily="18" charset="0"/>
                              </a:rPr>
                              <m:t> </m:t>
                            </m:r>
                            <m:r>
                              <m:rPr>
                                <m:nor/>
                              </m:rPr>
                              <a:rPr lang="en-US">
                                <a:latin typeface="Cambria Math" panose="02040503050406030204" pitchFamily="18" charset="0"/>
                              </a:rPr>
                              <m:t>available</m:t>
                            </m:r>
                          </m:e>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e>
                            </m:d>
                            <m:r>
                              <m:rPr>
                                <m:nor/>
                              </m:rPr>
                              <a:rPr lang="en-US">
                                <a:latin typeface="Cambria Math" panose="02040503050406030204" pitchFamily="18" charset="0"/>
                              </a:rPr>
                              <m:t>if</m:t>
                            </m:r>
                            <m:r>
                              <m:rPr>
                                <m:nor/>
                              </m:rPr>
                              <a:rPr lang="en-US">
                                <a:latin typeface="Cambria Math" panose="02040503050406030204" pitchFamily="18" charset="0"/>
                              </a:rPr>
                              <m:t> </m:t>
                            </m:r>
                            <m:r>
                              <m:rPr>
                                <m:nor/>
                              </m:rPr>
                              <a:rPr lang="en-US">
                                <a:latin typeface="Cambria Math" panose="02040503050406030204" pitchFamily="18" charset="0"/>
                              </a:rPr>
                              <m:t>no</m:t>
                            </m:r>
                            <m:r>
                              <m:rPr>
                                <m:nor/>
                              </m:rPr>
                              <a:rPr lang="en-US">
                                <a:latin typeface="Cambria Math" panose="02040503050406030204" pitchFamily="18" charset="0"/>
                              </a:rPr>
                              <m:t> 3−</m:t>
                            </m:r>
                            <m:r>
                              <m:rPr>
                                <m:nor/>
                              </m:rPr>
                              <a:rPr lang="en-US">
                                <a:latin typeface="Cambria Math" panose="02040503050406030204" pitchFamily="18" charset="0"/>
                              </a:rPr>
                              <m:t>gram</m:t>
                            </m:r>
                            <m:r>
                              <m:rPr>
                                <m:nor/>
                              </m:rPr>
                              <a:rPr lang="en-US">
                                <a:latin typeface="Cambria Math" panose="02040503050406030204" pitchFamily="18" charset="0"/>
                              </a:rPr>
                              <m:t> </m:t>
                            </m:r>
                            <m:r>
                              <m:rPr>
                                <m:nor/>
                              </m:rPr>
                              <a:rPr lang="en-US">
                                <a:latin typeface="Cambria Math" panose="02040503050406030204" pitchFamily="18" charset="0"/>
                              </a:rPr>
                              <m:t>available</m:t>
                            </m:r>
                          </m:e>
                        </m:eqArr>
                      </m:e>
                    </m:d>
                    <m:r>
                      <a:rPr lang="en-US" b="0" i="1" smtClean="0">
                        <a:latin typeface="Cambria Math" panose="02040503050406030204" pitchFamily="18" charset="0"/>
                      </a:rPr>
                      <m:t> </m:t>
                    </m:r>
                  </m:oMath>
                </a14:m>
                <a:endParaRPr lang="en-US" dirty="0"/>
              </a:p>
            </p:txBody>
          </p:sp>
        </mc:Choice>
        <mc:Fallback xmlns="">
          <p:sp>
            <p:nvSpPr>
              <p:cNvPr id="3" name="Content Placeholder 2">
                <a:extLst>
                  <a:ext uri="{FF2B5EF4-FFF2-40B4-BE49-F238E27FC236}">
                    <a16:creationId xmlns:a16="http://schemas.microsoft.com/office/drawing/2014/main" id="{7E8AB6FD-3E80-1BC6-8192-F13919C175E8}"/>
                  </a:ext>
                </a:extLst>
              </p:cNvPr>
              <p:cNvSpPr>
                <a:spLocks noGrp="1" noRot="1" noChangeAspect="1" noMove="1" noResize="1" noEditPoints="1" noAdjustHandles="1" noChangeArrowheads="1" noChangeShapeType="1" noTextEdit="1"/>
              </p:cNvSpPr>
              <p:nvPr>
                <p:ph idx="1"/>
              </p:nvPr>
            </p:nvSpPr>
            <p:spPr>
              <a:blipFill>
                <a:blip r:embed="rId2"/>
                <a:stretch>
                  <a:fillRect l="-460" b="-6941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AE3AC6A-888E-F4D8-5469-38720160B9D9}"/>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DAB1C15F-5DA3-C08D-E974-477B38BBFA4F}"/>
              </a:ext>
            </a:extLst>
          </p:cNvPr>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4070458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040-0129-13E3-A623-3163F1CBA5F6}"/>
              </a:ext>
            </a:extLst>
          </p:cNvPr>
          <p:cNvSpPr>
            <a:spLocks noGrp="1"/>
          </p:cNvSpPr>
          <p:nvPr>
            <p:ph type="title"/>
          </p:nvPr>
        </p:nvSpPr>
        <p:spPr/>
        <p:txBody>
          <a:bodyPr/>
          <a:lstStyle/>
          <a:p>
            <a:r>
              <a:rPr lang="en-GB" dirty="0"/>
              <a:t>N-GRAM LANGUAGE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8AB6FD-3E80-1BC6-8192-F13919C175E8}"/>
                  </a:ext>
                </a:extLst>
              </p:cNvPr>
              <p:cNvSpPr>
                <a:spLocks noGrp="1"/>
              </p:cNvSpPr>
              <p:nvPr>
                <p:ph idx="1"/>
              </p:nvPr>
            </p:nvSpPr>
            <p:spPr/>
            <p:txBody>
              <a:bodyPr/>
              <a:lstStyle/>
              <a:p>
                <a:pPr marL="0" indent="0">
                  <a:buNone/>
                </a:pPr>
                <a:r>
                  <a:rPr lang="en-US" b="1" dirty="0"/>
                  <a:t>Backoff and Interpolation</a:t>
                </a:r>
              </a:p>
              <a:p>
                <a:r>
                  <a:rPr lang="en-US" dirty="0"/>
                  <a:t>While smoothing sounds a good idea to handle unseen n-grams, there’s another way to handle</a:t>
                </a:r>
              </a:p>
              <a:p>
                <a:r>
                  <a:rPr lang="en-US" dirty="0"/>
                  <a:t>The model might have not seen the n-gram but it would have seen the lower n-grams</a:t>
                </a:r>
              </a:p>
              <a:p>
                <a:r>
                  <a:rPr lang="en-US" b="1" dirty="0"/>
                  <a:t>Interpolation</a:t>
                </a:r>
              </a:p>
              <a:p>
                <a:pPr lvl="1"/>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5</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4</m:t>
                            </m:r>
                          </m:sub>
                        </m:sSub>
                      </m:e>
                    </m:d>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2</m:t>
                        </m:r>
                      </m:sub>
                    </m:sSub>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3</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3</m:t>
                        </m:r>
                      </m:sub>
                    </m:sSub>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4</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ea typeface="Cambria Math" panose="02040503050406030204" pitchFamily="18" charset="0"/>
                          </a:rPr>
                          <m:t>4</m:t>
                        </m:r>
                      </m:sub>
                    </m:sSub>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5</m:t>
                            </m:r>
                          </m:sub>
                        </m:sSub>
                        <m:r>
                          <a:rPr lang="en-US" i="1">
                            <a:latin typeface="Cambria Math" panose="02040503050406030204" pitchFamily="18" charset="0"/>
                          </a:rPr>
                          <m:t> </m:t>
                        </m:r>
                      </m:e>
                    </m:d>
                  </m:oMath>
                </a14:m>
                <a:br>
                  <a:rPr lang="en-US" dirty="0"/>
                </a:br>
                <a14:m>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4</m:t>
                        </m:r>
                      </m:sup>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𝜆</m:t>
                            </m:r>
                          </m:e>
                          <m:sub>
                            <m:r>
                              <a:rPr lang="en-US" b="0" i="1" smtClean="0">
                                <a:latin typeface="Cambria Math" panose="02040503050406030204" pitchFamily="18" charset="0"/>
                              </a:rPr>
                              <m:t>𝑖</m:t>
                            </m:r>
                          </m:sub>
                        </m:sSub>
                        <m:r>
                          <a:rPr lang="en-US" b="0" i="1" smtClean="0">
                            <a:latin typeface="Cambria Math" panose="02040503050406030204" pitchFamily="18" charset="0"/>
                          </a:rPr>
                          <m:t>=1</m:t>
                        </m:r>
                      </m:e>
                    </m:nary>
                  </m:oMath>
                </a14:m>
                <a:endParaRPr lang="en-US" dirty="0"/>
              </a:p>
            </p:txBody>
          </p:sp>
        </mc:Choice>
        <mc:Fallback xmlns="">
          <p:sp>
            <p:nvSpPr>
              <p:cNvPr id="3" name="Content Placeholder 2">
                <a:extLst>
                  <a:ext uri="{FF2B5EF4-FFF2-40B4-BE49-F238E27FC236}">
                    <a16:creationId xmlns:a16="http://schemas.microsoft.com/office/drawing/2014/main" id="{7E8AB6FD-3E80-1BC6-8192-F13919C175E8}"/>
                  </a:ext>
                </a:extLst>
              </p:cNvPr>
              <p:cNvSpPr>
                <a:spLocks noGrp="1" noRot="1" noChangeAspect="1" noMove="1" noResize="1" noEditPoints="1" noAdjustHandles="1" noChangeArrowheads="1" noChangeShapeType="1" noTextEdit="1"/>
              </p:cNvSpPr>
              <p:nvPr>
                <p:ph idx="1"/>
              </p:nvPr>
            </p:nvSpPr>
            <p:spPr>
              <a:blipFill>
                <a:blip r:embed="rId2"/>
                <a:stretch>
                  <a:fillRect l="-460" b="-17869"/>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AE3AC6A-888E-F4D8-5469-38720160B9D9}"/>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DAB1C15F-5DA3-C08D-E974-477B38BBFA4F}"/>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3778416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5137-A1CE-097D-3C5D-435D40EB399E}"/>
              </a:ext>
            </a:extLst>
          </p:cNvPr>
          <p:cNvSpPr>
            <a:spLocks noGrp="1"/>
          </p:cNvSpPr>
          <p:nvPr>
            <p:ph type="title"/>
          </p:nvPr>
        </p:nvSpPr>
        <p:spPr/>
        <p:txBody>
          <a:bodyPr/>
          <a:lstStyle/>
          <a:p>
            <a:pPr>
              <a:spcBef>
                <a:spcPct val="20000"/>
              </a:spcBef>
              <a:spcAft>
                <a:spcPts val="600"/>
              </a:spcAft>
            </a:pPr>
            <a:r>
              <a:rPr lang="en-GB" dirty="0">
                <a:ea typeface="+mj-lt"/>
                <a:cs typeface="+mj-lt"/>
              </a:rPr>
              <a:t>n-gram Language Model</a:t>
            </a:r>
            <a:endParaRPr lang="en-US" dirty="0">
              <a:ea typeface="+mj-lt"/>
              <a:cs typeface="+mj-lt"/>
            </a:endParaRPr>
          </a:p>
        </p:txBody>
      </p:sp>
      <p:sp>
        <p:nvSpPr>
          <p:cNvPr id="3" name="Text Placeholder 2">
            <a:extLst>
              <a:ext uri="{FF2B5EF4-FFF2-40B4-BE49-F238E27FC236}">
                <a16:creationId xmlns:a16="http://schemas.microsoft.com/office/drawing/2014/main" id="{E63EE70E-43F3-0A61-B054-40ADF3298317}"/>
              </a:ext>
            </a:extLst>
          </p:cNvPr>
          <p:cNvSpPr>
            <a:spLocks noGrp="1"/>
          </p:cNvSpPr>
          <p:nvPr>
            <p:ph type="body" idx="1"/>
          </p:nvPr>
        </p:nvSpPr>
        <p:spPr/>
        <p:txBody>
          <a:bodyPr/>
          <a:lstStyle/>
          <a:p>
            <a:r>
              <a:rPr lang="en-GB" dirty="0"/>
              <a:t>CLASS Based n-gram Language Model</a:t>
            </a:r>
          </a:p>
        </p:txBody>
      </p:sp>
      <p:sp>
        <p:nvSpPr>
          <p:cNvPr id="5" name="Slide Number Placeholder 4">
            <a:extLst>
              <a:ext uri="{FF2B5EF4-FFF2-40B4-BE49-F238E27FC236}">
                <a16:creationId xmlns:a16="http://schemas.microsoft.com/office/drawing/2014/main" id="{A671DC12-540B-F2ED-C764-62203EAAFE17}"/>
              </a:ext>
            </a:extLst>
          </p:cNvPr>
          <p:cNvSpPr>
            <a:spLocks noGrp="1"/>
          </p:cNvSpPr>
          <p:nvPr>
            <p:ph type="sldNum" sz="quarter" idx="12"/>
          </p:nvPr>
        </p:nvSpPr>
        <p:spPr/>
        <p:txBody>
          <a:bodyPr/>
          <a:lstStyle/>
          <a:p>
            <a:fld id="{D57F1E4F-1CFF-5643-939E-217C01CDF565}" type="slidenum">
              <a:rPr lang="en-US" dirty="0"/>
              <a:pPr/>
              <a:t>45</a:t>
            </a:fld>
            <a:endParaRPr lang="en-GB"/>
          </a:p>
        </p:txBody>
      </p:sp>
      <p:sp>
        <p:nvSpPr>
          <p:cNvPr id="4" name="Footer Placeholder 3">
            <a:extLst>
              <a:ext uri="{FF2B5EF4-FFF2-40B4-BE49-F238E27FC236}">
                <a16:creationId xmlns:a16="http://schemas.microsoft.com/office/drawing/2014/main" id="{0C692318-082B-7AA0-5707-354BA2B65BEA}"/>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3356251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4E8816-2894-F5AC-4F91-92F629C10151}"/>
              </a:ext>
            </a:extLst>
          </p:cNvPr>
          <p:cNvSpPr>
            <a:spLocks noGrp="1"/>
          </p:cNvSpPr>
          <p:nvPr>
            <p:ph type="title"/>
          </p:nvPr>
        </p:nvSpPr>
        <p:spPr/>
        <p:txBody>
          <a:bodyPr/>
          <a:lstStyle/>
          <a:p>
            <a:r>
              <a:rPr lang="en-GB" dirty="0"/>
              <a:t>CLASS Based n-gram Language Model</a:t>
            </a:r>
            <a:endParaRPr lang="en-US"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4B681023-36E2-5F03-CF1A-F6A5AE171262}"/>
                  </a:ext>
                </a:extLst>
              </p:cNvPr>
              <p:cNvSpPr>
                <a:spLocks noGrp="1"/>
              </p:cNvSpPr>
              <p:nvPr>
                <p:ph idx="1"/>
              </p:nvPr>
            </p:nvSpPr>
            <p:spPr/>
            <p:txBody>
              <a:bodyPr/>
              <a:lstStyle/>
              <a:p>
                <a:pPr marL="0" indent="0">
                  <a:buNone/>
                </a:pPr>
                <a:r>
                  <a:rPr lang="en-US" b="1" dirty="0"/>
                  <a:t>Motivation</a:t>
                </a:r>
              </a:p>
              <a:p>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 </m:t>
                        </m:r>
                        <m:r>
                          <m:rPr>
                            <m:nor/>
                          </m:rPr>
                          <a:rPr lang="en-US" b="0" i="0" smtClean="0">
                            <a:latin typeface="Cambria Math" panose="02040503050406030204" pitchFamily="18" charset="0"/>
                          </a:rPr>
                          <m:t>Monday</m:t>
                        </m:r>
                      </m:e>
                    </m:d>
                    <m:r>
                      <m:rPr>
                        <m:nor/>
                      </m:rPr>
                      <a:rPr lang="en-US" b="0" i="0" smtClean="0">
                        <a:latin typeface="Cambria Math" panose="02040503050406030204" pitchFamily="18" charset="0"/>
                      </a:rPr>
                      <m:t>Let</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m:rPr>
                        <m:nor/>
                      </m:rPr>
                      <a:rPr lang="en-US" b="0" i="0" smtClean="0">
                        <a:latin typeface="Cambria Math" panose="02040503050406030204" pitchFamily="18" charset="0"/>
                      </a:rPr>
                      <m:t>meet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on</m:t>
                    </m:r>
                    <m:r>
                      <m:rPr>
                        <m:nor/>
                      </m:rPr>
                      <a:rPr lang="en-US" b="0" i="0"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 </m:t>
                        </m:r>
                        <m:r>
                          <m:rPr>
                            <m:nor/>
                          </m:rPr>
                          <a:rPr lang="en-US" b="0" i="0" smtClean="0">
                            <a:latin typeface="Cambria Math" panose="02040503050406030204" pitchFamily="18" charset="0"/>
                          </a:rPr>
                          <m:t>Tues</m:t>
                        </m:r>
                        <m:r>
                          <m:rPr>
                            <m:nor/>
                          </m:rPr>
                          <a:rPr lang="en-US" i="0">
                            <a:latin typeface="Cambria Math" panose="02040503050406030204" pitchFamily="18" charset="0"/>
                          </a:rPr>
                          <m:t>day</m:t>
                        </m:r>
                      </m:e>
                    </m:d>
                    <m:r>
                      <m:rPr>
                        <m:nor/>
                      </m:rPr>
                      <a:rPr lang="en-US">
                        <a:latin typeface="Cambria Math" panose="02040503050406030204" pitchFamily="18" charset="0"/>
                      </a:rPr>
                      <m:t>Let</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m:rPr>
                        <m:nor/>
                      </m:rPr>
                      <a:rPr lang="en-US">
                        <a:latin typeface="Cambria Math" panose="02040503050406030204" pitchFamily="18" charset="0"/>
                      </a:rPr>
                      <m:t>meet</m:t>
                    </m:r>
                    <m:r>
                      <m:rPr>
                        <m:nor/>
                      </m:rPr>
                      <a:rPr lang="en-US">
                        <a:latin typeface="Cambria Math" panose="02040503050406030204" pitchFamily="18" charset="0"/>
                      </a:rPr>
                      <m:t> </m:t>
                    </m:r>
                    <m:r>
                      <m:rPr>
                        <m:nor/>
                      </m:rPr>
                      <a:rPr lang="en-US">
                        <a:latin typeface="Cambria Math" panose="02040503050406030204" pitchFamily="18" charset="0"/>
                      </a:rPr>
                      <m:t>on</m:t>
                    </m:r>
                    <m:r>
                      <m:rPr>
                        <m:nor/>
                      </m:rPr>
                      <a:rPr lang="en-US">
                        <a:latin typeface="Cambria Math" panose="02040503050406030204" pitchFamily="18" charset="0"/>
                      </a:rPr>
                      <m:t> ) = </m:t>
                    </m:r>
                    <m:r>
                      <a:rPr lang="en-US" b="0" i="1" smtClean="0">
                        <a:latin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 </m:t>
                        </m:r>
                        <m:r>
                          <m:rPr>
                            <m:nor/>
                          </m:rPr>
                          <a:rPr lang="en-US" b="0" i="0" smtClean="0">
                            <a:latin typeface="Cambria Math" panose="02040503050406030204" pitchFamily="18" charset="0"/>
                          </a:rPr>
                          <m:t>Sunday</m:t>
                        </m:r>
                      </m:e>
                    </m:d>
                    <m:r>
                      <m:rPr>
                        <m:nor/>
                      </m:rPr>
                      <a:rPr lang="en-US">
                        <a:latin typeface="Cambria Math" panose="02040503050406030204" pitchFamily="18" charset="0"/>
                      </a:rPr>
                      <m:t>Let</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 </m:t>
                    </m:r>
                    <m:r>
                      <m:rPr>
                        <m:nor/>
                      </m:rPr>
                      <a:rPr lang="en-US">
                        <a:latin typeface="Cambria Math" panose="02040503050406030204" pitchFamily="18" charset="0"/>
                      </a:rPr>
                      <m:t>meet</m:t>
                    </m:r>
                    <m:r>
                      <m:rPr>
                        <m:nor/>
                      </m:rPr>
                      <a:rPr lang="en-US">
                        <a:latin typeface="Cambria Math" panose="02040503050406030204" pitchFamily="18" charset="0"/>
                      </a:rPr>
                      <m:t> </m:t>
                    </m:r>
                    <m:r>
                      <m:rPr>
                        <m:nor/>
                      </m:rPr>
                      <a:rPr lang="en-US">
                        <a:latin typeface="Cambria Math" panose="02040503050406030204" pitchFamily="18" charset="0"/>
                      </a:rPr>
                      <m:t>on</m:t>
                    </m:r>
                    <m:r>
                      <m:rPr>
                        <m:nor/>
                      </m:rPr>
                      <a:rPr lang="en-US">
                        <a:latin typeface="Cambria Math" panose="02040503050406030204" pitchFamily="18" charset="0"/>
                      </a:rPr>
                      <m:t> )</m:t>
                    </m:r>
                  </m:oMath>
                </a14:m>
                <a:endParaRPr lang="en-US" dirty="0"/>
              </a:p>
              <a:p>
                <a:r>
                  <a:rPr lang="en-US" dirty="0"/>
                  <a:t>The probability of all the above sentences should be the same given no additional context</a:t>
                </a:r>
              </a:p>
              <a:p>
                <a:r>
                  <a:rPr lang="en-US" dirty="0"/>
                  <a:t>However, this might not be true due to corpus statistics</a:t>
                </a:r>
              </a:p>
              <a:p>
                <a:r>
                  <a:rPr lang="en-US" dirty="0"/>
                  <a:t>What if we had a black box model which assigned a cluster </a:t>
                </a:r>
                <a:br>
                  <a:rPr lang="en-US" dirty="0"/>
                </a:br>
                <a14:m>
                  <m:oMath xmlns:m="http://schemas.openxmlformats.org/officeDocument/2006/math">
                    <m:r>
                      <m:rPr>
                        <m:nor/>
                      </m:rPr>
                      <a:rPr lang="en-US" b="0" i="0" smtClean="0">
                        <a:latin typeface="Cambria Math" panose="02040503050406030204" pitchFamily="18" charset="0"/>
                      </a:rPr>
                      <m:t>Week</m:t>
                    </m:r>
                    <m:r>
                      <m:rPr>
                        <m:nor/>
                      </m:rPr>
                      <a:rPr lang="en-US" b="0" i="0" smtClean="0">
                        <a:latin typeface="Cambria Math" panose="02040503050406030204" pitchFamily="18" charset="0"/>
                      </a:rPr>
                      <m:t> = { </m:t>
                    </m:r>
                    <m:r>
                      <m:rPr>
                        <m:nor/>
                      </m:rPr>
                      <a:rPr lang="en-US" b="0" i="0" smtClean="0">
                        <a:latin typeface="Cambria Math" panose="02040503050406030204" pitchFamily="18" charset="0"/>
                      </a:rPr>
                      <m:t>Sunday</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Monday</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Tuesday</m:t>
                    </m:r>
                    <m:r>
                      <m:rPr>
                        <m:nor/>
                      </m:rPr>
                      <a:rPr lang="en-US" b="0" i="0" smtClean="0">
                        <a:latin typeface="Cambria Math" panose="02040503050406030204" pitchFamily="18" charset="0"/>
                      </a:rPr>
                      <m:t>, </m:t>
                    </m:r>
                    <m:r>
                      <m:rPr>
                        <m:nor/>
                      </m:rPr>
                      <a:rPr lang="en-US" b="0" i="0" smtClean="0">
                        <a:latin typeface="Cambria Math" panose="02040503050406030204" pitchFamily="18" charset="0"/>
                      </a:rPr>
                      <m:t>Wednesday</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Thursday</m:t>
                    </m:r>
                    <m:r>
                      <m:rPr>
                        <m:nor/>
                      </m:rPr>
                      <a:rPr lang="en-US" b="0" i="0" smtClean="0">
                        <a:latin typeface="Cambria Math" panose="02040503050406030204" pitchFamily="18" charset="0"/>
                      </a:rPr>
                      <m:t>, </m:t>
                    </m:r>
                    <m:r>
                      <m:rPr>
                        <m:nor/>
                      </m:rPr>
                      <a:rPr lang="en-US" b="0" i="0" smtClean="0">
                        <a:latin typeface="Cambria Math" panose="02040503050406030204" pitchFamily="18" charset="0"/>
                      </a:rPr>
                      <m:t>Friday</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Saturday</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Sunday</m:t>
                    </m:r>
                    <m:r>
                      <m:rPr>
                        <m:nor/>
                      </m:rPr>
                      <a:rPr lang="en-US" b="0" i="0" smtClean="0">
                        <a:latin typeface="Cambria Math" panose="02040503050406030204" pitchFamily="18" charset="0"/>
                      </a:rPr>
                      <m:t>}</m:t>
                    </m:r>
                  </m:oMath>
                </a14:m>
                <a:endParaRPr lang="en-US" b="0" dirty="0"/>
              </a:p>
              <a:p>
                <a:r>
                  <a:rPr lang="en-US" dirty="0"/>
                  <a:t>If we replace the word with the cluster to which it belongs to, the probability becomes</a:t>
                </a:r>
              </a:p>
              <a:p>
                <a:pPr lvl="1"/>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 </m:t>
                        </m:r>
                        <m:r>
                          <m:rPr>
                            <m:nor/>
                          </m:rPr>
                          <a:rPr lang="en-US" b="0" i="0" smtClean="0">
                            <a:latin typeface="Cambria Math" panose="02040503050406030204" pitchFamily="18" charset="0"/>
                          </a:rPr>
                          <m:t>Week</m:t>
                        </m:r>
                      </m:e>
                    </m:d>
                    <m:r>
                      <m:rPr>
                        <m:nor/>
                      </m:rPr>
                      <a:rPr lang="en-US" b="0" i="0" smtClean="0">
                        <a:latin typeface="Cambria Math" panose="02040503050406030204" pitchFamily="18" charset="0"/>
                      </a:rPr>
                      <m:t>Let</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r>
                      <m:rPr>
                        <m:nor/>
                      </m:rPr>
                      <a:rPr lang="en-US" b="0" i="0" smtClean="0">
                        <a:latin typeface="Cambria Math" panose="02040503050406030204" pitchFamily="18" charset="0"/>
                      </a:rPr>
                      <m:t>meet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on</m:t>
                    </m:r>
                    <m:r>
                      <m:rPr>
                        <m:nor/>
                      </m:rPr>
                      <a:rPr lang="en-US" b="0" i="0" smtClean="0">
                        <a:latin typeface="Cambria Math" panose="02040503050406030204" pitchFamily="18" charset="0"/>
                      </a:rPr>
                      <m:t> )</m:t>
                    </m:r>
                  </m:oMath>
                </a14:m>
                <a:endParaRPr lang="en-US" dirty="0"/>
              </a:p>
            </p:txBody>
          </p:sp>
        </mc:Choice>
        <mc:Fallback xmlns="">
          <p:sp>
            <p:nvSpPr>
              <p:cNvPr id="7" name="Content Placeholder 6">
                <a:extLst>
                  <a:ext uri="{FF2B5EF4-FFF2-40B4-BE49-F238E27FC236}">
                    <a16:creationId xmlns:a16="http://schemas.microsoft.com/office/drawing/2014/main" id="{4B681023-36E2-5F03-CF1A-F6A5AE171262}"/>
                  </a:ext>
                </a:extLst>
              </p:cNvPr>
              <p:cNvSpPr>
                <a:spLocks noGrp="1" noRot="1" noChangeAspect="1" noMove="1" noResize="1" noEditPoints="1" noAdjustHandles="1" noChangeArrowheads="1" noChangeShapeType="1" noTextEdit="1"/>
              </p:cNvSpPr>
              <p:nvPr>
                <p:ph idx="1"/>
              </p:nvPr>
            </p:nvSpPr>
            <p:spPr>
              <a:blipFill>
                <a:blip r:embed="rId2"/>
                <a:stretch>
                  <a:fillRect l="-4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32A4D8AF-E7B4-07E2-D568-C4AA706A4C03}"/>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37EF1B4B-269E-8B21-CD46-679578BF71C8}"/>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261904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5137-A1CE-097D-3C5D-435D40EB399E}"/>
              </a:ext>
            </a:extLst>
          </p:cNvPr>
          <p:cNvSpPr>
            <a:spLocks noGrp="1"/>
          </p:cNvSpPr>
          <p:nvPr>
            <p:ph type="title"/>
          </p:nvPr>
        </p:nvSpPr>
        <p:spPr/>
        <p:txBody>
          <a:bodyPr/>
          <a:lstStyle/>
          <a:p>
            <a:pPr>
              <a:spcBef>
                <a:spcPct val="20000"/>
              </a:spcBef>
              <a:spcAft>
                <a:spcPts val="600"/>
              </a:spcAft>
            </a:pPr>
            <a:r>
              <a:rPr lang="en-GB" dirty="0">
                <a:ea typeface="+mj-lt"/>
                <a:cs typeface="+mj-lt"/>
              </a:rPr>
              <a:t>n-gram Language Model</a:t>
            </a:r>
            <a:endParaRPr lang="en-US" dirty="0">
              <a:ea typeface="+mj-lt"/>
              <a:cs typeface="+mj-lt"/>
            </a:endParaRPr>
          </a:p>
        </p:txBody>
      </p:sp>
      <p:sp>
        <p:nvSpPr>
          <p:cNvPr id="3" name="Text Placeholder 2">
            <a:extLst>
              <a:ext uri="{FF2B5EF4-FFF2-40B4-BE49-F238E27FC236}">
                <a16:creationId xmlns:a16="http://schemas.microsoft.com/office/drawing/2014/main" id="{E63EE70E-43F3-0A61-B054-40ADF3298317}"/>
              </a:ext>
            </a:extLst>
          </p:cNvPr>
          <p:cNvSpPr>
            <a:spLocks noGrp="1"/>
          </p:cNvSpPr>
          <p:nvPr>
            <p:ph type="body" idx="1"/>
          </p:nvPr>
        </p:nvSpPr>
        <p:spPr/>
        <p:txBody>
          <a:bodyPr/>
          <a:lstStyle/>
          <a:p>
            <a:r>
              <a:rPr lang="en-GB" dirty="0"/>
              <a:t>POS Based n-gram Language Model</a:t>
            </a:r>
          </a:p>
        </p:txBody>
      </p:sp>
      <p:sp>
        <p:nvSpPr>
          <p:cNvPr id="5" name="Slide Number Placeholder 4">
            <a:extLst>
              <a:ext uri="{FF2B5EF4-FFF2-40B4-BE49-F238E27FC236}">
                <a16:creationId xmlns:a16="http://schemas.microsoft.com/office/drawing/2014/main" id="{A671DC12-540B-F2ED-C764-62203EAAFE17}"/>
              </a:ext>
            </a:extLst>
          </p:cNvPr>
          <p:cNvSpPr>
            <a:spLocks noGrp="1"/>
          </p:cNvSpPr>
          <p:nvPr>
            <p:ph type="sldNum" sz="quarter" idx="12"/>
          </p:nvPr>
        </p:nvSpPr>
        <p:spPr/>
        <p:txBody>
          <a:bodyPr/>
          <a:lstStyle/>
          <a:p>
            <a:fld id="{D57F1E4F-1CFF-5643-939E-217C01CDF565}" type="slidenum">
              <a:rPr lang="en-US" dirty="0"/>
              <a:pPr/>
              <a:t>47</a:t>
            </a:fld>
            <a:endParaRPr lang="en-GB"/>
          </a:p>
        </p:txBody>
      </p:sp>
      <p:sp>
        <p:nvSpPr>
          <p:cNvPr id="4" name="Footer Placeholder 3">
            <a:extLst>
              <a:ext uri="{FF2B5EF4-FFF2-40B4-BE49-F238E27FC236}">
                <a16:creationId xmlns:a16="http://schemas.microsoft.com/office/drawing/2014/main" id="{0C692318-082B-7AA0-5707-354BA2B65BEA}"/>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2245786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040-0129-13E3-A623-3163F1CBA5F6}"/>
              </a:ext>
            </a:extLst>
          </p:cNvPr>
          <p:cNvSpPr>
            <a:spLocks noGrp="1"/>
          </p:cNvSpPr>
          <p:nvPr>
            <p:ph type="title"/>
          </p:nvPr>
        </p:nvSpPr>
        <p:spPr/>
        <p:txBody>
          <a:bodyPr/>
          <a:lstStyle/>
          <a:p>
            <a:r>
              <a:rPr lang="en-GB" dirty="0"/>
              <a:t>N-GRAM LANGUAGE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8AB6FD-3E80-1BC6-8192-F13919C175E8}"/>
                  </a:ext>
                </a:extLst>
              </p:cNvPr>
              <p:cNvSpPr>
                <a:spLocks noGrp="1"/>
              </p:cNvSpPr>
              <p:nvPr>
                <p:ph idx="1"/>
              </p:nvPr>
            </p:nvSpPr>
            <p:spPr/>
            <p:txBody>
              <a:bodyPr>
                <a:normAutofit fontScale="85000" lnSpcReduction="10000"/>
              </a:bodyPr>
              <a:lstStyle/>
              <a:p>
                <a:pPr marL="0" indent="0">
                  <a:buNone/>
                </a:pPr>
                <a:r>
                  <a:rPr lang="en-US" b="1" dirty="0"/>
                  <a:t>Better Language Model using POS tags</a:t>
                </a:r>
              </a:p>
              <a:p>
                <a:r>
                  <a:rPr lang="en-US" dirty="0"/>
                  <a:t>Does introducing POS tag info lead to better LM?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𝑛</m:t>
                              </m:r>
                            </m:sub>
                          </m:sSub>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Τ</m:t>
                          </m:r>
                        </m:sub>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𝑛</m:t>
                                  </m:r>
                                </m:sub>
                              </m:sSub>
                            </m:e>
                          </m:d>
                        </m:e>
                      </m:nary>
                    </m:oMath>
                  </m:oMathPara>
                </a14:m>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𝑛</m:t>
                        </m:r>
                      </m:sub>
                    </m:sSub>
                  </m:oMath>
                </a14:m>
                <a:r>
                  <a:rPr lang="en-US" dirty="0"/>
                  <a:t> is a POS tag sequence for the given sequence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𝑛</m:t>
                              </m:r>
                            </m:sub>
                          </m:sSub>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Τ</m:t>
                          </m:r>
                        </m:sub>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𝑛</m:t>
                                  </m:r>
                                </m:sub>
                              </m:sSub>
                            </m:e>
                          </m:d>
                        </m:e>
                      </m:nary>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Τ</m:t>
                          </m:r>
                        </m:sub>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b="0" i="1" smtClean="0">
                                      <a:latin typeface="Cambria Math" panose="02040503050406030204" pitchFamily="18" charset="0"/>
                                    </a:rPr>
                                    <m:t>𝑛</m:t>
                                  </m:r>
                                </m:sub>
                              </m:sSub>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𝑛</m:t>
                              </m:r>
                            </m:sub>
                          </m:sSub>
                          <m:r>
                            <a:rPr lang="en-US" b="0" i="1" smtClean="0">
                              <a:latin typeface="Cambria Math" panose="02040503050406030204" pitchFamily="18" charset="0"/>
                            </a:rPr>
                            <m:t>)</m:t>
                          </m:r>
                        </m:e>
                      </m:nary>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Τ</m:t>
                          </m:r>
                        </m:sub>
                        <m:sup/>
                        <m:e>
                          <m:nary>
                            <m:naryPr>
                              <m:chr m:val="∑"/>
                              <m:ctrlPr>
                                <a:rPr lang="el-GR"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𝑃</m:t>
                              </m:r>
                              <m:d>
                                <m:dPr>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𝑃</m:t>
                              </m:r>
                              <m:d>
                                <m:dPr>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e>
                              </m:d>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e>
                      </m:nary>
                    </m:oMath>
                  </m:oMathPara>
                </a14:m>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E8AB6FD-3E80-1BC6-8192-F13919C175E8}"/>
                  </a:ext>
                </a:extLst>
              </p:cNvPr>
              <p:cNvSpPr>
                <a:spLocks noGrp="1" noRot="1" noChangeAspect="1" noMove="1" noResize="1" noEditPoints="1" noAdjustHandles="1" noChangeArrowheads="1" noChangeShapeType="1" noTextEdit="1"/>
              </p:cNvSpPr>
              <p:nvPr>
                <p:ph idx="1"/>
              </p:nvPr>
            </p:nvSpPr>
            <p:spPr>
              <a:blipFill>
                <a:blip r:embed="rId2"/>
                <a:stretch>
                  <a:fillRect l="-230" t="-7904" b="-2405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AE3AC6A-888E-F4D8-5469-38720160B9D9}"/>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DAB1C15F-5DA3-C08D-E974-477B38BBFA4F}"/>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551379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040-0129-13E3-A623-3163F1CBA5F6}"/>
              </a:ext>
            </a:extLst>
          </p:cNvPr>
          <p:cNvSpPr>
            <a:spLocks noGrp="1"/>
          </p:cNvSpPr>
          <p:nvPr>
            <p:ph type="title"/>
          </p:nvPr>
        </p:nvSpPr>
        <p:spPr/>
        <p:txBody>
          <a:bodyPr/>
          <a:lstStyle/>
          <a:p>
            <a:r>
              <a:rPr lang="en-GB" dirty="0"/>
              <a:t>N-GRAM LANGUAGE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8AB6FD-3E80-1BC6-8192-F13919C175E8}"/>
                  </a:ext>
                </a:extLst>
              </p:cNvPr>
              <p:cNvSpPr>
                <a:spLocks noGrp="1"/>
              </p:cNvSpPr>
              <p:nvPr>
                <p:ph idx="1"/>
              </p:nvPr>
            </p:nvSpPr>
            <p:spPr/>
            <p:txBody>
              <a:bodyPr>
                <a:normAutofit/>
              </a:bodyPr>
              <a:lstStyle/>
              <a:p>
                <a:pPr marL="0" indent="0">
                  <a:buNone/>
                </a:pPr>
                <a:r>
                  <a:rPr lang="en-US" b="1" dirty="0"/>
                  <a:t>Better Language Model using POS tags?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𝑛</m:t>
                              </m:r>
                            </m:sub>
                          </m:sSub>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Τ</m:t>
                          </m:r>
                        </m:sub>
                        <m:sup/>
                        <m:e>
                          <m:nary>
                            <m:naryPr>
                              <m:chr m:val="∑"/>
                              <m:ctrlPr>
                                <a:rPr lang="el-GR"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𝑃</m:t>
                              </m:r>
                              <m:d>
                                <m:dPr>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𝑃</m:t>
                              </m:r>
                              <m:d>
                                <m:dPr>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 </m:t>
                                  </m:r>
                                </m:e>
                              </m:d>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i="1">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e>
                          </m:nary>
                        </m:e>
                      </m:nary>
                    </m:oMath>
                  </m:oMathPara>
                </a14:m>
                <a:endParaRPr lang="en-US" b="0" dirty="0"/>
              </a:p>
              <a:p>
                <a:pPr marL="0" indent="0">
                  <a:buNone/>
                </a:pPr>
                <a:r>
                  <a:rPr lang="en-US" dirty="0"/>
                  <a:t>The model could assign large probability to sequences like </a:t>
                </a:r>
                <a:r>
                  <a:rPr lang="en-US" dirty="0">
                    <a:solidFill>
                      <a:schemeClr val="accent6"/>
                    </a:solidFill>
                  </a:rPr>
                  <a:t>I make to the market</a:t>
                </a:r>
                <a:endParaRPr lang="en-US" dirty="0"/>
              </a:p>
            </p:txBody>
          </p:sp>
        </mc:Choice>
        <mc:Fallback xmlns="">
          <p:sp>
            <p:nvSpPr>
              <p:cNvPr id="3" name="Content Placeholder 2">
                <a:extLst>
                  <a:ext uri="{FF2B5EF4-FFF2-40B4-BE49-F238E27FC236}">
                    <a16:creationId xmlns:a16="http://schemas.microsoft.com/office/drawing/2014/main" id="{7E8AB6FD-3E80-1BC6-8192-F13919C175E8}"/>
                  </a:ext>
                </a:extLst>
              </p:cNvPr>
              <p:cNvSpPr>
                <a:spLocks noGrp="1" noRot="1" noChangeAspect="1" noMove="1" noResize="1" noEditPoints="1" noAdjustHandles="1" noChangeArrowheads="1" noChangeShapeType="1" noTextEdit="1"/>
              </p:cNvSpPr>
              <p:nvPr>
                <p:ph idx="1"/>
              </p:nvPr>
            </p:nvSpPr>
            <p:spPr>
              <a:blipFill>
                <a:blip r:embed="rId2"/>
                <a:stretch>
                  <a:fillRect l="-4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AE3AC6A-888E-F4D8-5469-38720160B9D9}"/>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DAB1C15F-5DA3-C08D-E974-477B38BBFA4F}"/>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4032045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A22A-92AE-2B69-4FAF-694663C19303}"/>
              </a:ext>
            </a:extLst>
          </p:cNvPr>
          <p:cNvSpPr>
            <a:spLocks noGrp="1"/>
          </p:cNvSpPr>
          <p:nvPr>
            <p:ph type="title"/>
          </p:nvPr>
        </p:nvSpPr>
        <p:spPr/>
        <p:txBody>
          <a:bodyPr/>
          <a:lstStyle/>
          <a:p>
            <a:r>
              <a:rPr lang="en-US" dirty="0"/>
              <a:t>Encoding Words and Sentences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6F8642-DCBD-32A6-3679-03D99E8F0E20}"/>
                  </a:ext>
                </a:extLst>
              </p:cNvPr>
              <p:cNvSpPr>
                <a:spLocks noGrp="1"/>
              </p:cNvSpPr>
              <p:nvPr>
                <p:ph idx="1"/>
              </p:nvPr>
            </p:nvSpPr>
            <p:spPr/>
            <p:txBody>
              <a:bodyPr/>
              <a:lstStyle/>
              <a:p>
                <a:r>
                  <a:rPr lang="en-US" dirty="0"/>
                  <a:t>Consider the task of Sentiment Analysis</a:t>
                </a:r>
              </a:p>
              <a:p>
                <a:r>
                  <a:rPr lang="en-US" dirty="0"/>
                  <a:t>What is the sentiment of the following sentence?</a:t>
                </a:r>
              </a:p>
              <a:p>
                <a:pPr lvl="1"/>
                <a:r>
                  <a:rPr lang="en-US" dirty="0"/>
                  <a:t>I liked the movie</a:t>
                </a:r>
              </a:p>
              <a:p>
                <a:pPr lvl="1"/>
                <a:r>
                  <a:rPr lang="en-US" dirty="0"/>
                  <a:t>The car broke down. I hate the car.</a:t>
                </a:r>
              </a:p>
              <a:p>
                <a:r>
                  <a:rPr lang="en-US" dirty="0"/>
                  <a:t>Learning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such that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=1 </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Where, </a:t>
                </a:r>
                <a14:m>
                  <m:oMath xmlns:m="http://schemas.openxmlformats.org/officeDocument/2006/math">
                    <m:r>
                      <a:rPr lang="en-US" b="0" i="1" smtClean="0">
                        <a:latin typeface="Cambria Math" panose="02040503050406030204" pitchFamily="18" charset="0"/>
                        <a:ea typeface="Cambria Math" panose="02040503050406030204" pitchFamily="18" charset="0"/>
                      </a:rPr>
                      <m:t>𝑤</m:t>
                    </m:r>
                  </m:oMath>
                </a14:m>
                <a:r>
                  <a:rPr lang="en-US" dirty="0"/>
                  <a:t> is the representation of the sentence</a:t>
                </a:r>
              </a:p>
            </p:txBody>
          </p:sp>
        </mc:Choice>
        <mc:Fallback xmlns="">
          <p:sp>
            <p:nvSpPr>
              <p:cNvPr id="3" name="Content Placeholder 2">
                <a:extLst>
                  <a:ext uri="{FF2B5EF4-FFF2-40B4-BE49-F238E27FC236}">
                    <a16:creationId xmlns:a16="http://schemas.microsoft.com/office/drawing/2014/main" id="{BA6F8642-DCBD-32A6-3679-03D99E8F0E20}"/>
                  </a:ext>
                </a:extLst>
              </p:cNvPr>
              <p:cNvSpPr>
                <a:spLocks noGrp="1" noRot="1" noChangeAspect="1" noMove="1" noResize="1" noEditPoints="1" noAdjustHandles="1" noChangeArrowheads="1" noChangeShapeType="1" noTextEdit="1"/>
              </p:cNvSpPr>
              <p:nvPr>
                <p:ph idx="1"/>
              </p:nvPr>
            </p:nvSpPr>
            <p:spPr>
              <a:blipFill>
                <a:blip r:embed="rId2"/>
                <a:stretch>
                  <a:fillRect l="-11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82E425F-C32E-9701-795C-C39B7ECFF20F}"/>
              </a:ext>
            </a:extLst>
          </p:cNvPr>
          <p:cNvSpPr>
            <a:spLocks noGrp="1"/>
          </p:cNvSpPr>
          <p:nvPr>
            <p:ph type="sldNum" sz="quarter" idx="12"/>
          </p:nvPr>
        </p:nvSpPr>
        <p:spPr/>
        <p:txBody>
          <a:bodyPr/>
          <a:lstStyle/>
          <a:p>
            <a:fld id="{8E76CBA5-E987-5E44-BC9F-E1C771F6FE5A}" type="slidenum">
              <a:rPr lang="en-US" smtClean="0"/>
              <a:t>5</a:t>
            </a:fld>
            <a:endParaRPr lang="en-US"/>
          </a:p>
        </p:txBody>
      </p:sp>
      <p:sp>
        <p:nvSpPr>
          <p:cNvPr id="7" name="Date Placeholder 6">
            <a:extLst>
              <a:ext uri="{FF2B5EF4-FFF2-40B4-BE49-F238E27FC236}">
                <a16:creationId xmlns:a16="http://schemas.microsoft.com/office/drawing/2014/main" id="{4A3BEFE9-9493-6A9C-85A6-B0D403D72B50}"/>
              </a:ext>
            </a:extLst>
          </p:cNvPr>
          <p:cNvSpPr>
            <a:spLocks noGrp="1"/>
          </p:cNvSpPr>
          <p:nvPr>
            <p:ph type="dt" sz="half" idx="10"/>
          </p:nvPr>
        </p:nvSpPr>
        <p:spPr/>
        <p:txBody>
          <a:bodyPr/>
          <a:lstStyle/>
          <a:p>
            <a:fld id="{91B7A5E9-6616-374F-9843-0751D55E5A50}" type="datetime1">
              <a:rPr lang="en-IN" smtClean="0"/>
              <a:t>22/08/23</a:t>
            </a:fld>
            <a:endParaRPr lang="en-US"/>
          </a:p>
        </p:txBody>
      </p:sp>
      <p:sp>
        <p:nvSpPr>
          <p:cNvPr id="8" name="Footer Placeholder 7">
            <a:extLst>
              <a:ext uri="{FF2B5EF4-FFF2-40B4-BE49-F238E27FC236}">
                <a16:creationId xmlns:a16="http://schemas.microsoft.com/office/drawing/2014/main" id="{D5EF0342-9B6A-4E09-1245-87BC045572A2}"/>
              </a:ext>
            </a:extLst>
          </p:cNvPr>
          <p:cNvSpPr>
            <a:spLocks noGrp="1"/>
          </p:cNvSpPr>
          <p:nvPr>
            <p:ph type="ftr" sz="quarter" idx="11"/>
          </p:nvPr>
        </p:nvSpPr>
        <p:spPr/>
        <p:txBody>
          <a:bodyPr/>
          <a:lstStyle/>
          <a:p>
            <a:r>
              <a:rPr lang="en-US"/>
              <a:t>Rudra Murthy</a:t>
            </a:r>
          </a:p>
        </p:txBody>
      </p:sp>
      <p:pic>
        <p:nvPicPr>
          <p:cNvPr id="5" name="Picture 4" descr="Person wearing yellow">
            <a:extLst>
              <a:ext uri="{FF2B5EF4-FFF2-40B4-BE49-F238E27FC236}">
                <a16:creationId xmlns:a16="http://schemas.microsoft.com/office/drawing/2014/main" id="{5C513501-300A-8BE1-C478-95FD786399FA}"/>
              </a:ext>
            </a:extLst>
          </p:cNvPr>
          <p:cNvPicPr>
            <a:picLocks noChangeAspect="1"/>
          </p:cNvPicPr>
          <p:nvPr/>
        </p:nvPicPr>
        <p:blipFill>
          <a:blip r:embed="rId3"/>
          <a:stretch>
            <a:fillRect/>
          </a:stretch>
        </p:blipFill>
        <p:spPr>
          <a:xfrm>
            <a:off x="6989506" y="3333136"/>
            <a:ext cx="3049229" cy="2032819"/>
          </a:xfrm>
          <a:prstGeom prst="rect">
            <a:avLst/>
          </a:prstGeom>
        </p:spPr>
      </p:pic>
      <p:sp>
        <p:nvSpPr>
          <p:cNvPr id="9" name="Cloud Callout 8">
            <a:extLst>
              <a:ext uri="{FF2B5EF4-FFF2-40B4-BE49-F238E27FC236}">
                <a16:creationId xmlns:a16="http://schemas.microsoft.com/office/drawing/2014/main" id="{6263EBD6-1F4D-DF9D-AFFD-9AFEA261F62B}"/>
              </a:ext>
            </a:extLst>
          </p:cNvPr>
          <p:cNvSpPr/>
          <p:nvPr/>
        </p:nvSpPr>
        <p:spPr>
          <a:xfrm>
            <a:off x="7325033" y="2083158"/>
            <a:ext cx="4365522" cy="1345842"/>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Machine Learning requires encoding data in numeric form.</a:t>
            </a:r>
          </a:p>
          <a:p>
            <a:pPr algn="ctr"/>
            <a:r>
              <a:rPr lang="en-US" sz="1400" dirty="0"/>
              <a:t>How do I go from words/sentences to numbers?</a:t>
            </a:r>
          </a:p>
        </p:txBody>
      </p:sp>
    </p:spTree>
    <p:extLst>
      <p:ext uri="{BB962C8B-B14F-4D97-AF65-F5344CB8AC3E}">
        <p14:creationId xmlns:p14="http://schemas.microsoft.com/office/powerpoint/2010/main" val="37755132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5137-A1CE-097D-3C5D-435D40EB399E}"/>
              </a:ext>
            </a:extLst>
          </p:cNvPr>
          <p:cNvSpPr>
            <a:spLocks noGrp="1"/>
          </p:cNvSpPr>
          <p:nvPr>
            <p:ph type="title"/>
          </p:nvPr>
        </p:nvSpPr>
        <p:spPr/>
        <p:txBody>
          <a:bodyPr/>
          <a:lstStyle/>
          <a:p>
            <a:pPr>
              <a:spcBef>
                <a:spcPct val="20000"/>
              </a:spcBef>
              <a:spcAft>
                <a:spcPts val="600"/>
              </a:spcAft>
            </a:pPr>
            <a:r>
              <a:rPr lang="en-GB" dirty="0">
                <a:ea typeface="+mj-lt"/>
                <a:cs typeface="+mj-lt"/>
              </a:rPr>
              <a:t>n-gram Language Model</a:t>
            </a:r>
            <a:endParaRPr lang="en-US" dirty="0">
              <a:ea typeface="+mj-lt"/>
              <a:cs typeface="+mj-lt"/>
            </a:endParaRPr>
          </a:p>
        </p:txBody>
      </p:sp>
      <p:sp>
        <p:nvSpPr>
          <p:cNvPr id="3" name="Text Placeholder 2">
            <a:extLst>
              <a:ext uri="{FF2B5EF4-FFF2-40B4-BE49-F238E27FC236}">
                <a16:creationId xmlns:a16="http://schemas.microsoft.com/office/drawing/2014/main" id="{E63EE70E-43F3-0A61-B054-40ADF3298317}"/>
              </a:ext>
            </a:extLst>
          </p:cNvPr>
          <p:cNvSpPr>
            <a:spLocks noGrp="1"/>
          </p:cNvSpPr>
          <p:nvPr>
            <p:ph type="body" idx="1"/>
          </p:nvPr>
        </p:nvSpPr>
        <p:spPr/>
        <p:txBody>
          <a:bodyPr/>
          <a:lstStyle/>
          <a:p>
            <a:r>
              <a:rPr lang="en-GB" dirty="0"/>
              <a:t>Parse-Tree Based n-gram Language Model</a:t>
            </a:r>
          </a:p>
        </p:txBody>
      </p:sp>
      <p:sp>
        <p:nvSpPr>
          <p:cNvPr id="5" name="Slide Number Placeholder 4">
            <a:extLst>
              <a:ext uri="{FF2B5EF4-FFF2-40B4-BE49-F238E27FC236}">
                <a16:creationId xmlns:a16="http://schemas.microsoft.com/office/drawing/2014/main" id="{A671DC12-540B-F2ED-C764-62203EAAFE17}"/>
              </a:ext>
            </a:extLst>
          </p:cNvPr>
          <p:cNvSpPr>
            <a:spLocks noGrp="1"/>
          </p:cNvSpPr>
          <p:nvPr>
            <p:ph type="sldNum" sz="quarter" idx="12"/>
          </p:nvPr>
        </p:nvSpPr>
        <p:spPr/>
        <p:txBody>
          <a:bodyPr/>
          <a:lstStyle/>
          <a:p>
            <a:fld id="{D57F1E4F-1CFF-5643-939E-217C01CDF565}" type="slidenum">
              <a:rPr lang="en-US" dirty="0"/>
              <a:pPr/>
              <a:t>50</a:t>
            </a:fld>
            <a:endParaRPr lang="en-GB"/>
          </a:p>
        </p:txBody>
      </p:sp>
      <p:sp>
        <p:nvSpPr>
          <p:cNvPr id="4" name="Footer Placeholder 3">
            <a:extLst>
              <a:ext uri="{FF2B5EF4-FFF2-40B4-BE49-F238E27FC236}">
                <a16:creationId xmlns:a16="http://schemas.microsoft.com/office/drawing/2014/main" id="{0C692318-082B-7AA0-5707-354BA2B65BEA}"/>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108592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040-0129-13E3-A623-3163F1CBA5F6}"/>
              </a:ext>
            </a:extLst>
          </p:cNvPr>
          <p:cNvSpPr>
            <a:spLocks noGrp="1"/>
          </p:cNvSpPr>
          <p:nvPr>
            <p:ph type="title"/>
          </p:nvPr>
        </p:nvSpPr>
        <p:spPr/>
        <p:txBody>
          <a:bodyPr/>
          <a:lstStyle/>
          <a:p>
            <a:r>
              <a:rPr lang="en-GB" dirty="0"/>
              <a:t>N-GRAM LANGUAGE MODEL</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8AB6FD-3E80-1BC6-8192-F13919C175E8}"/>
                  </a:ext>
                </a:extLst>
              </p:cNvPr>
              <p:cNvSpPr>
                <a:spLocks noGrp="1"/>
              </p:cNvSpPr>
              <p:nvPr>
                <p:ph idx="1"/>
              </p:nvPr>
            </p:nvSpPr>
            <p:spPr/>
            <p:txBody>
              <a:bodyPr>
                <a:normAutofit/>
              </a:bodyPr>
              <a:lstStyle/>
              <a:p>
                <a:pPr marL="0" indent="0">
                  <a:buNone/>
                </a:pPr>
                <a:r>
                  <a:rPr lang="en-US" b="1" dirty="0"/>
                  <a:t>Better Language Model using Parse Trees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b="0" i="1" smtClean="0">
                                  <a:latin typeface="Cambria Math" panose="02040503050406030204" pitchFamily="18" charset="0"/>
                                </a:rPr>
                                <m:t>𝑛</m:t>
                              </m:r>
                            </m:sub>
                          </m:sSub>
                        </m:e>
                      </m:d>
                      <m:r>
                        <a:rPr lang="en-US" b="0" i="1" smtClean="0">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𝑇</m:t>
                          </m:r>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Τ</m:t>
                          </m:r>
                        </m:sub>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i="1">
                                  <a:latin typeface="Cambria Math" panose="02040503050406030204" pitchFamily="18" charset="0"/>
                                </a:rPr>
                                <m:t> , </m:t>
                              </m:r>
                              <m:r>
                                <a:rPr lang="en-US" b="0" i="1" smtClean="0">
                                  <a:latin typeface="Cambria Math" panose="02040503050406030204" pitchFamily="18" charset="0"/>
                                </a:rPr>
                                <m:t>𝑇</m:t>
                              </m:r>
                            </m:e>
                          </m:d>
                        </m:e>
                      </m:nary>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𝑇</m:t>
                          </m:r>
                          <m:r>
                            <a:rPr lang="en-US"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Τ</m:t>
                          </m:r>
                        </m:sub>
                        <m:sup/>
                        <m:e>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 </m:t>
                              </m:r>
                            </m:e>
                          </m:d>
                          <m:r>
                            <a:rPr lang="en-US" b="0" i="1" smtClean="0">
                              <a:latin typeface="Cambria Math" panose="02040503050406030204" pitchFamily="18" charset="0"/>
                              <a:ea typeface="Cambria Math" panose="02040503050406030204" pitchFamily="18" charset="0"/>
                            </a:rPr>
                            <m:t> × </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𝑛</m:t>
                                  </m:r>
                                </m:sub>
                              </m:sSub>
                              <m:r>
                                <a:rPr lang="en-US" b="0" i="1" smtClean="0">
                                  <a:latin typeface="Cambria Math" panose="02040503050406030204" pitchFamily="18" charset="0"/>
                                </a:rPr>
                                <m:t>| </m:t>
                              </m:r>
                              <m:r>
                                <a:rPr lang="en-US" i="1">
                                  <a:latin typeface="Cambria Math" panose="02040503050406030204" pitchFamily="18" charset="0"/>
                                </a:rPr>
                                <m:t>𝑇</m:t>
                              </m:r>
                            </m:e>
                          </m:d>
                        </m:e>
                      </m:nary>
                    </m:oMath>
                  </m:oMathPara>
                </a14:m>
                <a:endParaRPr lang="en-US" b="0" dirty="0"/>
              </a:p>
              <a:p>
                <a:pPr marL="0" indent="0">
                  <a:buNone/>
                </a:pPr>
                <a:r>
                  <a:rPr lang="en-US" dirty="0"/>
                  <a:t>Here, </a:t>
                </a:r>
                <a14:m>
                  <m:oMath xmlns:m="http://schemas.openxmlformats.org/officeDocument/2006/math">
                    <m:r>
                      <m:rPr>
                        <m:brk m:alnAt="7"/>
                      </m:rPr>
                      <a:rPr lang="en-US" i="1" smtClean="0">
                        <a:latin typeface="Cambria Math" panose="02040503050406030204" pitchFamily="18" charset="0"/>
                      </a:rPr>
                      <m:t>𝑇</m:t>
                    </m:r>
                  </m:oMath>
                </a14:m>
                <a:r>
                  <a:rPr lang="en-US" dirty="0"/>
                  <a:t> is the set of all possible parse trees for the given sequence</a:t>
                </a:r>
              </a:p>
            </p:txBody>
          </p:sp>
        </mc:Choice>
        <mc:Fallback xmlns="">
          <p:sp>
            <p:nvSpPr>
              <p:cNvPr id="3" name="Content Placeholder 2">
                <a:extLst>
                  <a:ext uri="{FF2B5EF4-FFF2-40B4-BE49-F238E27FC236}">
                    <a16:creationId xmlns:a16="http://schemas.microsoft.com/office/drawing/2014/main" id="{7E8AB6FD-3E80-1BC6-8192-F13919C175E8}"/>
                  </a:ext>
                </a:extLst>
              </p:cNvPr>
              <p:cNvSpPr>
                <a:spLocks noGrp="1" noRot="1" noChangeAspect="1" noMove="1" noResize="1" noEditPoints="1" noAdjustHandles="1" noChangeArrowheads="1" noChangeShapeType="1" noTextEdit="1"/>
              </p:cNvSpPr>
              <p:nvPr>
                <p:ph idx="1"/>
              </p:nvPr>
            </p:nvSpPr>
            <p:spPr>
              <a:blipFill>
                <a:blip r:embed="rId2"/>
                <a:stretch>
                  <a:fillRect l="-460" b="-5498"/>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AE3AC6A-888E-F4D8-5469-38720160B9D9}"/>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DAB1C15F-5DA3-C08D-E974-477B38BBFA4F}"/>
              </a:ext>
            </a:extLst>
          </p:cNvPr>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24421917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4040-0129-13E3-A623-3163F1CBA5F6}"/>
              </a:ext>
            </a:extLst>
          </p:cNvPr>
          <p:cNvSpPr>
            <a:spLocks noGrp="1"/>
          </p:cNvSpPr>
          <p:nvPr>
            <p:ph type="title"/>
          </p:nvPr>
        </p:nvSpPr>
        <p:spPr/>
        <p:txBody>
          <a:bodyPr/>
          <a:lstStyle/>
          <a:p>
            <a:r>
              <a:rPr lang="en-GB" dirty="0"/>
              <a:t>N-GRAM LANGUAGE MODEL</a:t>
            </a:r>
            <a:endParaRPr lang="en-US" dirty="0"/>
          </a:p>
        </p:txBody>
      </p:sp>
      <p:pic>
        <p:nvPicPr>
          <p:cNvPr id="7" name="Content Placeholder 6" descr="Table&#10;&#10;Description automatically generated">
            <a:extLst>
              <a:ext uri="{FF2B5EF4-FFF2-40B4-BE49-F238E27FC236}">
                <a16:creationId xmlns:a16="http://schemas.microsoft.com/office/drawing/2014/main" id="{1E8CBE69-3DBB-43B1-2321-F06C0871C8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5082" y="1832881"/>
            <a:ext cx="5687364" cy="4198477"/>
          </a:xfrm>
        </p:spPr>
      </p:pic>
      <p:sp>
        <p:nvSpPr>
          <p:cNvPr id="4" name="Footer Placeholder 3">
            <a:extLst>
              <a:ext uri="{FF2B5EF4-FFF2-40B4-BE49-F238E27FC236}">
                <a16:creationId xmlns:a16="http://schemas.microsoft.com/office/drawing/2014/main" id="{6AE3AC6A-888E-F4D8-5469-38720160B9D9}"/>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DAB1C15F-5DA3-C08D-E974-477B38BBFA4F}"/>
              </a:ext>
            </a:extLst>
          </p:cNvPr>
          <p:cNvSpPr>
            <a:spLocks noGrp="1"/>
          </p:cNvSpPr>
          <p:nvPr>
            <p:ph type="sldNum" sz="quarter" idx="12"/>
          </p:nvPr>
        </p:nvSpPr>
        <p:spPr/>
        <p:txBody>
          <a:bodyPr/>
          <a:lstStyle/>
          <a:p>
            <a:fld id="{D57F1E4F-1CFF-5643-939E-217C01CDF565}" type="slidenum">
              <a:rPr lang="en-US" smtClean="0"/>
              <a:pPr/>
              <a:t>52</a:t>
            </a:fld>
            <a:endParaRPr lang="en-US" dirty="0"/>
          </a:p>
        </p:txBody>
      </p:sp>
      <p:sp>
        <p:nvSpPr>
          <p:cNvPr id="8" name="TextBox 7">
            <a:extLst>
              <a:ext uri="{FF2B5EF4-FFF2-40B4-BE49-F238E27FC236}">
                <a16:creationId xmlns:a16="http://schemas.microsoft.com/office/drawing/2014/main" id="{589D8A70-7B6F-F74E-E3AB-EE44E648A976}"/>
              </a:ext>
            </a:extLst>
          </p:cNvPr>
          <p:cNvSpPr txBox="1"/>
          <p:nvPr/>
        </p:nvSpPr>
        <p:spPr>
          <a:xfrm>
            <a:off x="2238103" y="6134373"/>
            <a:ext cx="7092519" cy="276999"/>
          </a:xfrm>
          <a:prstGeom prst="rect">
            <a:avLst/>
          </a:prstGeom>
          <a:noFill/>
        </p:spPr>
        <p:txBody>
          <a:bodyPr wrap="none" rtlCol="0">
            <a:spAutoFit/>
          </a:bodyPr>
          <a:lstStyle/>
          <a:p>
            <a:r>
              <a:rPr lang="en-US" sz="1200" dirty="0"/>
              <a:t>Slides adapted from CS626: NLP, Speech and the Web, 2013, Prof. </a:t>
            </a:r>
            <a:r>
              <a:rPr lang="en-US" sz="1200" dirty="0" err="1"/>
              <a:t>Pushpak</a:t>
            </a:r>
            <a:r>
              <a:rPr lang="en-US" sz="1200" dirty="0"/>
              <a:t> Bhattacharyya CSE Dept, IIT Bombay</a:t>
            </a:r>
          </a:p>
        </p:txBody>
      </p:sp>
      <p:sp>
        <p:nvSpPr>
          <p:cNvPr id="9" name="TextBox 8">
            <a:extLst>
              <a:ext uri="{FF2B5EF4-FFF2-40B4-BE49-F238E27FC236}">
                <a16:creationId xmlns:a16="http://schemas.microsoft.com/office/drawing/2014/main" id="{A32349C3-9DCB-0A64-57B2-BA65015F28A7}"/>
              </a:ext>
            </a:extLst>
          </p:cNvPr>
          <p:cNvSpPr txBox="1"/>
          <p:nvPr/>
        </p:nvSpPr>
        <p:spPr>
          <a:xfrm>
            <a:off x="581192" y="2246811"/>
            <a:ext cx="2017412" cy="369332"/>
          </a:xfrm>
          <a:prstGeom prst="rect">
            <a:avLst/>
          </a:prstGeom>
          <a:noFill/>
        </p:spPr>
        <p:txBody>
          <a:bodyPr wrap="none" rtlCol="0">
            <a:spAutoFit/>
          </a:bodyPr>
          <a:lstStyle/>
          <a:p>
            <a:r>
              <a:rPr lang="en-US" b="1" dirty="0"/>
              <a:t>Food for thought</a:t>
            </a:r>
          </a:p>
        </p:txBody>
      </p:sp>
    </p:spTree>
    <p:extLst>
      <p:ext uri="{BB962C8B-B14F-4D97-AF65-F5344CB8AC3E}">
        <p14:creationId xmlns:p14="http://schemas.microsoft.com/office/powerpoint/2010/main" val="26696924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5137-A1CE-097D-3C5D-435D40EB399E}"/>
              </a:ext>
            </a:extLst>
          </p:cNvPr>
          <p:cNvSpPr>
            <a:spLocks noGrp="1"/>
          </p:cNvSpPr>
          <p:nvPr>
            <p:ph type="title"/>
          </p:nvPr>
        </p:nvSpPr>
        <p:spPr/>
        <p:txBody>
          <a:bodyPr/>
          <a:lstStyle/>
          <a:p>
            <a:pPr>
              <a:spcBef>
                <a:spcPct val="20000"/>
              </a:spcBef>
              <a:spcAft>
                <a:spcPts val="600"/>
              </a:spcAft>
            </a:pPr>
            <a:r>
              <a:rPr lang="en-GB" dirty="0">
                <a:ea typeface="+mj-lt"/>
                <a:cs typeface="+mj-lt"/>
              </a:rPr>
              <a:t>Neural Language Model</a:t>
            </a:r>
            <a:endParaRPr lang="en-US" dirty="0">
              <a:ea typeface="+mj-lt"/>
              <a:cs typeface="+mj-lt"/>
            </a:endParaRPr>
          </a:p>
        </p:txBody>
      </p:sp>
      <p:sp>
        <p:nvSpPr>
          <p:cNvPr id="3" name="Text Placeholder 2">
            <a:extLst>
              <a:ext uri="{FF2B5EF4-FFF2-40B4-BE49-F238E27FC236}">
                <a16:creationId xmlns:a16="http://schemas.microsoft.com/office/drawing/2014/main" id="{E63EE70E-43F3-0A61-B054-40ADF3298317}"/>
              </a:ext>
            </a:extLst>
          </p:cNvPr>
          <p:cNvSpPr>
            <a:spLocks noGrp="1"/>
          </p:cNvSpPr>
          <p:nvPr>
            <p:ph type="body" idx="1"/>
          </p:nvPr>
        </p:nvSpPr>
        <p:spPr/>
        <p:txBody>
          <a:bodyPr/>
          <a:lstStyle/>
          <a:p>
            <a:r>
              <a:rPr lang="en-GB" dirty="0"/>
              <a:t>A neural probabilistic language model</a:t>
            </a:r>
          </a:p>
        </p:txBody>
      </p:sp>
      <p:sp>
        <p:nvSpPr>
          <p:cNvPr id="5" name="Slide Number Placeholder 4">
            <a:extLst>
              <a:ext uri="{FF2B5EF4-FFF2-40B4-BE49-F238E27FC236}">
                <a16:creationId xmlns:a16="http://schemas.microsoft.com/office/drawing/2014/main" id="{A671DC12-540B-F2ED-C764-62203EAAFE17}"/>
              </a:ext>
            </a:extLst>
          </p:cNvPr>
          <p:cNvSpPr>
            <a:spLocks noGrp="1"/>
          </p:cNvSpPr>
          <p:nvPr>
            <p:ph type="sldNum" sz="quarter" idx="12"/>
          </p:nvPr>
        </p:nvSpPr>
        <p:spPr/>
        <p:txBody>
          <a:bodyPr/>
          <a:lstStyle/>
          <a:p>
            <a:fld id="{D57F1E4F-1CFF-5643-939E-217C01CDF565}" type="slidenum">
              <a:rPr lang="en-US" dirty="0"/>
              <a:pPr/>
              <a:t>53</a:t>
            </a:fld>
            <a:endParaRPr lang="en-GB"/>
          </a:p>
        </p:txBody>
      </p:sp>
      <p:sp>
        <p:nvSpPr>
          <p:cNvPr id="4" name="Footer Placeholder 3">
            <a:extLst>
              <a:ext uri="{FF2B5EF4-FFF2-40B4-BE49-F238E27FC236}">
                <a16:creationId xmlns:a16="http://schemas.microsoft.com/office/drawing/2014/main" id="{0C692318-082B-7AA0-5707-354BA2B65BEA}"/>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40438905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CB1537-7FFA-FE3B-F19F-338138DB7851}"/>
              </a:ext>
            </a:extLst>
          </p:cNvPr>
          <p:cNvSpPr>
            <a:spLocks noGrp="1"/>
          </p:cNvSpPr>
          <p:nvPr>
            <p:ph type="title"/>
          </p:nvPr>
        </p:nvSpPr>
        <p:spPr/>
        <p:txBody>
          <a:bodyPr/>
          <a:lstStyle/>
          <a:p>
            <a:r>
              <a:rPr lang="en-US" dirty="0"/>
              <a:t>Neural Language Model</a:t>
            </a:r>
          </a:p>
        </p:txBody>
      </p:sp>
      <p:sp>
        <p:nvSpPr>
          <p:cNvPr id="7" name="Content Placeholder 6">
            <a:extLst>
              <a:ext uri="{FF2B5EF4-FFF2-40B4-BE49-F238E27FC236}">
                <a16:creationId xmlns:a16="http://schemas.microsoft.com/office/drawing/2014/main" id="{3A313F5D-6892-F8A0-C6BF-79705CF7B444}"/>
              </a:ext>
            </a:extLst>
          </p:cNvPr>
          <p:cNvSpPr>
            <a:spLocks noGrp="1"/>
          </p:cNvSpPr>
          <p:nvPr>
            <p:ph idx="1"/>
          </p:nvPr>
        </p:nvSpPr>
        <p:spPr/>
        <p:txBody>
          <a:bodyPr/>
          <a:lstStyle/>
          <a:p>
            <a:pPr marL="0" indent="0">
              <a:buNone/>
            </a:pPr>
            <a:r>
              <a:rPr lang="en-US" b="1" dirty="0"/>
              <a:t>Motivation</a:t>
            </a:r>
            <a:endParaRPr lang="en-US" dirty="0"/>
          </a:p>
          <a:p>
            <a:r>
              <a:rPr lang="en-US" dirty="0"/>
              <a:t>Existing n-gram language models fails to capture similarity between words</a:t>
            </a:r>
          </a:p>
          <a:p>
            <a:r>
              <a:rPr lang="en-US" dirty="0"/>
              <a:t>Assume we have observed the following sentence:</a:t>
            </a:r>
          </a:p>
          <a:p>
            <a:pPr lvl="1"/>
            <a:r>
              <a:rPr lang="en-US" dirty="0">
                <a:solidFill>
                  <a:schemeClr val="accent6"/>
                </a:solidFill>
                <a:latin typeface="Consolas" panose="020B0609020204030204" pitchFamily="49" charset="0"/>
                <a:cs typeface="Consolas" panose="020B0609020204030204" pitchFamily="49" charset="0"/>
              </a:rPr>
              <a:t>The dog was running in the backyard</a:t>
            </a:r>
          </a:p>
          <a:p>
            <a:r>
              <a:rPr lang="en-US" dirty="0">
                <a:cs typeface="Consolas" panose="020B0609020204030204" pitchFamily="49" charset="0"/>
              </a:rPr>
              <a:t>When a new yet similar sentence is encountered the model fails to assign a meaning probability</a:t>
            </a:r>
          </a:p>
          <a:p>
            <a:pPr lvl="1"/>
            <a:r>
              <a:rPr lang="en-US" dirty="0">
                <a:solidFill>
                  <a:schemeClr val="accent6"/>
                </a:solidFill>
                <a:latin typeface="Consolas" panose="020B0609020204030204" pitchFamily="49" charset="0"/>
                <a:cs typeface="Consolas" panose="020B0609020204030204" pitchFamily="49" charset="0"/>
              </a:rPr>
              <a:t>The puggle was </a:t>
            </a:r>
            <a:r>
              <a:rPr lang="en-US" dirty="0" err="1">
                <a:solidFill>
                  <a:schemeClr val="accent6"/>
                </a:solidFill>
                <a:latin typeface="Consolas" panose="020B0609020204030204" pitchFamily="49" charset="0"/>
                <a:cs typeface="Consolas" panose="020B0609020204030204" pitchFamily="49" charset="0"/>
              </a:rPr>
              <a:t>splooting</a:t>
            </a:r>
            <a:r>
              <a:rPr lang="en-US" dirty="0">
                <a:solidFill>
                  <a:schemeClr val="accent6"/>
                </a:solidFill>
                <a:latin typeface="Consolas" panose="020B0609020204030204" pitchFamily="49" charset="0"/>
                <a:cs typeface="Consolas" panose="020B0609020204030204" pitchFamily="49" charset="0"/>
              </a:rPr>
              <a:t> in the patio</a:t>
            </a:r>
          </a:p>
        </p:txBody>
      </p:sp>
      <p:sp>
        <p:nvSpPr>
          <p:cNvPr id="4" name="Footer Placeholder 3">
            <a:extLst>
              <a:ext uri="{FF2B5EF4-FFF2-40B4-BE49-F238E27FC236}">
                <a16:creationId xmlns:a16="http://schemas.microsoft.com/office/drawing/2014/main" id="{16A27B4A-1E2B-ABE3-D743-155AC3E49401}"/>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7E9B3BFF-593D-7231-4AAB-78AF3B076BBE}"/>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16961171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CB1537-7FFA-FE3B-F19F-338138DB7851}"/>
              </a:ext>
            </a:extLst>
          </p:cNvPr>
          <p:cNvSpPr>
            <a:spLocks noGrp="1"/>
          </p:cNvSpPr>
          <p:nvPr>
            <p:ph type="title"/>
          </p:nvPr>
        </p:nvSpPr>
        <p:spPr/>
        <p:txBody>
          <a:bodyPr/>
          <a:lstStyle/>
          <a:p>
            <a:r>
              <a:rPr lang="en-US" dirty="0"/>
              <a:t>Neural Language Model</a:t>
            </a:r>
          </a:p>
        </p:txBody>
      </p:sp>
      <p:sp>
        <p:nvSpPr>
          <p:cNvPr id="7" name="Content Placeholder 6">
            <a:extLst>
              <a:ext uri="{FF2B5EF4-FFF2-40B4-BE49-F238E27FC236}">
                <a16:creationId xmlns:a16="http://schemas.microsoft.com/office/drawing/2014/main" id="{3A313F5D-6892-F8A0-C6BF-79705CF7B444}"/>
              </a:ext>
            </a:extLst>
          </p:cNvPr>
          <p:cNvSpPr>
            <a:spLocks noGrp="1"/>
          </p:cNvSpPr>
          <p:nvPr>
            <p:ph idx="1"/>
          </p:nvPr>
        </p:nvSpPr>
        <p:spPr/>
        <p:txBody>
          <a:bodyPr/>
          <a:lstStyle/>
          <a:p>
            <a:pPr marL="0" indent="0">
              <a:buNone/>
            </a:pPr>
            <a:r>
              <a:rPr lang="en-US" b="1" dirty="0"/>
              <a:t>Fighting the curse of dimensionality with distributed representations</a:t>
            </a:r>
            <a:endParaRPr lang="en-US" dirty="0"/>
          </a:p>
          <a:p>
            <a:r>
              <a:rPr lang="en-US" dirty="0">
                <a:solidFill>
                  <a:schemeClr val="accent6"/>
                </a:solidFill>
                <a:latin typeface="Consolas" panose="020B0609020204030204" pitchFamily="49" charset="0"/>
                <a:cs typeface="Consolas" panose="020B0609020204030204" pitchFamily="49" charset="0"/>
              </a:rPr>
              <a:t>The dog was running in the backyard</a:t>
            </a:r>
          </a:p>
          <a:p>
            <a:r>
              <a:rPr lang="en-US" dirty="0">
                <a:solidFill>
                  <a:schemeClr val="accent6"/>
                </a:solidFill>
                <a:latin typeface="Consolas" panose="020B0609020204030204" pitchFamily="49" charset="0"/>
                <a:cs typeface="Consolas" panose="020B0609020204030204" pitchFamily="49" charset="0"/>
              </a:rPr>
              <a:t>The puggle was </a:t>
            </a:r>
            <a:r>
              <a:rPr lang="en-US" dirty="0" err="1">
                <a:solidFill>
                  <a:schemeClr val="accent6"/>
                </a:solidFill>
                <a:latin typeface="Consolas" panose="020B0609020204030204" pitchFamily="49" charset="0"/>
                <a:cs typeface="Consolas" panose="020B0609020204030204" pitchFamily="49" charset="0"/>
              </a:rPr>
              <a:t>splooting</a:t>
            </a:r>
            <a:r>
              <a:rPr lang="en-US" dirty="0">
                <a:solidFill>
                  <a:schemeClr val="accent6"/>
                </a:solidFill>
                <a:latin typeface="Consolas" panose="020B0609020204030204" pitchFamily="49" charset="0"/>
                <a:cs typeface="Consolas" panose="020B0609020204030204" pitchFamily="49" charset="0"/>
              </a:rPr>
              <a:t> in the patio</a:t>
            </a:r>
          </a:p>
          <a:p>
            <a:r>
              <a:rPr lang="en-US" dirty="0">
                <a:cs typeface="Consolas" panose="020B0609020204030204" pitchFamily="49" charset="0"/>
              </a:rPr>
              <a:t>If we knew that </a:t>
            </a:r>
            <a:r>
              <a:rPr lang="en-US" dirty="0">
                <a:solidFill>
                  <a:schemeClr val="accent6"/>
                </a:solidFill>
                <a:latin typeface="Consolas" panose="020B0609020204030204" pitchFamily="49" charset="0"/>
                <a:cs typeface="Consolas" panose="020B0609020204030204" pitchFamily="49" charset="0"/>
              </a:rPr>
              <a:t>puggle </a:t>
            </a:r>
            <a:r>
              <a:rPr lang="en-US" dirty="0">
                <a:cs typeface="Consolas" panose="020B0609020204030204" pitchFamily="49" charset="0"/>
              </a:rPr>
              <a:t>is a breed of </a:t>
            </a:r>
            <a:r>
              <a:rPr lang="en-US" dirty="0">
                <a:solidFill>
                  <a:schemeClr val="accent6"/>
                </a:solidFill>
                <a:latin typeface="Consolas" panose="020B0609020204030204" pitchFamily="49" charset="0"/>
                <a:cs typeface="Consolas" panose="020B0609020204030204" pitchFamily="49" charset="0"/>
              </a:rPr>
              <a:t>dog</a:t>
            </a:r>
            <a:r>
              <a:rPr lang="en-US" dirty="0">
                <a:cs typeface="Consolas" panose="020B0609020204030204" pitchFamily="49" charset="0"/>
              </a:rPr>
              <a:t>, </a:t>
            </a:r>
            <a:r>
              <a:rPr lang="en-US" dirty="0" err="1">
                <a:solidFill>
                  <a:schemeClr val="accent6"/>
                </a:solidFill>
                <a:latin typeface="Consolas" panose="020B0609020204030204" pitchFamily="49" charset="0"/>
                <a:cs typeface="Consolas" panose="020B0609020204030204" pitchFamily="49" charset="0"/>
              </a:rPr>
              <a:t>splooting</a:t>
            </a:r>
            <a:r>
              <a:rPr lang="en-US" dirty="0">
                <a:solidFill>
                  <a:schemeClr val="accent6"/>
                </a:solidFill>
                <a:latin typeface="Consolas" panose="020B0609020204030204" pitchFamily="49" charset="0"/>
                <a:cs typeface="Consolas" panose="020B0609020204030204" pitchFamily="49" charset="0"/>
              </a:rPr>
              <a:t> </a:t>
            </a:r>
            <a:r>
              <a:rPr lang="en-US" dirty="0">
                <a:cs typeface="Consolas" panose="020B0609020204030204" pitchFamily="49" charset="0"/>
              </a:rPr>
              <a:t>is an action verb like </a:t>
            </a:r>
            <a:r>
              <a:rPr lang="en-US" dirty="0">
                <a:solidFill>
                  <a:schemeClr val="accent6"/>
                </a:solidFill>
                <a:latin typeface="Consolas" panose="020B0609020204030204" pitchFamily="49" charset="0"/>
                <a:cs typeface="Consolas" panose="020B0609020204030204" pitchFamily="49" charset="0"/>
              </a:rPr>
              <a:t>running</a:t>
            </a:r>
            <a:r>
              <a:rPr lang="en-US" dirty="0">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patio </a:t>
            </a:r>
            <a:r>
              <a:rPr lang="en-US" dirty="0">
                <a:cs typeface="Consolas" panose="020B0609020204030204" pitchFamily="49" charset="0"/>
              </a:rPr>
              <a:t>and</a:t>
            </a:r>
            <a:r>
              <a:rPr lang="en-US" dirty="0">
                <a:solidFill>
                  <a:schemeClr val="accent6"/>
                </a:solidFill>
                <a:cs typeface="Consolas" panose="020B0609020204030204" pitchFamily="49" charset="0"/>
              </a:rPr>
              <a:t> </a:t>
            </a:r>
            <a:r>
              <a:rPr lang="en-US" dirty="0">
                <a:solidFill>
                  <a:schemeClr val="accent6"/>
                </a:solidFill>
                <a:latin typeface="Consolas" panose="020B0609020204030204" pitchFamily="49" charset="0"/>
                <a:cs typeface="Consolas" panose="020B0609020204030204" pitchFamily="49" charset="0"/>
              </a:rPr>
              <a:t>backyard </a:t>
            </a:r>
            <a:r>
              <a:rPr lang="en-US" dirty="0">
                <a:cs typeface="Consolas" panose="020B0609020204030204" pitchFamily="49" charset="0"/>
              </a:rPr>
              <a:t>are used to refer to locations, the model can generalize well</a:t>
            </a:r>
          </a:p>
          <a:p>
            <a:r>
              <a:rPr lang="en-US" dirty="0">
                <a:cs typeface="Consolas" panose="020B0609020204030204" pitchFamily="49" charset="0"/>
              </a:rPr>
              <a:t>A model should use semantic and syntactic information of the past to predict the future</a:t>
            </a:r>
          </a:p>
        </p:txBody>
      </p:sp>
      <p:sp>
        <p:nvSpPr>
          <p:cNvPr id="4" name="Footer Placeholder 3">
            <a:extLst>
              <a:ext uri="{FF2B5EF4-FFF2-40B4-BE49-F238E27FC236}">
                <a16:creationId xmlns:a16="http://schemas.microsoft.com/office/drawing/2014/main" id="{16A27B4A-1E2B-ABE3-D743-155AC3E49401}"/>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7E9B3BFF-593D-7231-4AAB-78AF3B076BBE}"/>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3573153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CB1537-7FFA-FE3B-F19F-338138DB7851}"/>
              </a:ext>
            </a:extLst>
          </p:cNvPr>
          <p:cNvSpPr>
            <a:spLocks noGrp="1"/>
          </p:cNvSpPr>
          <p:nvPr>
            <p:ph type="title"/>
          </p:nvPr>
        </p:nvSpPr>
        <p:spPr/>
        <p:txBody>
          <a:bodyPr/>
          <a:lstStyle/>
          <a:p>
            <a:r>
              <a:rPr lang="en-US" dirty="0"/>
              <a:t>Neural Language Model</a:t>
            </a:r>
          </a:p>
        </p:txBody>
      </p:sp>
      <p:sp>
        <p:nvSpPr>
          <p:cNvPr id="7" name="Content Placeholder 6">
            <a:extLst>
              <a:ext uri="{FF2B5EF4-FFF2-40B4-BE49-F238E27FC236}">
                <a16:creationId xmlns:a16="http://schemas.microsoft.com/office/drawing/2014/main" id="{3A313F5D-6892-F8A0-C6BF-79705CF7B444}"/>
              </a:ext>
            </a:extLst>
          </p:cNvPr>
          <p:cNvSpPr>
            <a:spLocks noGrp="1"/>
          </p:cNvSpPr>
          <p:nvPr>
            <p:ph idx="1"/>
          </p:nvPr>
        </p:nvSpPr>
        <p:spPr/>
        <p:txBody>
          <a:bodyPr/>
          <a:lstStyle/>
          <a:p>
            <a:pPr marL="0" indent="0">
              <a:buNone/>
            </a:pPr>
            <a:r>
              <a:rPr lang="en-US" b="1" dirty="0"/>
              <a:t>Motivation</a:t>
            </a:r>
            <a:endParaRPr lang="en-US" dirty="0"/>
          </a:p>
          <a:p>
            <a:r>
              <a:rPr lang="en-US" dirty="0"/>
              <a:t>Many times, we need larger n-gram to capture the right dependency</a:t>
            </a:r>
          </a:p>
          <a:p>
            <a:pPr lvl="1"/>
            <a:r>
              <a:rPr lang="en-US" dirty="0">
                <a:solidFill>
                  <a:schemeClr val="accent6"/>
                </a:solidFill>
                <a:latin typeface="Consolas" panose="020B0609020204030204" pitchFamily="49" charset="0"/>
                <a:cs typeface="Consolas" panose="020B0609020204030204" pitchFamily="49" charset="0"/>
              </a:rPr>
              <a:t>Atlas, a person from Greek mythology, </a:t>
            </a:r>
            <a:r>
              <a:rPr lang="en-US" dirty="0">
                <a:solidFill>
                  <a:schemeClr val="accent3"/>
                </a:solidFill>
                <a:latin typeface="Consolas" panose="020B0609020204030204" pitchFamily="49" charset="0"/>
                <a:cs typeface="Consolas" panose="020B0609020204030204" pitchFamily="49" charset="0"/>
              </a:rPr>
              <a:t>carries</a:t>
            </a:r>
            <a:r>
              <a:rPr lang="en-US" dirty="0">
                <a:solidFill>
                  <a:schemeClr val="accent6"/>
                </a:solidFill>
                <a:latin typeface="Consolas" panose="020B0609020204030204" pitchFamily="49" charset="0"/>
                <a:cs typeface="Consolas" panose="020B0609020204030204" pitchFamily="49" charset="0"/>
              </a:rPr>
              <a:t> the entire green world on his shoulder.</a:t>
            </a:r>
          </a:p>
          <a:p>
            <a:pPr lvl="1"/>
            <a:r>
              <a:rPr lang="en-US" dirty="0">
                <a:solidFill>
                  <a:schemeClr val="accent6"/>
                </a:solidFill>
                <a:latin typeface="Consolas" panose="020B0609020204030204" pitchFamily="49" charset="0"/>
                <a:cs typeface="Consolas" panose="020B0609020204030204" pitchFamily="49" charset="0"/>
              </a:rPr>
              <a:t>Atlas, a person from Greek mythology, </a:t>
            </a:r>
            <a:r>
              <a:rPr lang="en-US" dirty="0">
                <a:solidFill>
                  <a:schemeClr val="accent3"/>
                </a:solidFill>
                <a:latin typeface="Consolas" panose="020B0609020204030204" pitchFamily="49" charset="0"/>
                <a:cs typeface="Consolas" panose="020B0609020204030204" pitchFamily="49" charset="0"/>
              </a:rPr>
              <a:t>carry</a:t>
            </a:r>
            <a:r>
              <a:rPr lang="en-US" dirty="0">
                <a:solidFill>
                  <a:schemeClr val="accent6"/>
                </a:solidFill>
                <a:latin typeface="Consolas" panose="020B0609020204030204" pitchFamily="49" charset="0"/>
                <a:cs typeface="Consolas" panose="020B0609020204030204" pitchFamily="49" charset="0"/>
              </a:rPr>
              <a:t> the entire green world on his shoulder.</a:t>
            </a:r>
          </a:p>
          <a:p>
            <a:r>
              <a:rPr lang="en-US" dirty="0">
                <a:cs typeface="Consolas" panose="020B0609020204030204" pitchFamily="49" charset="0"/>
              </a:rPr>
              <a:t>When the subject is third-person singular, then one must use the singular form of the verb when speaking in the present tense*</a:t>
            </a:r>
          </a:p>
        </p:txBody>
      </p:sp>
      <p:sp>
        <p:nvSpPr>
          <p:cNvPr id="4" name="Footer Placeholder 3">
            <a:extLst>
              <a:ext uri="{FF2B5EF4-FFF2-40B4-BE49-F238E27FC236}">
                <a16:creationId xmlns:a16="http://schemas.microsoft.com/office/drawing/2014/main" id="{16A27B4A-1E2B-ABE3-D743-155AC3E49401}"/>
              </a:ext>
            </a:extLst>
          </p:cNvPr>
          <p:cNvSpPr>
            <a:spLocks noGrp="1"/>
          </p:cNvSpPr>
          <p:nvPr>
            <p:ph type="ftr" sz="quarter" idx="11"/>
          </p:nvPr>
        </p:nvSpPr>
        <p:spPr/>
        <p:txBody>
          <a:bodyPr/>
          <a:lstStyle/>
          <a:p>
            <a:r>
              <a:rPr lang="en-US" dirty="0"/>
              <a:t>Rudra-History-of-LM</a:t>
            </a:r>
          </a:p>
        </p:txBody>
      </p:sp>
      <p:sp>
        <p:nvSpPr>
          <p:cNvPr id="5" name="Slide Number Placeholder 4">
            <a:extLst>
              <a:ext uri="{FF2B5EF4-FFF2-40B4-BE49-F238E27FC236}">
                <a16:creationId xmlns:a16="http://schemas.microsoft.com/office/drawing/2014/main" id="{7E9B3BFF-593D-7231-4AAB-78AF3B076BBE}"/>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
        <p:nvSpPr>
          <p:cNvPr id="2" name="TextBox 1">
            <a:extLst>
              <a:ext uri="{FF2B5EF4-FFF2-40B4-BE49-F238E27FC236}">
                <a16:creationId xmlns:a16="http://schemas.microsoft.com/office/drawing/2014/main" id="{076BC8A3-2D2D-6E2D-919E-4415F57C6F16}"/>
              </a:ext>
            </a:extLst>
          </p:cNvPr>
          <p:cNvSpPr txBox="1"/>
          <p:nvPr/>
        </p:nvSpPr>
        <p:spPr>
          <a:xfrm>
            <a:off x="1968137" y="6155844"/>
            <a:ext cx="8590163" cy="461665"/>
          </a:xfrm>
          <a:prstGeom prst="rect">
            <a:avLst/>
          </a:prstGeom>
          <a:noFill/>
        </p:spPr>
        <p:txBody>
          <a:bodyPr wrap="square" rtlCol="0">
            <a:spAutoFit/>
          </a:bodyPr>
          <a:lstStyle/>
          <a:p>
            <a:r>
              <a:rPr lang="en-US" sz="1200" dirty="0"/>
              <a:t>*https://</a:t>
            </a:r>
            <a:r>
              <a:rPr lang="en-US" sz="1200" dirty="0" err="1"/>
              <a:t>www.grammarly.com</a:t>
            </a:r>
            <a:r>
              <a:rPr lang="en-US" sz="1200" dirty="0"/>
              <a:t>/blog/grammar-basics-what-is-subject-verb-agreement/#:~:text=How%20does%20subject%2Dverb%20agreement,on%20both%20number%20and%20person.</a:t>
            </a:r>
          </a:p>
        </p:txBody>
      </p:sp>
    </p:spTree>
    <p:extLst>
      <p:ext uri="{BB962C8B-B14F-4D97-AF65-F5344CB8AC3E}">
        <p14:creationId xmlns:p14="http://schemas.microsoft.com/office/powerpoint/2010/main" val="1736780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21AB0-9EC4-9BDD-18E2-85725793C882}"/>
              </a:ext>
            </a:extLst>
          </p:cNvPr>
          <p:cNvSpPr>
            <a:spLocks noGrp="1"/>
          </p:cNvSpPr>
          <p:nvPr>
            <p:ph type="title"/>
          </p:nvPr>
        </p:nvSpPr>
        <p:spPr/>
        <p:txBody>
          <a:bodyPr/>
          <a:lstStyle/>
          <a:p>
            <a:r>
              <a:rPr lang="en-US" dirty="0"/>
              <a:t>Neural Language Model</a:t>
            </a:r>
          </a:p>
        </p:txBody>
      </p:sp>
      <p:sp>
        <p:nvSpPr>
          <p:cNvPr id="3" name="Content Placeholder 2">
            <a:extLst>
              <a:ext uri="{FF2B5EF4-FFF2-40B4-BE49-F238E27FC236}">
                <a16:creationId xmlns:a16="http://schemas.microsoft.com/office/drawing/2014/main" id="{47D3713B-10B1-8937-8D48-FDB0F523DC29}"/>
              </a:ext>
            </a:extLst>
          </p:cNvPr>
          <p:cNvSpPr>
            <a:spLocks noGrp="1"/>
          </p:cNvSpPr>
          <p:nvPr>
            <p:ph idx="1"/>
          </p:nvPr>
        </p:nvSpPr>
        <p:spPr/>
        <p:txBody>
          <a:bodyPr/>
          <a:lstStyle/>
          <a:p>
            <a:pPr marL="0" indent="0">
              <a:buNone/>
            </a:pPr>
            <a:r>
              <a:rPr lang="en-US" b="1" dirty="0"/>
              <a:t>The Curse of Dimensionality</a:t>
            </a:r>
          </a:p>
          <a:p>
            <a:r>
              <a:rPr lang="en-US" dirty="0"/>
              <a:t>Assume we want to build a </a:t>
            </a:r>
            <a:r>
              <a:rPr lang="en-US" dirty="0">
                <a:latin typeface="Consolas" panose="020B0609020204030204" pitchFamily="49" charset="0"/>
                <a:cs typeface="Consolas" panose="020B0609020204030204" pitchFamily="49" charset="0"/>
              </a:rPr>
              <a:t>10</a:t>
            </a:r>
            <a:r>
              <a:rPr lang="en-US" dirty="0"/>
              <a:t>-gram language model</a:t>
            </a:r>
          </a:p>
          <a:p>
            <a:r>
              <a:rPr lang="en-US" dirty="0"/>
              <a:t>The vocabulary contains </a:t>
            </a:r>
            <a:r>
              <a:rPr lang="en-US" dirty="0">
                <a:latin typeface="Consolas" panose="020B0609020204030204" pitchFamily="49" charset="0"/>
                <a:cs typeface="Consolas" panose="020B0609020204030204" pitchFamily="49" charset="0"/>
              </a:rPr>
              <a:t>1</a:t>
            </a:r>
            <a:r>
              <a:rPr lang="en-US" dirty="0"/>
              <a:t>M words</a:t>
            </a:r>
          </a:p>
          <a:p>
            <a:r>
              <a:rPr lang="en-US" dirty="0"/>
              <a:t>The number of parameters required to model the LM would be: (</a:t>
            </a:r>
            <a:r>
              <a:rPr lang="en-US" dirty="0">
                <a:latin typeface="Consolas" panose="020B0609020204030204" pitchFamily="49" charset="0"/>
                <a:cs typeface="Consolas" panose="020B0609020204030204" pitchFamily="49" charset="0"/>
              </a:rPr>
              <a:t>1</a:t>
            </a:r>
            <a:r>
              <a:rPr lang="en-US" dirty="0"/>
              <a:t>M</a:t>
            </a:r>
            <a:r>
              <a:rPr lang="en-US" baseline="30000" dirty="0">
                <a:latin typeface="Consolas" panose="020B0609020204030204" pitchFamily="49" charset="0"/>
                <a:cs typeface="Consolas" panose="020B0609020204030204" pitchFamily="49" charset="0"/>
              </a:rPr>
              <a:t>10</a:t>
            </a:r>
            <a:r>
              <a:rPr lang="en-US" dirty="0"/>
              <a:t> – </a:t>
            </a:r>
            <a:r>
              <a:rPr lang="en-US" dirty="0">
                <a:latin typeface="Consolas" panose="020B0609020204030204" pitchFamily="49" charset="0"/>
                <a:cs typeface="Consolas" panose="020B0609020204030204" pitchFamily="49" charset="0"/>
              </a:rPr>
              <a:t>1</a:t>
            </a:r>
            <a:r>
              <a:rPr lang="en-US" dirty="0"/>
              <a:t>) parameters</a:t>
            </a:r>
          </a:p>
          <a:p>
            <a:pPr lvl="1"/>
            <a:endParaRPr lang="en-US" dirty="0"/>
          </a:p>
        </p:txBody>
      </p:sp>
      <p:sp>
        <p:nvSpPr>
          <p:cNvPr id="4" name="Footer Placeholder 3">
            <a:extLst>
              <a:ext uri="{FF2B5EF4-FFF2-40B4-BE49-F238E27FC236}">
                <a16:creationId xmlns:a16="http://schemas.microsoft.com/office/drawing/2014/main" id="{8CFB5E90-ADE3-64AD-EDC4-40F99E56FA2D}"/>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34BDD246-2143-F377-1FED-51EE67D7D707}"/>
              </a:ext>
            </a:extLst>
          </p:cNvPr>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3108112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21AB0-9EC4-9BDD-18E2-85725793C882}"/>
              </a:ext>
            </a:extLst>
          </p:cNvPr>
          <p:cNvSpPr>
            <a:spLocks noGrp="1"/>
          </p:cNvSpPr>
          <p:nvPr>
            <p:ph type="title"/>
          </p:nvPr>
        </p:nvSpPr>
        <p:spPr/>
        <p:txBody>
          <a:bodyPr/>
          <a:lstStyle/>
          <a:p>
            <a:r>
              <a:rPr lang="en-US" dirty="0"/>
              <a:t>Neural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D3713B-10B1-8937-8D48-FDB0F523DC29}"/>
                  </a:ext>
                </a:extLst>
              </p:cNvPr>
              <p:cNvSpPr>
                <a:spLocks noGrp="1"/>
              </p:cNvSpPr>
              <p:nvPr>
                <p:ph idx="1"/>
              </p:nvPr>
            </p:nvSpPr>
            <p:spPr/>
            <p:txBody>
              <a:bodyPr/>
              <a:lstStyle/>
              <a:p>
                <a:pPr marL="0" indent="0">
                  <a:buNone/>
                </a:pPr>
                <a:r>
                  <a:rPr lang="en-US" b="1" dirty="0"/>
                  <a:t>Fighting the Curse of Dimensionality</a:t>
                </a:r>
              </a:p>
              <a:p>
                <a:pPr lvl="1"/>
                <a:r>
                  <a:rPr lang="en-US" dirty="0"/>
                  <a:t>Associate with each a word a d-dimensional </a:t>
                </a:r>
                <a:r>
                  <a:rPr lang="en-US" dirty="0">
                    <a:solidFill>
                      <a:schemeClr val="accent3"/>
                    </a:solidFill>
                  </a:rPr>
                  <a:t>real-valued word feature vector </a:t>
                </a:r>
                <a14:m>
                  <m:oMath xmlns:m="http://schemas.openxmlformats.org/officeDocument/2006/math">
                    <m:r>
                      <a:rPr lang="en-US" b="0" i="0"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Express the </a:t>
                </a:r>
                <a:r>
                  <a:rPr lang="en-US" dirty="0">
                    <a:solidFill>
                      <a:schemeClr val="accent3"/>
                    </a:solidFill>
                  </a:rPr>
                  <a:t>joint-probability distribution</a:t>
                </a:r>
                <a:r>
                  <a:rPr lang="en-US" dirty="0"/>
                  <a:t> of the sequence in terms of the feature vectors of the words </a:t>
                </a:r>
              </a:p>
              <a:p>
                <a:pPr lvl="1"/>
                <a:r>
                  <a:rPr lang="en-US" dirty="0"/>
                  <a:t>Learn the </a:t>
                </a:r>
                <a:r>
                  <a:rPr lang="en-US" dirty="0">
                    <a:solidFill>
                      <a:schemeClr val="accent3"/>
                    </a:solidFill>
                  </a:rPr>
                  <a:t>feature vectors</a:t>
                </a:r>
                <a:r>
                  <a:rPr lang="en-US" dirty="0"/>
                  <a:t> as well as the </a:t>
                </a:r>
                <a:r>
                  <a:rPr lang="en-US" dirty="0">
                    <a:solidFill>
                      <a:schemeClr val="accent3"/>
                    </a:solidFill>
                  </a:rPr>
                  <a:t>parameters of the joint probability distribution</a:t>
                </a:r>
                <a:r>
                  <a:rPr lang="en-US" dirty="0"/>
                  <a:t> simultaneously</a:t>
                </a:r>
              </a:p>
            </p:txBody>
          </p:sp>
        </mc:Choice>
        <mc:Fallback xmlns="">
          <p:sp>
            <p:nvSpPr>
              <p:cNvPr id="3" name="Content Placeholder 2">
                <a:extLst>
                  <a:ext uri="{FF2B5EF4-FFF2-40B4-BE49-F238E27FC236}">
                    <a16:creationId xmlns:a16="http://schemas.microsoft.com/office/drawing/2014/main" id="{47D3713B-10B1-8937-8D48-FDB0F523DC29}"/>
                  </a:ext>
                </a:extLst>
              </p:cNvPr>
              <p:cNvSpPr>
                <a:spLocks noGrp="1" noRot="1" noChangeAspect="1" noMove="1" noResize="1" noEditPoints="1" noAdjustHandles="1" noChangeArrowheads="1" noChangeShapeType="1" noTextEdit="1"/>
              </p:cNvSpPr>
              <p:nvPr>
                <p:ph idx="1"/>
              </p:nvPr>
            </p:nvSpPr>
            <p:spPr>
              <a:blipFill>
                <a:blip r:embed="rId2"/>
                <a:stretch>
                  <a:fillRect l="-4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8CFB5E90-ADE3-64AD-EDC4-40F99E56FA2D}"/>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34BDD246-2143-F377-1FED-51EE67D7D707}"/>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8944151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21AB0-9EC4-9BDD-18E2-85725793C882}"/>
              </a:ext>
            </a:extLst>
          </p:cNvPr>
          <p:cNvSpPr>
            <a:spLocks noGrp="1"/>
          </p:cNvSpPr>
          <p:nvPr>
            <p:ph type="title"/>
          </p:nvPr>
        </p:nvSpPr>
        <p:spPr/>
        <p:txBody>
          <a:bodyPr/>
          <a:lstStyle/>
          <a:p>
            <a:r>
              <a:rPr lang="en-US" dirty="0"/>
              <a:t>Neural Language Model</a:t>
            </a:r>
          </a:p>
        </p:txBody>
      </p:sp>
      <p:sp>
        <p:nvSpPr>
          <p:cNvPr id="4" name="Footer Placeholder 3">
            <a:extLst>
              <a:ext uri="{FF2B5EF4-FFF2-40B4-BE49-F238E27FC236}">
                <a16:creationId xmlns:a16="http://schemas.microsoft.com/office/drawing/2014/main" id="{8CFB5E90-ADE3-64AD-EDC4-40F99E56FA2D}"/>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34BDD246-2143-F377-1FED-51EE67D7D707}"/>
              </a:ext>
            </a:extLst>
          </p:cNvPr>
          <p:cNvSpPr>
            <a:spLocks noGrp="1"/>
          </p:cNvSpPr>
          <p:nvPr>
            <p:ph type="sldNum" sz="quarter" idx="12"/>
          </p:nvPr>
        </p:nvSpPr>
        <p:spPr/>
        <p:txBody>
          <a:bodyPr/>
          <a:lstStyle/>
          <a:p>
            <a:fld id="{D57F1E4F-1CFF-5643-939E-217C01CDF565}" type="slidenum">
              <a:rPr lang="en-US" smtClean="0"/>
              <a:pPr/>
              <a:t>59</a:t>
            </a:fld>
            <a:endParaRPr lang="en-US" dirty="0"/>
          </a:p>
        </p:txBody>
      </p:sp>
      <p:graphicFrame>
        <p:nvGraphicFramePr>
          <p:cNvPr id="6" name="Table 6">
            <a:extLst>
              <a:ext uri="{FF2B5EF4-FFF2-40B4-BE49-F238E27FC236}">
                <a16:creationId xmlns:a16="http://schemas.microsoft.com/office/drawing/2014/main" id="{5DAF58A7-4DEE-38F2-0811-B753C8DD27ED}"/>
              </a:ext>
            </a:extLst>
          </p:cNvPr>
          <p:cNvGraphicFramePr>
            <a:graphicFrameLocks noGrp="1"/>
          </p:cNvGraphicFramePr>
          <p:nvPr/>
        </p:nvGraphicFramePr>
        <p:xfrm>
          <a:off x="1944914" y="5629987"/>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613613739"/>
                    </a:ext>
                  </a:extLst>
                </a:gridCol>
                <a:gridCol w="1625600">
                  <a:extLst>
                    <a:ext uri="{9D8B030D-6E8A-4147-A177-3AD203B41FA5}">
                      <a16:colId xmlns:a16="http://schemas.microsoft.com/office/drawing/2014/main" val="1101276555"/>
                    </a:ext>
                  </a:extLst>
                </a:gridCol>
                <a:gridCol w="1625600">
                  <a:extLst>
                    <a:ext uri="{9D8B030D-6E8A-4147-A177-3AD203B41FA5}">
                      <a16:colId xmlns:a16="http://schemas.microsoft.com/office/drawing/2014/main" val="2851647994"/>
                    </a:ext>
                  </a:extLst>
                </a:gridCol>
                <a:gridCol w="1625600">
                  <a:extLst>
                    <a:ext uri="{9D8B030D-6E8A-4147-A177-3AD203B41FA5}">
                      <a16:colId xmlns:a16="http://schemas.microsoft.com/office/drawing/2014/main" val="1643179347"/>
                    </a:ext>
                  </a:extLst>
                </a:gridCol>
                <a:gridCol w="1625600">
                  <a:extLst>
                    <a:ext uri="{9D8B030D-6E8A-4147-A177-3AD203B41FA5}">
                      <a16:colId xmlns:a16="http://schemas.microsoft.com/office/drawing/2014/main" val="588546318"/>
                    </a:ext>
                  </a:extLst>
                </a:gridCol>
              </a:tblGrid>
              <a:tr h="370840">
                <a:tc>
                  <a:txBody>
                    <a:bodyPr/>
                    <a:lstStyle/>
                    <a:p>
                      <a:pPr algn="ctr"/>
                      <a:r>
                        <a:rPr lang="en-US" dirty="0">
                          <a:solidFill>
                            <a:schemeClr val="tx1"/>
                          </a:solidFill>
                        </a:rPr>
                        <a:t>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went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to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the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market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7898214"/>
                  </a:ext>
                </a:extLst>
              </a:tr>
            </a:tbl>
          </a:graphicData>
        </a:graphic>
      </p:graphicFrame>
      <p:graphicFrame>
        <p:nvGraphicFramePr>
          <p:cNvPr id="7" name="Table 7">
            <a:extLst>
              <a:ext uri="{FF2B5EF4-FFF2-40B4-BE49-F238E27FC236}">
                <a16:creationId xmlns:a16="http://schemas.microsoft.com/office/drawing/2014/main" id="{E9754E39-63C1-40B2-1201-AA65616A7F36}"/>
              </a:ext>
            </a:extLst>
          </p:cNvPr>
          <p:cNvGraphicFramePr>
            <a:graphicFrameLocks noGrp="1"/>
          </p:cNvGraphicFramePr>
          <p:nvPr/>
        </p:nvGraphicFramePr>
        <p:xfrm>
          <a:off x="1944914" y="4702639"/>
          <a:ext cx="8128000" cy="58540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68186857"/>
                    </a:ext>
                  </a:extLst>
                </a:gridCol>
              </a:tblGrid>
              <a:tr h="585409">
                <a:tc>
                  <a:txBody>
                    <a:bodyPr/>
                    <a:lstStyle/>
                    <a:p>
                      <a:pPr algn="ctr"/>
                      <a:r>
                        <a:rPr lang="en-US" dirty="0"/>
                        <a:t>Word Look-Up Table</a:t>
                      </a:r>
                    </a:p>
                  </a:txBody>
                  <a:tcPr anchor="ctr">
                    <a:solidFill>
                      <a:schemeClr val="accent2">
                        <a:lumMod val="60000"/>
                        <a:lumOff val="40000"/>
                      </a:schemeClr>
                    </a:solidFill>
                  </a:tcPr>
                </a:tc>
                <a:extLst>
                  <a:ext uri="{0D108BD9-81ED-4DB2-BD59-A6C34878D82A}">
                    <a16:rowId xmlns:a16="http://schemas.microsoft.com/office/drawing/2014/main" val="1960166930"/>
                  </a:ext>
                </a:extLst>
              </a:tr>
            </a:tbl>
          </a:graphicData>
        </a:graphic>
      </p:graphicFrame>
      <p:grpSp>
        <p:nvGrpSpPr>
          <p:cNvPr id="19" name="Group 18">
            <a:extLst>
              <a:ext uri="{FF2B5EF4-FFF2-40B4-BE49-F238E27FC236}">
                <a16:creationId xmlns:a16="http://schemas.microsoft.com/office/drawing/2014/main" id="{7456C36A-CB51-C316-CE73-97567D7B1527}"/>
              </a:ext>
            </a:extLst>
          </p:cNvPr>
          <p:cNvGrpSpPr/>
          <p:nvPr/>
        </p:nvGrpSpPr>
        <p:grpSpPr>
          <a:xfrm>
            <a:off x="2682240" y="5302951"/>
            <a:ext cx="6577874" cy="320846"/>
            <a:chOff x="2682240" y="5085228"/>
            <a:chExt cx="6577874" cy="320846"/>
          </a:xfrm>
        </p:grpSpPr>
        <p:sp>
          <p:nvSpPr>
            <p:cNvPr id="8" name="Up Arrow 7">
              <a:extLst>
                <a:ext uri="{FF2B5EF4-FFF2-40B4-BE49-F238E27FC236}">
                  <a16:creationId xmlns:a16="http://schemas.microsoft.com/office/drawing/2014/main" id="{C025EC3F-EC4D-23F2-4A01-7A694D8DBD56}"/>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A6BB36AF-27FB-1A24-26D9-C9A963DEBA91}"/>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28BCE3F3-89F5-6795-B2F5-F907A3389E62}"/>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B556C1AE-EC69-56A7-8DA3-39D235288D02}"/>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A3FBB0A2-DCE2-49C7-85C2-E00BCF61A58E}"/>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32238BBD-6BC2-2614-7DFC-E0143081B932}"/>
              </a:ext>
            </a:extLst>
          </p:cNvPr>
          <p:cNvGrpSpPr/>
          <p:nvPr/>
        </p:nvGrpSpPr>
        <p:grpSpPr>
          <a:xfrm>
            <a:off x="2682240" y="4392448"/>
            <a:ext cx="6577874" cy="320846"/>
            <a:chOff x="2682240" y="5085228"/>
            <a:chExt cx="6577874" cy="320846"/>
          </a:xfrm>
        </p:grpSpPr>
        <p:sp>
          <p:nvSpPr>
            <p:cNvPr id="22" name="Up Arrow 21">
              <a:extLst>
                <a:ext uri="{FF2B5EF4-FFF2-40B4-BE49-F238E27FC236}">
                  <a16:creationId xmlns:a16="http://schemas.microsoft.com/office/drawing/2014/main" id="{14533037-D591-5C38-A55B-213D56C8C6F1}"/>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a:extLst>
                <a:ext uri="{FF2B5EF4-FFF2-40B4-BE49-F238E27FC236}">
                  <a16:creationId xmlns:a16="http://schemas.microsoft.com/office/drawing/2014/main" id="{38D8C16D-5FD0-FCB3-4820-66978E35D6F8}"/>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a:extLst>
                <a:ext uri="{FF2B5EF4-FFF2-40B4-BE49-F238E27FC236}">
                  <a16:creationId xmlns:a16="http://schemas.microsoft.com/office/drawing/2014/main" id="{E962FC2D-01CB-EF02-D5BF-9A65CACAE7C5}"/>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p Arrow 24">
              <a:extLst>
                <a:ext uri="{FF2B5EF4-FFF2-40B4-BE49-F238E27FC236}">
                  <a16:creationId xmlns:a16="http://schemas.microsoft.com/office/drawing/2014/main" id="{3703ACE2-1EA8-909E-137A-CBB1B89C8E23}"/>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a:extLst>
                <a:ext uri="{FF2B5EF4-FFF2-40B4-BE49-F238E27FC236}">
                  <a16:creationId xmlns:a16="http://schemas.microsoft.com/office/drawing/2014/main" id="{46224F89-70F9-7A2B-9534-B869A62FA7BC}"/>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Table 27">
            <a:extLst>
              <a:ext uri="{FF2B5EF4-FFF2-40B4-BE49-F238E27FC236}">
                <a16:creationId xmlns:a16="http://schemas.microsoft.com/office/drawing/2014/main" id="{324A0CBB-A39F-DB95-744F-6DCD35988930}"/>
              </a:ext>
            </a:extLst>
          </p:cNvPr>
          <p:cNvGraphicFramePr>
            <a:graphicFrameLocks noGrp="1"/>
          </p:cNvGraphicFramePr>
          <p:nvPr/>
        </p:nvGraphicFramePr>
        <p:xfrm>
          <a:off x="229180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a:solidFill>
                            <a:schemeClr val="tx1"/>
                          </a:solidFill>
                        </a:rPr>
                        <a:t>C</a:t>
                      </a:r>
                      <a:r>
                        <a:rPr lang="en-US" b="0" baseline="-25000" dirty="0">
                          <a:solidFill>
                            <a:schemeClr val="tx1"/>
                          </a:solidFill>
                        </a:rPr>
                        <a:t>I</a:t>
                      </a:r>
                      <a:endParaRPr lang="en-US" b="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8" name="Table 27">
            <a:extLst>
              <a:ext uri="{FF2B5EF4-FFF2-40B4-BE49-F238E27FC236}">
                <a16:creationId xmlns:a16="http://schemas.microsoft.com/office/drawing/2014/main" id="{89FF9EA2-D316-9344-6B9F-09C7E2368C9F}"/>
              </a:ext>
            </a:extLst>
          </p:cNvPr>
          <p:cNvGraphicFramePr>
            <a:graphicFrameLocks noGrp="1"/>
          </p:cNvGraphicFramePr>
          <p:nvPr/>
        </p:nvGraphicFramePr>
        <p:xfrm>
          <a:off x="390724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went</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9" name="Table 27">
            <a:extLst>
              <a:ext uri="{FF2B5EF4-FFF2-40B4-BE49-F238E27FC236}">
                <a16:creationId xmlns:a16="http://schemas.microsoft.com/office/drawing/2014/main" id="{7A42F1F7-782E-63F1-C283-DB183E047F0D}"/>
              </a:ext>
            </a:extLst>
          </p:cNvPr>
          <p:cNvGraphicFramePr>
            <a:graphicFrameLocks noGrp="1"/>
          </p:cNvGraphicFramePr>
          <p:nvPr/>
        </p:nvGraphicFramePr>
        <p:xfrm>
          <a:off x="552268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to</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0" name="Table 27">
            <a:extLst>
              <a:ext uri="{FF2B5EF4-FFF2-40B4-BE49-F238E27FC236}">
                <a16:creationId xmlns:a16="http://schemas.microsoft.com/office/drawing/2014/main" id="{78ED44EC-F449-ED89-0DBA-E82510FED02B}"/>
              </a:ext>
            </a:extLst>
          </p:cNvPr>
          <p:cNvGraphicFramePr>
            <a:graphicFrameLocks noGrp="1"/>
          </p:cNvGraphicFramePr>
          <p:nvPr/>
        </p:nvGraphicFramePr>
        <p:xfrm>
          <a:off x="713812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the</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1" name="Table 27">
            <a:extLst>
              <a:ext uri="{FF2B5EF4-FFF2-40B4-BE49-F238E27FC236}">
                <a16:creationId xmlns:a16="http://schemas.microsoft.com/office/drawing/2014/main" id="{6EE2DE1D-66BD-C076-F204-1F16D1DFEF98}"/>
              </a:ext>
            </a:extLst>
          </p:cNvPr>
          <p:cNvGraphicFramePr>
            <a:graphicFrameLocks noGrp="1"/>
          </p:cNvGraphicFramePr>
          <p:nvPr/>
        </p:nvGraphicFramePr>
        <p:xfrm>
          <a:off x="875356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market</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3" name="Table 33">
            <a:extLst>
              <a:ext uri="{FF2B5EF4-FFF2-40B4-BE49-F238E27FC236}">
                <a16:creationId xmlns:a16="http://schemas.microsoft.com/office/drawing/2014/main" id="{DAD253B6-E01F-E066-A273-15A72564E01F}"/>
              </a:ext>
            </a:extLst>
          </p:cNvPr>
          <p:cNvGraphicFramePr>
            <a:graphicFrameLocks noGrp="1"/>
          </p:cNvGraphicFramePr>
          <p:nvPr/>
        </p:nvGraphicFramePr>
        <p:xfrm>
          <a:off x="4048033" y="3269551"/>
          <a:ext cx="3894183" cy="370840"/>
        </p:xfrm>
        <a:graphic>
          <a:graphicData uri="http://schemas.openxmlformats.org/drawingml/2006/table">
            <a:tbl>
              <a:tblPr firstRow="1" bandRow="1">
                <a:tableStyleId>{5C22544A-7EE6-4342-B048-85BDC9FD1C3A}</a:tableStyleId>
              </a:tblPr>
              <a:tblGrid>
                <a:gridCol w="3894183">
                  <a:extLst>
                    <a:ext uri="{9D8B030D-6E8A-4147-A177-3AD203B41FA5}">
                      <a16:colId xmlns:a16="http://schemas.microsoft.com/office/drawing/2014/main" val="659671234"/>
                    </a:ext>
                  </a:extLst>
                </a:gridCol>
              </a:tblGrid>
              <a:tr h="370840">
                <a:tc>
                  <a:txBody>
                    <a:bodyPr/>
                    <a:lstStyle/>
                    <a:p>
                      <a:pPr algn="ctr"/>
                      <a:r>
                        <a:rPr lang="en-US" dirty="0"/>
                        <a:t>FFNN</a:t>
                      </a:r>
                    </a:p>
                  </a:txBody>
                  <a:tcPr>
                    <a:solidFill>
                      <a:schemeClr val="accent3">
                        <a:lumMod val="40000"/>
                        <a:lumOff val="60000"/>
                      </a:schemeClr>
                    </a:solidFill>
                  </a:tcPr>
                </a:tc>
                <a:extLst>
                  <a:ext uri="{0D108BD9-81ED-4DB2-BD59-A6C34878D82A}">
                    <a16:rowId xmlns:a16="http://schemas.microsoft.com/office/drawing/2014/main" val="38252081"/>
                  </a:ext>
                </a:extLst>
              </a:tr>
            </a:tbl>
          </a:graphicData>
        </a:graphic>
      </p:graphicFrame>
      <p:grpSp>
        <p:nvGrpSpPr>
          <p:cNvPr id="47" name="Group 46">
            <a:extLst>
              <a:ext uri="{FF2B5EF4-FFF2-40B4-BE49-F238E27FC236}">
                <a16:creationId xmlns:a16="http://schemas.microsoft.com/office/drawing/2014/main" id="{EB34237A-1EEC-CFBE-5E25-2B8D38C5BB98}"/>
              </a:ext>
            </a:extLst>
          </p:cNvPr>
          <p:cNvGrpSpPr/>
          <p:nvPr/>
        </p:nvGrpSpPr>
        <p:grpSpPr>
          <a:xfrm>
            <a:off x="5913119" y="2917949"/>
            <a:ext cx="706340" cy="369332"/>
            <a:chOff x="5913119" y="2796026"/>
            <a:chExt cx="706340" cy="369332"/>
          </a:xfrm>
        </p:grpSpPr>
        <p:sp>
          <p:nvSpPr>
            <p:cNvPr id="34" name="Up Arrow 33">
              <a:extLst>
                <a:ext uri="{FF2B5EF4-FFF2-40B4-BE49-F238E27FC236}">
                  <a16:creationId xmlns:a16="http://schemas.microsoft.com/office/drawing/2014/main" id="{8990EEE8-90F9-5BE6-6B9A-A88C83A1C9EC}"/>
                </a:ext>
              </a:extLst>
            </p:cNvPr>
            <p:cNvSpPr/>
            <p:nvPr/>
          </p:nvSpPr>
          <p:spPr>
            <a:xfrm>
              <a:off x="5913119" y="2818489"/>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3B4BA46-D284-47DB-A9D1-F61D091232F4}"/>
                </a:ext>
              </a:extLst>
            </p:cNvPr>
            <p:cNvSpPr txBox="1"/>
            <p:nvPr/>
          </p:nvSpPr>
          <p:spPr>
            <a:xfrm>
              <a:off x="6029233" y="2796026"/>
              <a:ext cx="590226" cy="369332"/>
            </a:xfrm>
            <a:prstGeom prst="rect">
              <a:avLst/>
            </a:prstGeom>
            <a:noFill/>
          </p:spPr>
          <p:txBody>
            <a:bodyPr wrap="none" rtlCol="0">
              <a:spAutoFit/>
            </a:bodyPr>
            <a:lstStyle/>
            <a:p>
              <a:r>
                <a:rPr lang="en-US" dirty="0"/>
                <a:t>tanh</a:t>
              </a:r>
            </a:p>
          </p:txBody>
        </p:sp>
      </p:grpSp>
      <p:graphicFrame>
        <p:nvGraphicFramePr>
          <p:cNvPr id="36" name="Table 36">
            <a:extLst>
              <a:ext uri="{FF2B5EF4-FFF2-40B4-BE49-F238E27FC236}">
                <a16:creationId xmlns:a16="http://schemas.microsoft.com/office/drawing/2014/main" id="{275A8612-0003-46AE-B93C-A8219BD9D768}"/>
              </a:ext>
            </a:extLst>
          </p:cNvPr>
          <p:cNvGraphicFramePr>
            <a:graphicFrameLocks noGrp="1"/>
          </p:cNvGraphicFramePr>
          <p:nvPr/>
        </p:nvGraphicFramePr>
        <p:xfrm>
          <a:off x="1907176" y="2520985"/>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805072083"/>
                    </a:ext>
                  </a:extLst>
                </a:gridCol>
              </a:tblGrid>
              <a:tr h="370840">
                <a:tc>
                  <a:txBody>
                    <a:bodyPr/>
                    <a:lstStyle/>
                    <a:p>
                      <a:pPr algn="ctr"/>
                      <a:r>
                        <a:rPr lang="en-US" dirty="0"/>
                        <a:t>Summation</a:t>
                      </a:r>
                    </a:p>
                  </a:txBody>
                  <a:tcPr>
                    <a:solidFill>
                      <a:schemeClr val="accent3">
                        <a:lumMod val="75000"/>
                      </a:schemeClr>
                    </a:solidFill>
                  </a:tcPr>
                </a:tc>
                <a:extLst>
                  <a:ext uri="{0D108BD9-81ED-4DB2-BD59-A6C34878D82A}">
                    <a16:rowId xmlns:a16="http://schemas.microsoft.com/office/drawing/2014/main" val="446848443"/>
                  </a:ext>
                </a:extLst>
              </a:tr>
            </a:tbl>
          </a:graphicData>
        </a:graphic>
      </p:graphicFrame>
      <p:grpSp>
        <p:nvGrpSpPr>
          <p:cNvPr id="46" name="Group 45">
            <a:extLst>
              <a:ext uri="{FF2B5EF4-FFF2-40B4-BE49-F238E27FC236}">
                <a16:creationId xmlns:a16="http://schemas.microsoft.com/office/drawing/2014/main" id="{94F8BCCD-6792-6563-8B42-A93279F10CB0}"/>
              </a:ext>
            </a:extLst>
          </p:cNvPr>
          <p:cNvGrpSpPr/>
          <p:nvPr/>
        </p:nvGrpSpPr>
        <p:grpSpPr>
          <a:xfrm>
            <a:off x="2713446" y="3660686"/>
            <a:ext cx="6546668" cy="320182"/>
            <a:chOff x="2713446" y="3591014"/>
            <a:chExt cx="6546668" cy="320182"/>
          </a:xfrm>
        </p:grpSpPr>
        <p:sp>
          <p:nvSpPr>
            <p:cNvPr id="32" name="Up Arrow 31">
              <a:extLst>
                <a:ext uri="{FF2B5EF4-FFF2-40B4-BE49-F238E27FC236}">
                  <a16:creationId xmlns:a16="http://schemas.microsoft.com/office/drawing/2014/main" id="{66E4EAC9-8077-EBBC-3E8F-D152202E1387}"/>
                </a:ext>
              </a:extLst>
            </p:cNvPr>
            <p:cNvSpPr/>
            <p:nvPr/>
          </p:nvSpPr>
          <p:spPr>
            <a:xfrm>
              <a:off x="4355736" y="3593191"/>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ent Up Arrow 39">
              <a:extLst>
                <a:ext uri="{FF2B5EF4-FFF2-40B4-BE49-F238E27FC236}">
                  <a16:creationId xmlns:a16="http://schemas.microsoft.com/office/drawing/2014/main" id="{BF7730D3-FDEB-394E-4985-EE7B4D9555B0}"/>
                </a:ext>
              </a:extLst>
            </p:cNvPr>
            <p:cNvSpPr/>
            <p:nvPr/>
          </p:nvSpPr>
          <p:spPr>
            <a:xfrm>
              <a:off x="2713446" y="3597688"/>
              <a:ext cx="1584234" cy="261257"/>
            </a:xfrm>
            <a:prstGeom prst="ben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 Arrow 40">
              <a:extLst>
                <a:ext uri="{FF2B5EF4-FFF2-40B4-BE49-F238E27FC236}">
                  <a16:creationId xmlns:a16="http://schemas.microsoft.com/office/drawing/2014/main" id="{E5644B1A-C932-5C53-3367-D6EE4F05FC8E}"/>
                </a:ext>
              </a:extLst>
            </p:cNvPr>
            <p:cNvSpPr/>
            <p:nvPr/>
          </p:nvSpPr>
          <p:spPr>
            <a:xfrm>
              <a:off x="5918924" y="359101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 Arrow 41">
              <a:extLst>
                <a:ext uri="{FF2B5EF4-FFF2-40B4-BE49-F238E27FC236}">
                  <a16:creationId xmlns:a16="http://schemas.microsoft.com/office/drawing/2014/main" id="{F15F31E4-8D83-E52A-7E53-181488217DB6}"/>
                </a:ext>
              </a:extLst>
            </p:cNvPr>
            <p:cNvSpPr/>
            <p:nvPr/>
          </p:nvSpPr>
          <p:spPr>
            <a:xfrm>
              <a:off x="7498402" y="359768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Bent Up Arrow 42">
              <a:extLst>
                <a:ext uri="{FF2B5EF4-FFF2-40B4-BE49-F238E27FC236}">
                  <a16:creationId xmlns:a16="http://schemas.microsoft.com/office/drawing/2014/main" id="{74EA563B-2FC3-1354-2447-3132E220C92C}"/>
                </a:ext>
              </a:extLst>
            </p:cNvPr>
            <p:cNvSpPr/>
            <p:nvPr/>
          </p:nvSpPr>
          <p:spPr>
            <a:xfrm flipH="1">
              <a:off x="7675880" y="3595642"/>
              <a:ext cx="1584234" cy="261257"/>
            </a:xfrm>
            <a:prstGeom prst="ben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Up Arrow 43">
            <a:extLst>
              <a:ext uri="{FF2B5EF4-FFF2-40B4-BE49-F238E27FC236}">
                <a16:creationId xmlns:a16="http://schemas.microsoft.com/office/drawing/2014/main" id="{D2AEA3E0-63C8-D2E9-4BF8-612AA49C32B2}"/>
              </a:ext>
            </a:extLst>
          </p:cNvPr>
          <p:cNvSpPr/>
          <p:nvPr/>
        </p:nvSpPr>
        <p:spPr>
          <a:xfrm>
            <a:off x="5913119" y="2203499"/>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B48F133-EEE3-6DCD-B2E9-903EC2DD99EF}"/>
              </a:ext>
            </a:extLst>
          </p:cNvPr>
          <p:cNvSpPr txBox="1"/>
          <p:nvPr/>
        </p:nvSpPr>
        <p:spPr>
          <a:xfrm>
            <a:off x="5999225" y="2201281"/>
            <a:ext cx="925253" cy="369332"/>
          </a:xfrm>
          <a:prstGeom prst="rect">
            <a:avLst/>
          </a:prstGeom>
          <a:noFill/>
        </p:spPr>
        <p:txBody>
          <a:bodyPr wrap="none" rtlCol="0">
            <a:spAutoFit/>
          </a:bodyPr>
          <a:lstStyle/>
          <a:p>
            <a:r>
              <a:rPr lang="en-US" dirty="0" err="1"/>
              <a:t>softmax</a:t>
            </a:r>
            <a:endParaRPr lang="en-US" dirty="0"/>
          </a:p>
        </p:txBody>
      </p:sp>
      <p:cxnSp>
        <p:nvCxnSpPr>
          <p:cNvPr id="52" name="Elbow Connector 51">
            <a:extLst>
              <a:ext uri="{FF2B5EF4-FFF2-40B4-BE49-F238E27FC236}">
                <a16:creationId xmlns:a16="http://schemas.microsoft.com/office/drawing/2014/main" id="{A3213C0C-1B0F-68A2-D1DA-264CF732C6C7}"/>
              </a:ext>
            </a:extLst>
          </p:cNvPr>
          <p:cNvCxnSpPr>
            <a:cxnSpLocks/>
          </p:cNvCxnSpPr>
          <p:nvPr/>
        </p:nvCxnSpPr>
        <p:spPr>
          <a:xfrm rot="10800000">
            <a:off x="3039291" y="3484386"/>
            <a:ext cx="965200" cy="399086"/>
          </a:xfrm>
          <a:prstGeom prst="bentConnector3">
            <a:avLst>
              <a:gd name="adj1" fmla="val 99624"/>
            </a:avLst>
          </a:prstGeom>
          <a:ln>
            <a:solidFill>
              <a:schemeClr val="accent6">
                <a:lumMod val="75000"/>
              </a:schemeClr>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4" name="Elbow Connector 53">
            <a:extLst>
              <a:ext uri="{FF2B5EF4-FFF2-40B4-BE49-F238E27FC236}">
                <a16:creationId xmlns:a16="http://schemas.microsoft.com/office/drawing/2014/main" id="{74DDFCF2-A004-0B73-526A-C73D328E2AA6}"/>
              </a:ext>
            </a:extLst>
          </p:cNvPr>
          <p:cNvCxnSpPr>
            <a:cxnSpLocks/>
          </p:cNvCxnSpPr>
          <p:nvPr/>
        </p:nvCxnSpPr>
        <p:spPr>
          <a:xfrm rot="10800000">
            <a:off x="2870522" y="3484385"/>
            <a:ext cx="5100725" cy="417690"/>
          </a:xfrm>
          <a:prstGeom prst="bentConnector3">
            <a:avLst>
              <a:gd name="adj1" fmla="val 99854"/>
            </a:avLst>
          </a:prstGeom>
          <a:ln>
            <a:solidFill>
              <a:schemeClr val="accent6">
                <a:lumMod val="75000"/>
              </a:schemeClr>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5" name="Elbow Connector 54">
            <a:extLst>
              <a:ext uri="{FF2B5EF4-FFF2-40B4-BE49-F238E27FC236}">
                <a16:creationId xmlns:a16="http://schemas.microsoft.com/office/drawing/2014/main" id="{8FB4520D-CD36-6FE0-AFDF-7F0E6CD3B314}"/>
              </a:ext>
            </a:extLst>
          </p:cNvPr>
          <p:cNvCxnSpPr>
            <a:cxnSpLocks/>
            <a:endCxn id="14" idx="2"/>
          </p:cNvCxnSpPr>
          <p:nvPr/>
        </p:nvCxnSpPr>
        <p:spPr>
          <a:xfrm rot="10800000">
            <a:off x="2693636" y="3424368"/>
            <a:ext cx="3104094" cy="529565"/>
          </a:xfrm>
          <a:prstGeom prst="bentConnector2">
            <a:avLst/>
          </a:prstGeom>
          <a:ln>
            <a:solidFill>
              <a:schemeClr val="accent6">
                <a:lumMod val="75000"/>
              </a:schemeClr>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9" name="Elbow Connector 58">
            <a:extLst>
              <a:ext uri="{FF2B5EF4-FFF2-40B4-BE49-F238E27FC236}">
                <a16:creationId xmlns:a16="http://schemas.microsoft.com/office/drawing/2014/main" id="{3C0C4CBC-5843-96DB-9BA0-1D39BE76BF7E}"/>
              </a:ext>
            </a:extLst>
          </p:cNvPr>
          <p:cNvCxnSpPr>
            <a:cxnSpLocks/>
          </p:cNvCxnSpPr>
          <p:nvPr/>
        </p:nvCxnSpPr>
        <p:spPr>
          <a:xfrm rot="16200000" flipV="1">
            <a:off x="2173718" y="3476154"/>
            <a:ext cx="492218" cy="415699"/>
          </a:xfrm>
          <a:prstGeom prst="bentConnector3">
            <a:avLst>
              <a:gd name="adj1" fmla="val 50000"/>
            </a:avLst>
          </a:prstGeom>
          <a:ln>
            <a:solidFill>
              <a:schemeClr val="accent6">
                <a:lumMod val="75000"/>
              </a:schemeClr>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61" name="Elbow Connector 60">
            <a:extLst>
              <a:ext uri="{FF2B5EF4-FFF2-40B4-BE49-F238E27FC236}">
                <a16:creationId xmlns:a16="http://schemas.microsoft.com/office/drawing/2014/main" id="{62588BFA-58CE-5370-EC7B-A92789A38BCF}"/>
              </a:ext>
            </a:extLst>
          </p:cNvPr>
          <p:cNvCxnSpPr>
            <a:cxnSpLocks/>
          </p:cNvCxnSpPr>
          <p:nvPr/>
        </p:nvCxnSpPr>
        <p:spPr>
          <a:xfrm rot="10800000">
            <a:off x="3108961" y="3484386"/>
            <a:ext cx="6212519" cy="465091"/>
          </a:xfrm>
          <a:prstGeom prst="bentConnector3">
            <a:avLst>
              <a:gd name="adj1" fmla="val 96259"/>
            </a:avLst>
          </a:prstGeom>
          <a:ln>
            <a:solidFill>
              <a:schemeClr val="accent6">
                <a:lumMod val="75000"/>
              </a:schemeClr>
            </a:solidFill>
            <a:prstDash val="dash"/>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F8E4E75-D846-71B8-9A99-5B32F439F058}"/>
                  </a:ext>
                </a:extLst>
              </p:cNvPr>
              <p:cNvSpPr txBox="1"/>
              <p:nvPr/>
            </p:nvSpPr>
            <p:spPr>
              <a:xfrm>
                <a:off x="5878810" y="1820604"/>
                <a:ext cx="43412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6</m:t>
                              </m:r>
                            </m:sub>
                          </m:sSub>
                          <m:r>
                            <a:rPr lang="en-US" b="0" i="1" smtClean="0">
                              <a:latin typeface="Cambria Math" panose="02040503050406030204" pitchFamily="18" charset="0"/>
                            </a:rPr>
                            <m:t>=</m:t>
                          </m:r>
                          <m:r>
                            <m:rPr>
                              <m:nor/>
                            </m:rPr>
                            <a:rPr lang="en-US" b="0" i="0" smtClean="0">
                              <a:latin typeface="Cambria Math" panose="02040503050406030204" pitchFamily="18" charset="0"/>
                            </a:rPr>
                            <m:t>yesterday</m:t>
                          </m:r>
                          <m:r>
                            <a:rPr lang="en-US" b="0" i="1" smtClean="0">
                              <a:latin typeface="Cambria Math" panose="02040503050406030204" pitchFamily="18" charset="0"/>
                            </a:rPr>
                            <m:t> </m:t>
                          </m:r>
                        </m:e>
                      </m:d>
                      <m:r>
                        <m:rPr>
                          <m:nor/>
                        </m:rPr>
                        <a:rPr lang="en-US" b="0" i="0" smtClean="0">
                          <a:latin typeface="Cambria Math" panose="02040503050406030204" pitchFamily="18" charset="0"/>
                        </a:rPr>
                        <m:t>I</m:t>
                      </m:r>
                      <m:r>
                        <m:rPr>
                          <m:nor/>
                        </m:rPr>
                        <a:rPr lang="en-US" b="0" i="0" smtClean="0">
                          <a:latin typeface="Cambria Math" panose="02040503050406030204" pitchFamily="18" charset="0"/>
                        </a:rPr>
                        <m:t> </m:t>
                      </m:r>
                      <m:r>
                        <m:rPr>
                          <m:nor/>
                        </m:rPr>
                        <a:rPr lang="en-US" b="0" i="0" smtClean="0">
                          <a:latin typeface="Cambria Math" panose="02040503050406030204" pitchFamily="18" charset="0"/>
                        </a:rPr>
                        <m:t>went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market</m:t>
                      </m:r>
                      <m:r>
                        <a:rPr lang="en-US" b="0" i="1" smtClean="0">
                          <a:latin typeface="Cambria Math" panose="02040503050406030204" pitchFamily="18" charset="0"/>
                        </a:rPr>
                        <m:t> )</m:t>
                      </m:r>
                    </m:oMath>
                  </m:oMathPara>
                </a14:m>
                <a:endParaRPr lang="en-US" dirty="0"/>
              </a:p>
            </p:txBody>
          </p:sp>
        </mc:Choice>
        <mc:Fallback xmlns="">
          <p:sp>
            <p:nvSpPr>
              <p:cNvPr id="66" name="TextBox 65">
                <a:extLst>
                  <a:ext uri="{FF2B5EF4-FFF2-40B4-BE49-F238E27FC236}">
                    <a16:creationId xmlns:a16="http://schemas.microsoft.com/office/drawing/2014/main" id="{7F8E4E75-D846-71B8-9A99-5B32F439F058}"/>
                  </a:ext>
                </a:extLst>
              </p:cNvPr>
              <p:cNvSpPr txBox="1">
                <a:spLocks noRot="1" noChangeAspect="1" noMove="1" noResize="1" noEditPoints="1" noAdjustHandles="1" noChangeArrowheads="1" noChangeShapeType="1" noTextEdit="1"/>
              </p:cNvSpPr>
              <p:nvPr/>
            </p:nvSpPr>
            <p:spPr>
              <a:xfrm>
                <a:off x="5878810" y="1820604"/>
                <a:ext cx="4341252" cy="369332"/>
              </a:xfrm>
              <a:prstGeom prst="rect">
                <a:avLst/>
              </a:prstGeo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9F2C60-C326-4CB9-5905-C3F3C5AAC608}"/>
                  </a:ext>
                </a:extLst>
              </p:cNvPr>
              <p:cNvSpPr txBox="1"/>
              <p:nvPr/>
            </p:nvSpPr>
            <p:spPr>
              <a:xfrm>
                <a:off x="9793342" y="4833834"/>
                <a:ext cx="118816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𝑉</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𝑚</m:t>
                      </m:r>
                    </m:oMath>
                  </m:oMathPara>
                </a14:m>
                <a:endParaRPr lang="en-US" sz="1400" dirty="0"/>
              </a:p>
            </p:txBody>
          </p:sp>
        </mc:Choice>
        <mc:Fallback xmlns="">
          <p:sp>
            <p:nvSpPr>
              <p:cNvPr id="3" name="TextBox 2">
                <a:extLst>
                  <a:ext uri="{FF2B5EF4-FFF2-40B4-BE49-F238E27FC236}">
                    <a16:creationId xmlns:a16="http://schemas.microsoft.com/office/drawing/2014/main" id="{6B9F2C60-C326-4CB9-5905-C3F3C5AAC608}"/>
                  </a:ext>
                </a:extLst>
              </p:cNvPr>
              <p:cNvSpPr txBox="1">
                <a:spLocks noRot="1" noChangeAspect="1" noMove="1" noResize="1" noEditPoints="1" noAdjustHandles="1" noChangeArrowheads="1" noChangeShapeType="1" noTextEdit="1"/>
              </p:cNvSpPr>
              <p:nvPr/>
            </p:nvSpPr>
            <p:spPr>
              <a:xfrm>
                <a:off x="9793342" y="4833834"/>
                <a:ext cx="1188167" cy="307777"/>
              </a:xfrm>
              <a:prstGeom prst="rect">
                <a:avLst/>
              </a:prstGeom>
              <a:blipFill>
                <a:blip r:embed="rId3"/>
                <a:stretch>
                  <a:fillRect/>
                </a:stretch>
              </a:blipFill>
            </p:spPr>
            <p:txBody>
              <a:bodyPr/>
              <a:lstStyle/>
              <a:p>
                <a:r>
                  <a:rPr lang="en-US">
                    <a:noFill/>
                  </a:rPr>
                  <a:t> </a:t>
                </a:r>
              </a:p>
            </p:txBody>
          </p:sp>
        </mc:Fallback>
      </mc:AlternateContent>
      <p:graphicFrame>
        <p:nvGraphicFramePr>
          <p:cNvPr id="14" name="Table 14">
            <a:extLst>
              <a:ext uri="{FF2B5EF4-FFF2-40B4-BE49-F238E27FC236}">
                <a16:creationId xmlns:a16="http://schemas.microsoft.com/office/drawing/2014/main" id="{76AB6240-8243-6AB9-DEE9-2E240F8F75F0}"/>
              </a:ext>
            </a:extLst>
          </p:cNvPr>
          <p:cNvGraphicFramePr>
            <a:graphicFrameLocks noGrp="1"/>
          </p:cNvGraphicFramePr>
          <p:nvPr/>
        </p:nvGraphicFramePr>
        <p:xfrm>
          <a:off x="1931124" y="3053527"/>
          <a:ext cx="1525024" cy="370840"/>
        </p:xfrm>
        <a:graphic>
          <a:graphicData uri="http://schemas.openxmlformats.org/drawingml/2006/table">
            <a:tbl>
              <a:tblPr firstRow="1" bandRow="1">
                <a:tableStyleId>{5C22544A-7EE6-4342-B048-85BDC9FD1C3A}</a:tableStyleId>
              </a:tblPr>
              <a:tblGrid>
                <a:gridCol w="1525024">
                  <a:extLst>
                    <a:ext uri="{9D8B030D-6E8A-4147-A177-3AD203B41FA5}">
                      <a16:colId xmlns:a16="http://schemas.microsoft.com/office/drawing/2014/main" val="289983863"/>
                    </a:ext>
                  </a:extLst>
                </a:gridCol>
              </a:tblGrid>
              <a:tr h="370840">
                <a:tc>
                  <a:txBody>
                    <a:bodyPr/>
                    <a:lstStyle/>
                    <a:p>
                      <a:pPr algn="ctr"/>
                      <a:r>
                        <a:rPr lang="en-US" dirty="0">
                          <a:solidFill>
                            <a:schemeClr val="tx1"/>
                          </a:solidFill>
                        </a:rPr>
                        <a:t>Projection</a:t>
                      </a:r>
                    </a:p>
                  </a:txBody>
                  <a:tcPr>
                    <a:solidFill>
                      <a:schemeClr val="accent3">
                        <a:lumMod val="20000"/>
                        <a:lumOff val="80000"/>
                      </a:schemeClr>
                    </a:solidFill>
                  </a:tcPr>
                </a:tc>
                <a:extLst>
                  <a:ext uri="{0D108BD9-81ED-4DB2-BD59-A6C34878D82A}">
                    <a16:rowId xmlns:a16="http://schemas.microsoft.com/office/drawing/2014/main" val="312745609"/>
                  </a:ext>
                </a:extLst>
              </a:tr>
            </a:tbl>
          </a:graphicData>
        </a:graphic>
      </p:graphicFrame>
      <p:sp>
        <p:nvSpPr>
          <p:cNvPr id="56" name="Up Arrow 55">
            <a:extLst>
              <a:ext uri="{FF2B5EF4-FFF2-40B4-BE49-F238E27FC236}">
                <a16:creationId xmlns:a16="http://schemas.microsoft.com/office/drawing/2014/main" id="{CB8C1131-9C50-1373-37A8-AD5D34A67D8C}"/>
              </a:ext>
            </a:extLst>
          </p:cNvPr>
          <p:cNvSpPr/>
          <p:nvPr/>
        </p:nvSpPr>
        <p:spPr>
          <a:xfrm>
            <a:off x="2635578" y="2891825"/>
            <a:ext cx="116114" cy="160770"/>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4425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A22A-92AE-2B69-4FAF-694663C19303}"/>
              </a:ext>
            </a:extLst>
          </p:cNvPr>
          <p:cNvSpPr>
            <a:spLocks noGrp="1"/>
          </p:cNvSpPr>
          <p:nvPr>
            <p:ph type="title"/>
          </p:nvPr>
        </p:nvSpPr>
        <p:spPr/>
        <p:txBody>
          <a:bodyPr/>
          <a:lstStyle/>
          <a:p>
            <a:r>
              <a:rPr lang="en-US" dirty="0"/>
              <a:t>Encoding Words and Sentences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6F8642-DCBD-32A6-3679-03D99E8F0E20}"/>
                  </a:ext>
                </a:extLst>
              </p:cNvPr>
              <p:cNvSpPr>
                <a:spLocks noGrp="1"/>
              </p:cNvSpPr>
              <p:nvPr>
                <p:ph sz="half" idx="1"/>
              </p:nvPr>
            </p:nvSpPr>
            <p:spPr/>
            <p:txBody>
              <a:bodyPr/>
              <a:lstStyle/>
              <a:p>
                <a:r>
                  <a:rPr lang="en-US" dirty="0"/>
                  <a:t>Consider the task of Sentiment Analysis</a:t>
                </a:r>
              </a:p>
              <a:p>
                <a:r>
                  <a:rPr lang="en-US" dirty="0"/>
                  <a:t>What is the sentiment of the following sentence?</a:t>
                </a:r>
              </a:p>
              <a:p>
                <a:pPr lvl="1"/>
                <a:r>
                  <a:rPr lang="en-US" dirty="0"/>
                  <a:t>I liked the movie</a:t>
                </a:r>
              </a:p>
              <a:p>
                <a:pPr lvl="1"/>
                <a:r>
                  <a:rPr lang="en-US" dirty="0"/>
                  <a:t>The car broke down. I hate the car.</a:t>
                </a:r>
              </a:p>
              <a:p>
                <a:r>
                  <a:rPr lang="en-US" dirty="0"/>
                  <a:t>Learning parameters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such that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=1 </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𝑇</m:t>
                        </m:r>
                      </m:sup>
                    </m:sSup>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oMath>
                </a14:m>
                <a:endParaRPr lang="en-US" dirty="0"/>
              </a:p>
              <a:p>
                <a:pPr lvl="1"/>
                <a:r>
                  <a:rPr lang="en-US" dirty="0"/>
                  <a:t>Where, </a:t>
                </a:r>
                <a14:m>
                  <m:oMath xmlns:m="http://schemas.openxmlformats.org/officeDocument/2006/math">
                    <m:r>
                      <a:rPr lang="en-US" b="0" i="1" smtClean="0">
                        <a:latin typeface="Cambria Math" panose="02040503050406030204" pitchFamily="18" charset="0"/>
                        <a:ea typeface="Cambria Math" panose="02040503050406030204" pitchFamily="18" charset="0"/>
                      </a:rPr>
                      <m:t>𝑤</m:t>
                    </m:r>
                  </m:oMath>
                </a14:m>
                <a:r>
                  <a:rPr lang="en-US" dirty="0"/>
                  <a:t> is the representation of the sentence</a:t>
                </a:r>
              </a:p>
            </p:txBody>
          </p:sp>
        </mc:Choice>
        <mc:Fallback xmlns="">
          <p:sp>
            <p:nvSpPr>
              <p:cNvPr id="3" name="Content Placeholder 2">
                <a:extLst>
                  <a:ext uri="{FF2B5EF4-FFF2-40B4-BE49-F238E27FC236}">
                    <a16:creationId xmlns:a16="http://schemas.microsoft.com/office/drawing/2014/main" id="{BA6F8642-DCBD-32A6-3679-03D99E8F0E20}"/>
                  </a:ext>
                </a:extLst>
              </p:cNvPr>
              <p:cNvSpPr>
                <a:spLocks noGrp="1" noRot="1" noChangeAspect="1" noMove="1" noResize="1" noEditPoints="1" noAdjustHandles="1" noChangeArrowheads="1" noChangeShapeType="1" noTextEdit="1"/>
              </p:cNvSpPr>
              <p:nvPr>
                <p:ph sz="half" idx="1"/>
              </p:nvPr>
            </p:nvSpPr>
            <p:spPr>
              <a:blipFill>
                <a:blip r:embed="rId2"/>
                <a:stretch>
                  <a:fillRect l="-234"/>
                </a:stretch>
              </a:blipFill>
            </p:spPr>
            <p:txBody>
              <a:bodyPr/>
              <a:lstStyle/>
              <a:p>
                <a:r>
                  <a:rPr lang="en-US">
                    <a:noFill/>
                  </a:rPr>
                  <a:t> </a:t>
                </a:r>
              </a:p>
            </p:txBody>
          </p:sp>
        </mc:Fallback>
      </mc:AlternateContent>
      <p:sp>
        <p:nvSpPr>
          <p:cNvPr id="6" name="Content Placeholder 5">
            <a:extLst>
              <a:ext uri="{FF2B5EF4-FFF2-40B4-BE49-F238E27FC236}">
                <a16:creationId xmlns:a16="http://schemas.microsoft.com/office/drawing/2014/main" id="{9BFEB052-4CD8-728F-EC3E-4D493FBC4CD7}"/>
              </a:ext>
            </a:extLst>
          </p:cNvPr>
          <p:cNvSpPr>
            <a:spLocks noGrp="1"/>
          </p:cNvSpPr>
          <p:nvPr>
            <p:ph sz="half" idx="2"/>
          </p:nvPr>
        </p:nvSpPr>
        <p:spPr/>
        <p:txBody>
          <a:bodyPr/>
          <a:lstStyle/>
          <a:p>
            <a:r>
              <a:rPr lang="en-US" dirty="0"/>
              <a:t>Represent words as discrete symbols</a:t>
            </a:r>
          </a:p>
          <a:p>
            <a:r>
              <a:rPr lang="en-US" dirty="0"/>
              <a:t>Total unique words are = { I, liked, the, movie, car, broke, down, hate} </a:t>
            </a:r>
          </a:p>
          <a:p>
            <a:r>
              <a:rPr lang="en-US" dirty="0"/>
              <a:t>There are 8 unique words </a:t>
            </a:r>
            <a:r>
              <a:rPr lang="en-US" dirty="0">
                <a:sym typeface="Wingdings" pitchFamily="2" charset="2"/>
              </a:rPr>
              <a:t> vector dimension</a:t>
            </a:r>
            <a:endParaRPr lang="en-US" dirty="0"/>
          </a:p>
          <a:p>
            <a:r>
              <a:rPr lang="en-US" dirty="0"/>
              <a:t>Represent them using a 8-bit vector</a:t>
            </a:r>
          </a:p>
          <a:p>
            <a:endParaRPr lang="en-US" dirty="0"/>
          </a:p>
          <a:p>
            <a:endParaRPr lang="en-US" dirty="0"/>
          </a:p>
          <a:p>
            <a:pPr marL="0" indent="0">
              <a:buNone/>
            </a:pPr>
            <a:endParaRPr lang="en-US" dirty="0"/>
          </a:p>
        </p:txBody>
      </p:sp>
      <p:graphicFrame>
        <p:nvGraphicFramePr>
          <p:cNvPr id="7" name="Table 7">
            <a:extLst>
              <a:ext uri="{FF2B5EF4-FFF2-40B4-BE49-F238E27FC236}">
                <a16:creationId xmlns:a16="http://schemas.microsoft.com/office/drawing/2014/main" id="{4A93EC9C-CF2B-6D66-CAFC-669A7A0D7461}"/>
              </a:ext>
            </a:extLst>
          </p:cNvPr>
          <p:cNvGraphicFramePr>
            <a:graphicFrameLocks noGrp="1"/>
          </p:cNvGraphicFramePr>
          <p:nvPr>
            <p:extLst>
              <p:ext uri="{D42A27DB-BD31-4B8C-83A1-F6EECF244321}">
                <p14:modId xmlns:p14="http://schemas.microsoft.com/office/powerpoint/2010/main" val="2301424411"/>
              </p:ext>
            </p:extLst>
          </p:nvPr>
        </p:nvGraphicFramePr>
        <p:xfrm>
          <a:off x="6803853" y="4406280"/>
          <a:ext cx="2844800" cy="2194560"/>
        </p:xfrm>
        <a:graphic>
          <a:graphicData uri="http://schemas.openxmlformats.org/drawingml/2006/table">
            <a:tbl>
              <a:tblPr>
                <a:noFill/>
                <a:tableStyleId>{5C22544A-7EE6-4342-B048-85BDC9FD1C3A}</a:tableStyleId>
              </a:tblPr>
              <a:tblGrid>
                <a:gridCol w="1422400">
                  <a:extLst>
                    <a:ext uri="{9D8B030D-6E8A-4147-A177-3AD203B41FA5}">
                      <a16:colId xmlns:a16="http://schemas.microsoft.com/office/drawing/2014/main" val="4291678219"/>
                    </a:ext>
                  </a:extLst>
                </a:gridCol>
                <a:gridCol w="1422400">
                  <a:extLst>
                    <a:ext uri="{9D8B030D-6E8A-4147-A177-3AD203B41FA5}">
                      <a16:colId xmlns:a16="http://schemas.microsoft.com/office/drawing/2014/main" val="2834882487"/>
                    </a:ext>
                  </a:extLst>
                </a:gridCol>
              </a:tblGrid>
              <a:tr h="238832">
                <a:tc>
                  <a:txBody>
                    <a:bodyPr/>
                    <a:lstStyle/>
                    <a:p>
                      <a:r>
                        <a:rPr lang="en-US" sz="1200" dirty="0"/>
                        <a:t>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 0 0 0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6767713"/>
                  </a:ext>
                </a:extLst>
              </a:tr>
              <a:tr h="238832">
                <a:tc>
                  <a:txBody>
                    <a:bodyPr/>
                    <a:lstStyle/>
                    <a:p>
                      <a:r>
                        <a:rPr lang="en-US" sz="1200" dirty="0"/>
                        <a:t>liked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1 0 0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6238726"/>
                  </a:ext>
                </a:extLst>
              </a:tr>
              <a:tr h="238832">
                <a:tc>
                  <a:txBody>
                    <a:bodyPr/>
                    <a:lstStyle/>
                    <a:p>
                      <a:r>
                        <a:rPr lang="en-US" sz="1200" dirty="0"/>
                        <a:t>the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1 0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6261378"/>
                  </a:ext>
                </a:extLst>
              </a:tr>
              <a:tr h="238832">
                <a:tc>
                  <a:txBody>
                    <a:bodyPr/>
                    <a:lstStyle/>
                    <a:p>
                      <a:r>
                        <a:rPr lang="en-US" sz="1200" dirty="0"/>
                        <a:t>movie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1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4611861"/>
                  </a:ext>
                </a:extLst>
              </a:tr>
              <a:tr h="238832">
                <a:tc>
                  <a:txBody>
                    <a:bodyPr/>
                    <a:lstStyle/>
                    <a:p>
                      <a:r>
                        <a:rPr lang="en-US" sz="1200" dirty="0"/>
                        <a:t>car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1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5019600"/>
                  </a:ext>
                </a:extLst>
              </a:tr>
              <a:tr h="238832">
                <a:tc>
                  <a:txBody>
                    <a:bodyPr/>
                    <a:lstStyle/>
                    <a:p>
                      <a:r>
                        <a:rPr lang="en-US" sz="1200" dirty="0"/>
                        <a:t>broke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0 1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3160525"/>
                  </a:ext>
                </a:extLst>
              </a:tr>
              <a:tr h="238832">
                <a:tc>
                  <a:txBody>
                    <a:bodyPr/>
                    <a:lstStyle/>
                    <a:p>
                      <a:r>
                        <a:rPr lang="en-US" sz="1200" dirty="0"/>
                        <a:t>down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0 0 1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0575719"/>
                  </a:ext>
                </a:extLst>
              </a:tr>
              <a:tr h="238832">
                <a:tc>
                  <a:txBody>
                    <a:bodyPr/>
                    <a:lstStyle/>
                    <a:p>
                      <a:r>
                        <a:rPr lang="en-US" sz="1200" dirty="0"/>
                        <a:t>hate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0 0 0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024799"/>
                  </a:ext>
                </a:extLst>
              </a:tr>
            </a:tbl>
          </a:graphicData>
        </a:graphic>
      </p:graphicFrame>
      <p:sp>
        <p:nvSpPr>
          <p:cNvPr id="8" name="Slide Number Placeholder 7">
            <a:extLst>
              <a:ext uri="{FF2B5EF4-FFF2-40B4-BE49-F238E27FC236}">
                <a16:creationId xmlns:a16="http://schemas.microsoft.com/office/drawing/2014/main" id="{9C93ABE4-DBCC-584C-6163-518C9BAB3B46}"/>
              </a:ext>
            </a:extLst>
          </p:cNvPr>
          <p:cNvSpPr>
            <a:spLocks noGrp="1"/>
          </p:cNvSpPr>
          <p:nvPr>
            <p:ph type="sldNum" sz="quarter" idx="12"/>
          </p:nvPr>
        </p:nvSpPr>
        <p:spPr/>
        <p:txBody>
          <a:bodyPr/>
          <a:lstStyle/>
          <a:p>
            <a:fld id="{8E76CBA5-E987-5E44-BC9F-E1C771F6FE5A}" type="slidenum">
              <a:rPr lang="en-US" smtClean="0"/>
              <a:t>6</a:t>
            </a:fld>
            <a:endParaRPr lang="en-US"/>
          </a:p>
        </p:txBody>
      </p:sp>
      <p:sp>
        <p:nvSpPr>
          <p:cNvPr id="9" name="Date Placeholder 8">
            <a:extLst>
              <a:ext uri="{FF2B5EF4-FFF2-40B4-BE49-F238E27FC236}">
                <a16:creationId xmlns:a16="http://schemas.microsoft.com/office/drawing/2014/main" id="{1FBD1B67-71EB-790D-0335-E3A39326BCD8}"/>
              </a:ext>
            </a:extLst>
          </p:cNvPr>
          <p:cNvSpPr>
            <a:spLocks noGrp="1"/>
          </p:cNvSpPr>
          <p:nvPr>
            <p:ph type="dt" sz="half" idx="10"/>
          </p:nvPr>
        </p:nvSpPr>
        <p:spPr/>
        <p:txBody>
          <a:bodyPr/>
          <a:lstStyle/>
          <a:p>
            <a:fld id="{58E9DC60-BBF3-8F46-8EBD-C36256811F15}" type="datetime1">
              <a:rPr lang="en-IN" smtClean="0"/>
              <a:t>22/08/23</a:t>
            </a:fld>
            <a:endParaRPr lang="en-US"/>
          </a:p>
        </p:txBody>
      </p:sp>
      <p:sp>
        <p:nvSpPr>
          <p:cNvPr id="10" name="Footer Placeholder 9">
            <a:extLst>
              <a:ext uri="{FF2B5EF4-FFF2-40B4-BE49-F238E27FC236}">
                <a16:creationId xmlns:a16="http://schemas.microsoft.com/office/drawing/2014/main" id="{93E442D2-2077-CF7F-115E-141C9B5B711F}"/>
              </a:ext>
            </a:extLst>
          </p:cNvPr>
          <p:cNvSpPr>
            <a:spLocks noGrp="1"/>
          </p:cNvSpPr>
          <p:nvPr>
            <p:ph type="ftr" sz="quarter" idx="11"/>
          </p:nvPr>
        </p:nvSpPr>
        <p:spPr/>
        <p:txBody>
          <a:bodyPr/>
          <a:lstStyle/>
          <a:p>
            <a:r>
              <a:rPr lang="en-US"/>
              <a:t>Rudra Murthy</a:t>
            </a:r>
          </a:p>
        </p:txBody>
      </p:sp>
    </p:spTree>
    <p:extLst>
      <p:ext uri="{BB962C8B-B14F-4D97-AF65-F5344CB8AC3E}">
        <p14:creationId xmlns:p14="http://schemas.microsoft.com/office/powerpoint/2010/main" val="20374488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B5F3-F082-E089-40B9-F3D755E38B55}"/>
              </a:ext>
            </a:extLst>
          </p:cNvPr>
          <p:cNvSpPr>
            <a:spLocks noGrp="1"/>
          </p:cNvSpPr>
          <p:nvPr>
            <p:ph type="title"/>
          </p:nvPr>
        </p:nvSpPr>
        <p:spPr/>
        <p:txBody>
          <a:bodyPr/>
          <a:lstStyle/>
          <a:p>
            <a:r>
              <a:rPr lang="en-US" dirty="0"/>
              <a:t>Neural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580F22-C9A5-7953-FEE7-9FE85269978B}"/>
                  </a:ext>
                </a:extLst>
              </p:cNvPr>
              <p:cNvSpPr>
                <a:spLocks noGrp="1"/>
              </p:cNvSpPr>
              <p:nvPr>
                <p:ph idx="1"/>
              </p:nvPr>
            </p:nvSpPr>
            <p:spPr/>
            <p:txBody>
              <a:bodyPr/>
              <a:lstStyle/>
              <a:p>
                <a:pPr marL="0" indent="0">
                  <a:buNone/>
                </a:pPr>
                <a:r>
                  <a:rPr lang="en-US" b="1" dirty="0"/>
                  <a:t>Experiments:</a:t>
                </a:r>
              </a:p>
              <a:p>
                <a:r>
                  <a:rPr lang="en-US" dirty="0"/>
                  <a:t>Used Brown Corpus for training and testing the model</a:t>
                </a:r>
              </a:p>
              <a:p>
                <a:pPr lvl="1"/>
                <a:r>
                  <a:rPr lang="en-US" dirty="0"/>
                  <a:t>Contains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1.18 </m:t>
                    </m:r>
                    <m:r>
                      <a:rPr lang="en-US" b="0" i="1" smtClean="0">
                        <a:latin typeface="Cambria Math" panose="02040503050406030204" pitchFamily="18" charset="0"/>
                        <a:ea typeface="Cambria Math" panose="02040503050406030204" pitchFamily="18" charset="0"/>
                      </a:rPr>
                      <m:t>𝑀</m:t>
                    </m:r>
                  </m:oMath>
                </a14:m>
                <a:r>
                  <a:rPr lang="en-US" dirty="0"/>
                  <a:t> words (tokens)</a:t>
                </a:r>
              </a:p>
              <a:p>
                <a:pPr lvl="1"/>
                <a:r>
                  <a:rPr lang="en-US" dirty="0"/>
                  <a:t>First </a:t>
                </a:r>
                <a14:m>
                  <m:oMath xmlns:m="http://schemas.openxmlformats.org/officeDocument/2006/math">
                    <m:r>
                      <a:rPr lang="en-US" b="0" i="1" smtClean="0">
                        <a:latin typeface="Cambria Math" panose="02040503050406030204" pitchFamily="18" charset="0"/>
                        <a:ea typeface="Cambria Math" panose="02040503050406030204" pitchFamily="18" charset="0"/>
                      </a:rPr>
                      <m:t>0.8 </m:t>
                    </m:r>
                    <m:r>
                      <a:rPr lang="en-US" b="0" i="1" smtClean="0">
                        <a:latin typeface="Cambria Math" panose="02040503050406030204" pitchFamily="18" charset="0"/>
                        <a:ea typeface="Cambria Math" panose="02040503050406030204" pitchFamily="18" charset="0"/>
                      </a:rPr>
                      <m:t>𝑀</m:t>
                    </m:r>
                  </m:oMath>
                </a14:m>
                <a:r>
                  <a:rPr lang="en-US" dirty="0"/>
                  <a:t> words used for training, following </a:t>
                </a:r>
                <a14:m>
                  <m:oMath xmlns:m="http://schemas.openxmlformats.org/officeDocument/2006/math">
                    <m:r>
                      <a:rPr lang="en-US" b="0" i="1" smtClean="0">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𝑀</m:t>
                    </m:r>
                  </m:oMath>
                </a14:m>
                <a:r>
                  <a:rPr lang="en-US" dirty="0"/>
                  <a:t> for validation and </a:t>
                </a:r>
                <a14:m>
                  <m:oMath xmlns:m="http://schemas.openxmlformats.org/officeDocument/2006/math">
                    <m:r>
                      <a:rPr lang="en-US" i="1">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18</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𝑀</m:t>
                    </m:r>
                  </m:oMath>
                </a14:m>
                <a:r>
                  <a:rPr lang="en-US" dirty="0"/>
                  <a:t> for testing</a:t>
                </a:r>
              </a:p>
              <a:p>
                <a:pPr lvl="1"/>
                <a:r>
                  <a:rPr lang="en-US" dirty="0"/>
                  <a:t>Unique words (types) were </a:t>
                </a:r>
                <a14:m>
                  <m:oMath xmlns:m="http://schemas.openxmlformats.org/officeDocument/2006/math">
                    <m:r>
                      <a:rPr lang="en-US" b="0" i="1" smtClean="0">
                        <a:latin typeface="Cambria Math" panose="02040503050406030204" pitchFamily="18" charset="0"/>
                        <a:ea typeface="Cambria Math" panose="02040503050406030204" pitchFamily="18" charset="0"/>
                      </a:rPr>
                      <m:t>47,578</m:t>
                    </m:r>
                    <m:r>
                      <a:rPr lang="en-US" i="1">
                        <a:latin typeface="Cambria Math" panose="02040503050406030204" pitchFamily="18" charset="0"/>
                        <a:ea typeface="Cambria Math" panose="02040503050406030204" pitchFamily="18" charset="0"/>
                      </a:rPr>
                      <m:t> </m:t>
                    </m:r>
                  </m:oMath>
                </a14:m>
                <a:endParaRPr lang="en-US" dirty="0">
                  <a:ea typeface="Cambria Math" panose="02040503050406030204" pitchFamily="18" charset="0"/>
                </a:endParaRPr>
              </a:p>
              <a:p>
                <a:pPr lvl="1"/>
                <a:r>
                  <a:rPr lang="en-US" dirty="0"/>
                  <a:t>Rare words with frequency </a:t>
                </a:r>
                <a14:m>
                  <m:oMath xmlns:m="http://schemas.openxmlformats.org/officeDocument/2006/math">
                    <m:r>
                      <a:rPr lang="en-US" b="0" i="1" smtClean="0">
                        <a:latin typeface="Cambria Math" panose="02040503050406030204" pitchFamily="18" charset="0"/>
                        <a:ea typeface="Cambria Math" panose="02040503050406030204" pitchFamily="18" charset="0"/>
                      </a:rPr>
                      <m:t>≤3</m:t>
                    </m:r>
                  </m:oMath>
                </a14:m>
                <a:r>
                  <a:rPr lang="en-US" dirty="0"/>
                  <a:t> were merged into a single symbol with resulting types being </a:t>
                </a:r>
                <a14:m>
                  <m:oMath xmlns:m="http://schemas.openxmlformats.org/officeDocument/2006/math">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𝑉</m:t>
                        </m:r>
                      </m:e>
                    </m:d>
                    <m:r>
                      <a:rPr lang="en-US" b="0" i="1" smtClean="0">
                        <a:latin typeface="Cambria Math" panose="02040503050406030204" pitchFamily="18" charset="0"/>
                        <a:ea typeface="Cambria Math" panose="02040503050406030204" pitchFamily="18" charset="0"/>
                      </a:rPr>
                      <m:t>=16,383</m:t>
                    </m:r>
                  </m:oMath>
                </a14:m>
                <a:endParaRPr lang="en-US" dirty="0"/>
              </a:p>
              <a:p>
                <a:r>
                  <a:rPr lang="en-US" dirty="0"/>
                  <a:t>Additional experiments on Associated Press (AP) news data</a:t>
                </a:r>
              </a:p>
            </p:txBody>
          </p:sp>
        </mc:Choice>
        <mc:Fallback xmlns="">
          <p:sp>
            <p:nvSpPr>
              <p:cNvPr id="3" name="Content Placeholder 2">
                <a:extLst>
                  <a:ext uri="{FF2B5EF4-FFF2-40B4-BE49-F238E27FC236}">
                    <a16:creationId xmlns:a16="http://schemas.microsoft.com/office/drawing/2014/main" id="{29580F22-C9A5-7953-FEE7-9FE85269978B}"/>
                  </a:ext>
                </a:extLst>
              </p:cNvPr>
              <p:cNvSpPr>
                <a:spLocks noGrp="1" noRot="1" noChangeAspect="1" noMove="1" noResize="1" noEditPoints="1" noAdjustHandles="1" noChangeArrowheads="1" noChangeShapeType="1" noTextEdit="1"/>
              </p:cNvSpPr>
              <p:nvPr>
                <p:ph idx="1"/>
              </p:nvPr>
            </p:nvSpPr>
            <p:spPr>
              <a:blipFill>
                <a:blip r:embed="rId2"/>
                <a:stretch>
                  <a:fillRect l="-460"/>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7AFE0BC-3603-66C9-7BFD-ABB4597BFFF6}"/>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83D8F1FB-076B-4E21-1F42-1B70D7733EE5}"/>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883191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9B5F3-F082-E089-40B9-F3D755E38B55}"/>
              </a:ext>
            </a:extLst>
          </p:cNvPr>
          <p:cNvSpPr>
            <a:spLocks noGrp="1"/>
          </p:cNvSpPr>
          <p:nvPr>
            <p:ph type="title"/>
          </p:nvPr>
        </p:nvSpPr>
        <p:spPr>
          <a:xfrm>
            <a:off x="764110" y="826346"/>
            <a:ext cx="3171905" cy="1013800"/>
          </a:xfrm>
        </p:spPr>
        <p:txBody>
          <a:bodyPr>
            <a:normAutofit/>
          </a:bodyPr>
          <a:lstStyle/>
          <a:p>
            <a:r>
              <a:rPr lang="en-US" sz="2400">
                <a:solidFill>
                  <a:srgbClr val="FFFFFF"/>
                </a:solidFill>
              </a:rPr>
              <a:t>Neural Language Model</a:t>
            </a:r>
          </a:p>
        </p:txBody>
      </p:sp>
      <p:sp>
        <p:nvSpPr>
          <p:cNvPr id="3" name="Content Placeholder 2">
            <a:extLst>
              <a:ext uri="{FF2B5EF4-FFF2-40B4-BE49-F238E27FC236}">
                <a16:creationId xmlns:a16="http://schemas.microsoft.com/office/drawing/2014/main" id="{29580F22-C9A5-7953-FEE7-9FE85269978B}"/>
              </a:ext>
            </a:extLst>
          </p:cNvPr>
          <p:cNvSpPr>
            <a:spLocks noGrp="1"/>
          </p:cNvSpPr>
          <p:nvPr>
            <p:ph idx="1"/>
          </p:nvPr>
        </p:nvSpPr>
        <p:spPr>
          <a:xfrm>
            <a:off x="764110" y="2052084"/>
            <a:ext cx="3033249" cy="3856229"/>
          </a:xfrm>
        </p:spPr>
        <p:txBody>
          <a:bodyPr anchor="t">
            <a:normAutofit/>
          </a:bodyPr>
          <a:lstStyle/>
          <a:p>
            <a:pPr marL="0" indent="0">
              <a:buNone/>
            </a:pPr>
            <a:r>
              <a:rPr lang="en-US" sz="1600" b="1" dirty="0">
                <a:solidFill>
                  <a:srgbClr val="FFFFFF"/>
                </a:solidFill>
              </a:rPr>
              <a:t>Results:</a:t>
            </a:r>
          </a:p>
          <a:p>
            <a:r>
              <a:rPr lang="en-US" sz="1600" b="1" dirty="0">
                <a:solidFill>
                  <a:srgbClr val="FFFFFF"/>
                </a:solidFill>
              </a:rPr>
              <a:t>Significant results from Neural Model</a:t>
            </a:r>
          </a:p>
          <a:p>
            <a:r>
              <a:rPr lang="en-US" sz="1600" b="1" dirty="0">
                <a:solidFill>
                  <a:srgbClr val="FFFFFF"/>
                </a:solidFill>
              </a:rPr>
              <a:t>Longer contexts leads to better results</a:t>
            </a:r>
          </a:p>
          <a:p>
            <a:r>
              <a:rPr lang="en-US" sz="1600" b="1" dirty="0">
                <a:solidFill>
                  <a:srgbClr val="FFFFFF"/>
                </a:solidFill>
              </a:rPr>
              <a:t>Hidden units are beneficial</a:t>
            </a:r>
          </a:p>
          <a:p>
            <a:r>
              <a:rPr lang="en-US" sz="1600" b="1" dirty="0">
                <a:solidFill>
                  <a:srgbClr val="FFFFFF"/>
                </a:solidFill>
              </a:rPr>
              <a:t>Mixing MLP with n-gram leads to lower perplexity values</a:t>
            </a:r>
          </a:p>
          <a:p>
            <a:pPr marL="0" indent="0">
              <a:buNone/>
            </a:pPr>
            <a:endParaRPr lang="en-US" sz="1600" b="1" dirty="0">
              <a:solidFill>
                <a:srgbClr val="FFFFFF"/>
              </a:solidFill>
            </a:endParaRPr>
          </a:p>
        </p:txBody>
      </p:sp>
      <p:pic>
        <p:nvPicPr>
          <p:cNvPr id="7" name="Picture 6" descr="Table&#10;&#10;Description automatically generated">
            <a:extLst>
              <a:ext uri="{FF2B5EF4-FFF2-40B4-BE49-F238E27FC236}">
                <a16:creationId xmlns:a16="http://schemas.microsoft.com/office/drawing/2014/main" id="{9B777970-845B-CA21-9CCE-92EBCEBA2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1020" y="578272"/>
            <a:ext cx="5428259" cy="5684042"/>
          </a:xfrm>
          <a:prstGeom prst="rect">
            <a:avLst/>
          </a:prstGeom>
        </p:spPr>
      </p:pic>
      <p:sp>
        <p:nvSpPr>
          <p:cNvPr id="4" name="Footer Placeholder 3">
            <a:extLst>
              <a:ext uri="{FF2B5EF4-FFF2-40B4-BE49-F238E27FC236}">
                <a16:creationId xmlns:a16="http://schemas.microsoft.com/office/drawing/2014/main" id="{B7AFE0BC-3603-66C9-7BFD-ABB4597BFFF6}"/>
              </a:ext>
            </a:extLst>
          </p:cNvPr>
          <p:cNvSpPr>
            <a:spLocks noGrp="1"/>
          </p:cNvSpPr>
          <p:nvPr>
            <p:ph type="ftr" sz="quarter" idx="11"/>
          </p:nvPr>
        </p:nvSpPr>
        <p:spPr>
          <a:xfrm>
            <a:off x="581192" y="6400800"/>
            <a:ext cx="6917210" cy="365125"/>
          </a:xfrm>
        </p:spPr>
        <p:txBody>
          <a:bodyPr>
            <a:normAutofit/>
          </a:bodyPr>
          <a:lstStyle/>
          <a:p>
            <a:pPr>
              <a:spcAft>
                <a:spcPts val="600"/>
              </a:spcAft>
            </a:pPr>
            <a:r>
              <a:rPr lang="en-US"/>
              <a:t>Rudra-History-of-LM</a:t>
            </a:r>
          </a:p>
        </p:txBody>
      </p:sp>
      <p:sp>
        <p:nvSpPr>
          <p:cNvPr id="5" name="Slide Number Placeholder 4">
            <a:extLst>
              <a:ext uri="{FF2B5EF4-FFF2-40B4-BE49-F238E27FC236}">
                <a16:creationId xmlns:a16="http://schemas.microsoft.com/office/drawing/2014/main" id="{83D8F1FB-076B-4E21-1F42-1B70D7733EE5}"/>
              </a:ext>
            </a:extLst>
          </p:cNvPr>
          <p:cNvSpPr>
            <a:spLocks noGrp="1"/>
          </p:cNvSpPr>
          <p:nvPr>
            <p:ph type="sldNum" sz="quarter" idx="12"/>
          </p:nvPr>
        </p:nvSpPr>
        <p:spPr>
          <a:xfrm>
            <a:off x="10558300" y="6400800"/>
            <a:ext cx="1052508" cy="365125"/>
          </a:xfrm>
        </p:spPr>
        <p:txBody>
          <a:bodyPr>
            <a:normAutofit/>
          </a:bodyPr>
          <a:lstStyle/>
          <a:p>
            <a:pPr>
              <a:spcAft>
                <a:spcPts val="600"/>
              </a:spcAft>
            </a:pPr>
            <a:fld id="{D57F1E4F-1CFF-5643-939E-217C01CDF565}" type="slidenum">
              <a:rPr lang="en-US" smtClean="0"/>
              <a:pPr>
                <a:spcAft>
                  <a:spcPts val="600"/>
                </a:spcAft>
              </a:pPr>
              <a:t>61</a:t>
            </a:fld>
            <a:endParaRPr lang="en-US"/>
          </a:p>
        </p:txBody>
      </p:sp>
    </p:spTree>
    <p:extLst>
      <p:ext uri="{BB962C8B-B14F-4D97-AF65-F5344CB8AC3E}">
        <p14:creationId xmlns:p14="http://schemas.microsoft.com/office/powerpoint/2010/main" val="8488611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511E-7ED6-A380-5142-32268DD276BF}"/>
              </a:ext>
            </a:extLst>
          </p:cNvPr>
          <p:cNvSpPr>
            <a:spLocks noGrp="1"/>
          </p:cNvSpPr>
          <p:nvPr>
            <p:ph type="title"/>
          </p:nvPr>
        </p:nvSpPr>
        <p:spPr/>
        <p:txBody>
          <a:bodyPr/>
          <a:lstStyle/>
          <a:p>
            <a:r>
              <a:rPr lang="en-US" dirty="0"/>
              <a:t>Neural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0179D-2F2D-2AC7-346B-8939C855F456}"/>
                  </a:ext>
                </a:extLst>
              </p:cNvPr>
              <p:cNvSpPr>
                <a:spLocks noGrp="1"/>
              </p:cNvSpPr>
              <p:nvPr>
                <p:ph idx="1"/>
              </p:nvPr>
            </p:nvSpPr>
            <p:spPr/>
            <p:txBody>
              <a:bodyPr>
                <a:normAutofit lnSpcReduction="10000"/>
              </a:bodyPr>
              <a:lstStyle/>
              <a:p>
                <a:pPr marL="0" indent="0">
                  <a:buNone/>
                </a:pPr>
                <a:r>
                  <a:rPr lang="en-US" b="1" dirty="0"/>
                  <a:t>An Energy Minimization Network</a:t>
                </a:r>
              </a:p>
              <a:p>
                <a:r>
                  <a:rPr lang="en-US" dirty="0"/>
                  <a:t>In the model, distributed feature vectors are used only for input words and not for output word (next word)</a:t>
                </a:r>
              </a:p>
              <a:p>
                <a:r>
                  <a:rPr lang="en-US" dirty="0"/>
                  <a:t>The semantic similarities between the words are not exploited at the output layer</a:t>
                </a:r>
              </a:p>
              <a:p>
                <a:r>
                  <a:rPr lang="en-US" dirty="0"/>
                  <a:t>Define an energy function between the input sub-sequence and the output (next) word</a:t>
                </a:r>
              </a:p>
              <a:p>
                <a:pPr lvl="1"/>
                <a:r>
                  <a:rPr lang="en-US" dirty="0"/>
                  <a:t>The energy is low when the words form a likely sub-sequence (the next word follows the input)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m:rPr>
                          <m:sty m:val="p"/>
                        </m:rPr>
                        <a:rPr lang="en-US" b="0" i="0" smtClean="0">
                          <a:latin typeface="Cambria Math" panose="02040503050406030204" pitchFamily="18" charset="0"/>
                        </a:rPr>
                        <m:t>tanh</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m:t>
                      </m:r>
                      <m:r>
                        <a:rPr lang="en-US" b="0" i="1" smtClean="0">
                          <a:latin typeface="Cambria Math" panose="02040503050406030204" pitchFamily="18" charset="0"/>
                        </a:rPr>
                        <m:t>𝐻𝑥</m:t>
                      </m:r>
                      <m:r>
                        <a:rPr lang="en-US" b="0" i="1" smtClean="0">
                          <a:latin typeface="Cambria Math" panose="02040503050406030204" pitchFamily="18" charset="0"/>
                        </a:rPr>
                        <m:t>)</m:t>
                      </m:r>
                    </m:oMath>
                  </m:oMathPara>
                </a14:m>
                <a:endParaRPr lang="en-US" dirty="0"/>
              </a:p>
              <a:p>
                <a:pPr marL="0" indent="0">
                  <a:buNone/>
                </a:pPr>
                <a:r>
                  <a:rPr lang="en-US" dirty="0"/>
                  <a:t>Here,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t>is the output weight vector, </a:t>
                </a:r>
                <a14:m>
                  <m:oMath xmlns:m="http://schemas.openxmlformats.org/officeDocument/2006/math">
                    <m:r>
                      <a:rPr lang="en-US" i="1">
                        <a:latin typeface="Cambria Math" panose="02040503050406030204" pitchFamily="18" charset="0"/>
                      </a:rPr>
                      <m:t>𝑥</m:t>
                    </m:r>
                  </m:oMath>
                </a14:m>
                <a:r>
                  <a:rPr lang="en-US" dirty="0"/>
                  <a:t> is the concatenated feature vector for the input sub-sequence including the next word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sub>
                          </m:sSub>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sub>
                                  </m:sSub>
                                </m:e>
                              </m:d>
                            </m:sup>
                          </m:sSup>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𝐸</m:t>
                                  </m:r>
                                  <m:d>
                                    <m:dPr>
                                      <m:ctrlPr>
                                        <a:rPr lang="en-US" i="1">
                                          <a:latin typeface="Cambria Math" panose="02040503050406030204" pitchFamily="18" charset="0"/>
                                        </a:rPr>
                                      </m:ctrlPr>
                                    </m:dPr>
                                    <m:e>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𝑖</m:t>
                                      </m:r>
                                    </m:e>
                                  </m:d>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2B70179D-2F2D-2AC7-346B-8939C855F456}"/>
                  </a:ext>
                </a:extLst>
              </p:cNvPr>
              <p:cNvSpPr>
                <a:spLocks noGrp="1" noRot="1" noChangeAspect="1" noMove="1" noResize="1" noEditPoints="1" noAdjustHandles="1" noChangeArrowheads="1" noChangeShapeType="1" noTextEdit="1"/>
              </p:cNvSpPr>
              <p:nvPr>
                <p:ph idx="1"/>
              </p:nvPr>
            </p:nvSpPr>
            <p:spPr>
              <a:blipFill>
                <a:blip r:embed="rId2"/>
                <a:stretch>
                  <a:fillRect l="-460" t="-344" b="-1374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43FCD1F-A1C9-AFB4-CA66-3315DBE1CFB7}"/>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711B0E9A-CDD2-A055-4733-11ED9063D774}"/>
              </a:ext>
            </a:extLst>
          </p:cNvPr>
          <p:cNvSpPr>
            <a:spLocks noGrp="1"/>
          </p:cNvSpPr>
          <p:nvPr>
            <p:ph type="sldNum" sz="quarter" idx="12"/>
          </p:nvPr>
        </p:nvSpPr>
        <p:spPr/>
        <p:txBody>
          <a:bodyPr/>
          <a:lstStyle/>
          <a:p>
            <a:fld id="{D57F1E4F-1CFF-5643-939E-217C01CDF565}" type="slidenum">
              <a:rPr lang="en-US" smtClean="0"/>
              <a:pPr/>
              <a:t>62</a:t>
            </a:fld>
            <a:endParaRPr lang="en-US" dirty="0"/>
          </a:p>
        </p:txBody>
      </p:sp>
    </p:spTree>
    <p:extLst>
      <p:ext uri="{BB962C8B-B14F-4D97-AF65-F5344CB8AC3E}">
        <p14:creationId xmlns:p14="http://schemas.microsoft.com/office/powerpoint/2010/main" val="1626417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511E-7ED6-A380-5142-32268DD276BF}"/>
              </a:ext>
            </a:extLst>
          </p:cNvPr>
          <p:cNvSpPr>
            <a:spLocks noGrp="1"/>
          </p:cNvSpPr>
          <p:nvPr>
            <p:ph type="title"/>
          </p:nvPr>
        </p:nvSpPr>
        <p:spPr/>
        <p:txBody>
          <a:bodyPr/>
          <a:lstStyle/>
          <a:p>
            <a:r>
              <a:rPr lang="en-US" dirty="0"/>
              <a:t>Neural Language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0179D-2F2D-2AC7-346B-8939C855F456}"/>
                  </a:ext>
                </a:extLst>
              </p:cNvPr>
              <p:cNvSpPr>
                <a:spLocks noGrp="1"/>
              </p:cNvSpPr>
              <p:nvPr>
                <p:ph idx="1"/>
              </p:nvPr>
            </p:nvSpPr>
            <p:spPr/>
            <p:txBody>
              <a:bodyPr>
                <a:normAutofit/>
              </a:bodyPr>
              <a:lstStyle/>
              <a:p>
                <a:pPr marL="0" indent="0">
                  <a:buNone/>
                </a:pPr>
                <a:r>
                  <a:rPr lang="en-US" b="1" dirty="0"/>
                  <a:t>Handling OOV words</a:t>
                </a:r>
              </a:p>
              <a:p>
                <a:r>
                  <a:rPr lang="en-US" dirty="0"/>
                  <a:t>What to do when a new word not present in vocabulary is encountered</a:t>
                </a:r>
              </a:p>
              <a:p>
                <a:r>
                  <a:rPr lang="en-US" dirty="0"/>
                  <a:t>Let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 </m:t>
                        </m:r>
                      </m:e>
                    </m:d>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𝑡</m:t>
                        </m:r>
                        <m:r>
                          <a:rPr lang="en-US" b="0" i="1" smtClean="0">
                            <a:latin typeface="Cambria Math" panose="02040503050406030204" pitchFamily="18" charset="0"/>
                          </a:rPr>
                          <m:t>−1</m:t>
                        </m:r>
                      </m:sup>
                    </m:sSubSup>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oMath>
                </a14:m>
                <a:r>
                  <a:rPr lang="en-US" dirty="0"/>
                  <a:t> be the probability assigned to all words in vocabulary, given the context </a:t>
                </a:r>
              </a:p>
              <a:p>
                <a:r>
                  <a:rPr lang="en-US" dirty="0"/>
                  <a:t>The vector for the new word can be obtained as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 </m:t>
                              </m:r>
                            </m:e>
                          </m:d>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𝑡</m:t>
                              </m:r>
                              <m:r>
                                <a:rPr lang="en-US" i="1">
                                  <a:latin typeface="Cambria Math" panose="02040503050406030204" pitchFamily="18" charset="0"/>
                                </a:rPr>
                                <m:t>−1</m:t>
                              </m:r>
                            </m:sup>
                          </m:sSubSup>
                          <m:r>
                            <a:rPr lang="en-US" i="1">
                              <a:latin typeface="Cambria Math" panose="02040503050406030204" pitchFamily="18" charset="0"/>
                            </a:rPr>
                            <m:t>)</m:t>
                          </m:r>
                        </m:e>
                      </m:nary>
                    </m:oMath>
                  </m:oMathPara>
                </a14:m>
                <a:endParaRPr lang="en-US" dirty="0"/>
              </a:p>
            </p:txBody>
          </p:sp>
        </mc:Choice>
        <mc:Fallback xmlns="">
          <p:sp>
            <p:nvSpPr>
              <p:cNvPr id="3" name="Content Placeholder 2">
                <a:extLst>
                  <a:ext uri="{FF2B5EF4-FFF2-40B4-BE49-F238E27FC236}">
                    <a16:creationId xmlns:a16="http://schemas.microsoft.com/office/drawing/2014/main" id="{2B70179D-2F2D-2AC7-346B-8939C855F456}"/>
                  </a:ext>
                </a:extLst>
              </p:cNvPr>
              <p:cNvSpPr>
                <a:spLocks noGrp="1" noRot="1" noChangeAspect="1" noMove="1" noResize="1" noEditPoints="1" noAdjustHandles="1" noChangeArrowheads="1" noChangeShapeType="1" noTextEdit="1"/>
              </p:cNvSpPr>
              <p:nvPr>
                <p:ph idx="1"/>
              </p:nvPr>
            </p:nvSpPr>
            <p:spPr>
              <a:blipFill>
                <a:blip r:embed="rId2"/>
                <a:stretch>
                  <a:fillRect l="-460" b="-16495"/>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43FCD1F-A1C9-AFB4-CA66-3315DBE1CFB7}"/>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711B0E9A-CDD2-A055-4733-11ED9063D774}"/>
              </a:ext>
            </a:extLst>
          </p:cNvPr>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32223228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511E-7ED6-A380-5142-32268DD276BF}"/>
              </a:ext>
            </a:extLst>
          </p:cNvPr>
          <p:cNvSpPr>
            <a:spLocks noGrp="1"/>
          </p:cNvSpPr>
          <p:nvPr>
            <p:ph type="title"/>
          </p:nvPr>
        </p:nvSpPr>
        <p:spPr/>
        <p:txBody>
          <a:bodyPr/>
          <a:lstStyle/>
          <a:p>
            <a:r>
              <a:rPr lang="en-US" dirty="0"/>
              <a:t>Neural Language Model</a:t>
            </a:r>
          </a:p>
        </p:txBody>
      </p:sp>
      <p:sp>
        <p:nvSpPr>
          <p:cNvPr id="3" name="Content Placeholder 2">
            <a:extLst>
              <a:ext uri="{FF2B5EF4-FFF2-40B4-BE49-F238E27FC236}">
                <a16:creationId xmlns:a16="http://schemas.microsoft.com/office/drawing/2014/main" id="{2B70179D-2F2D-2AC7-346B-8939C855F456}"/>
              </a:ext>
            </a:extLst>
          </p:cNvPr>
          <p:cNvSpPr>
            <a:spLocks noGrp="1"/>
          </p:cNvSpPr>
          <p:nvPr>
            <p:ph idx="1"/>
          </p:nvPr>
        </p:nvSpPr>
        <p:spPr/>
        <p:txBody>
          <a:bodyPr>
            <a:normAutofit/>
          </a:bodyPr>
          <a:lstStyle/>
          <a:p>
            <a:pPr marL="0" indent="0">
              <a:buNone/>
            </a:pPr>
            <a:r>
              <a:rPr lang="en-US" b="1" dirty="0"/>
              <a:t>Future Work</a:t>
            </a:r>
          </a:p>
          <a:p>
            <a:r>
              <a:rPr lang="en-US" dirty="0"/>
              <a:t>Representing the conditional probability with a tree structure. Reduces the expensive </a:t>
            </a:r>
            <a:r>
              <a:rPr lang="en-US" dirty="0" err="1"/>
              <a:t>softmax</a:t>
            </a:r>
            <a:r>
              <a:rPr lang="en-US" dirty="0"/>
              <a:t> computation cost (Hierarchical </a:t>
            </a:r>
            <a:r>
              <a:rPr lang="en-US" dirty="0" err="1"/>
              <a:t>Softmax</a:t>
            </a:r>
            <a:r>
              <a:rPr lang="en-US" dirty="0"/>
              <a:t>)</a:t>
            </a:r>
          </a:p>
          <a:p>
            <a:r>
              <a:rPr lang="en-US" dirty="0"/>
              <a:t>Propagating gradients only from a subset of the output words (Negative Sampling)</a:t>
            </a:r>
          </a:p>
          <a:p>
            <a:r>
              <a:rPr lang="en-US" dirty="0"/>
              <a:t>Capture longer context by using either </a:t>
            </a:r>
            <a:r>
              <a:rPr lang="en-US" dirty="0">
                <a:solidFill>
                  <a:schemeClr val="accent3"/>
                </a:solidFill>
              </a:rPr>
              <a:t>Time-Delay Neural Network</a:t>
            </a:r>
            <a:r>
              <a:rPr lang="en-US" dirty="0"/>
              <a:t> or </a:t>
            </a:r>
            <a:r>
              <a:rPr lang="en-US" dirty="0">
                <a:solidFill>
                  <a:schemeClr val="accent3"/>
                </a:solidFill>
              </a:rPr>
              <a:t>Recurrent Neural Network </a:t>
            </a:r>
          </a:p>
          <a:p>
            <a:r>
              <a:rPr lang="en-US" dirty="0"/>
              <a:t>Interpreting word feature representations learned by the model. Begin with 2-dimensional representation as it can be easily visualized</a:t>
            </a:r>
          </a:p>
        </p:txBody>
      </p:sp>
      <p:sp>
        <p:nvSpPr>
          <p:cNvPr id="4" name="Footer Placeholder 3">
            <a:extLst>
              <a:ext uri="{FF2B5EF4-FFF2-40B4-BE49-F238E27FC236}">
                <a16:creationId xmlns:a16="http://schemas.microsoft.com/office/drawing/2014/main" id="{643FCD1F-A1C9-AFB4-CA66-3315DBE1CFB7}"/>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711B0E9A-CDD2-A055-4733-11ED9063D774}"/>
              </a:ext>
            </a:extLst>
          </p:cNvPr>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113132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B511E-7ED6-A380-5142-32268DD276BF}"/>
              </a:ext>
            </a:extLst>
          </p:cNvPr>
          <p:cNvSpPr>
            <a:spLocks noGrp="1"/>
          </p:cNvSpPr>
          <p:nvPr>
            <p:ph type="title"/>
          </p:nvPr>
        </p:nvSpPr>
        <p:spPr/>
        <p:txBody>
          <a:bodyPr/>
          <a:lstStyle/>
          <a:p>
            <a:r>
              <a:rPr lang="en-US" dirty="0"/>
              <a:t>Neural Language Model</a:t>
            </a:r>
          </a:p>
        </p:txBody>
      </p:sp>
      <p:sp>
        <p:nvSpPr>
          <p:cNvPr id="3" name="Content Placeholder 2">
            <a:extLst>
              <a:ext uri="{FF2B5EF4-FFF2-40B4-BE49-F238E27FC236}">
                <a16:creationId xmlns:a16="http://schemas.microsoft.com/office/drawing/2014/main" id="{2B70179D-2F2D-2AC7-346B-8939C855F456}"/>
              </a:ext>
            </a:extLst>
          </p:cNvPr>
          <p:cNvSpPr>
            <a:spLocks noGrp="1"/>
          </p:cNvSpPr>
          <p:nvPr>
            <p:ph idx="1"/>
          </p:nvPr>
        </p:nvSpPr>
        <p:spPr/>
        <p:txBody>
          <a:bodyPr>
            <a:normAutofit/>
          </a:bodyPr>
          <a:lstStyle/>
          <a:p>
            <a:r>
              <a:rPr lang="en-US" dirty="0"/>
              <a:t>The idea of Hierarchical </a:t>
            </a:r>
            <a:r>
              <a:rPr lang="en-US" dirty="0" err="1"/>
              <a:t>softmax</a:t>
            </a:r>
            <a:r>
              <a:rPr lang="en-US" dirty="0"/>
              <a:t> (</a:t>
            </a:r>
            <a:r>
              <a:rPr lang="en-US" dirty="0" err="1"/>
              <a:t>Bengio</a:t>
            </a:r>
            <a:r>
              <a:rPr lang="en-US" dirty="0"/>
              <a:t> 2002) was incorporated by </a:t>
            </a:r>
            <a:r>
              <a:rPr lang="en-GB" dirty="0" err="1"/>
              <a:t>Mnih</a:t>
            </a:r>
            <a:r>
              <a:rPr lang="en-GB" dirty="0"/>
              <a:t> and Hinton, 2008 and later by </a:t>
            </a:r>
            <a:r>
              <a:rPr lang="en-US" dirty="0" err="1"/>
              <a:t>Mikholov</a:t>
            </a:r>
            <a:r>
              <a:rPr lang="en-US" dirty="0"/>
              <a:t> </a:t>
            </a:r>
            <a:r>
              <a:rPr lang="en-US" dirty="0" err="1"/>
              <a:t>et.al</a:t>
            </a:r>
            <a:r>
              <a:rPr lang="en-US" dirty="0"/>
              <a:t> 2011</a:t>
            </a:r>
          </a:p>
          <a:p>
            <a:r>
              <a:rPr lang="en-US" dirty="0"/>
              <a:t>Propagating gradients only from a subset of the output words was used by </a:t>
            </a:r>
            <a:r>
              <a:rPr lang="en-US" dirty="0" err="1"/>
              <a:t>Collobert</a:t>
            </a:r>
            <a:r>
              <a:rPr lang="en-US" dirty="0"/>
              <a:t> and Weston, 2008 and later </a:t>
            </a:r>
            <a:r>
              <a:rPr lang="en-US" dirty="0" err="1"/>
              <a:t>Mikholov</a:t>
            </a:r>
            <a:r>
              <a:rPr lang="en-US" dirty="0"/>
              <a:t> </a:t>
            </a:r>
            <a:r>
              <a:rPr lang="en-US" dirty="0" err="1"/>
              <a:t>et.al</a:t>
            </a:r>
            <a:r>
              <a:rPr lang="en-US" dirty="0"/>
              <a:t> 2011</a:t>
            </a:r>
          </a:p>
          <a:p>
            <a:r>
              <a:rPr lang="en-US" dirty="0"/>
              <a:t>Capture longer context by using either </a:t>
            </a:r>
            <a:r>
              <a:rPr lang="en-US" dirty="0">
                <a:solidFill>
                  <a:schemeClr val="accent3"/>
                </a:solidFill>
              </a:rPr>
              <a:t>Time-Delay Neural Network</a:t>
            </a:r>
            <a:r>
              <a:rPr lang="en-US" dirty="0"/>
              <a:t> or </a:t>
            </a:r>
            <a:r>
              <a:rPr lang="en-US" dirty="0">
                <a:solidFill>
                  <a:schemeClr val="accent3"/>
                </a:solidFill>
              </a:rPr>
              <a:t>Recurrent Neural Network </a:t>
            </a:r>
            <a:r>
              <a:rPr lang="en-US" dirty="0"/>
              <a:t>was incorporated by </a:t>
            </a:r>
            <a:r>
              <a:rPr lang="en-US" dirty="0" err="1"/>
              <a:t>Collobert</a:t>
            </a:r>
            <a:r>
              <a:rPr lang="en-US" dirty="0"/>
              <a:t> and Weston, 2008 and later </a:t>
            </a:r>
            <a:r>
              <a:rPr lang="en-US" dirty="0" err="1"/>
              <a:t>Mikholov</a:t>
            </a:r>
            <a:r>
              <a:rPr lang="en-US" dirty="0"/>
              <a:t> </a:t>
            </a:r>
            <a:r>
              <a:rPr lang="en-US" dirty="0" err="1"/>
              <a:t>et.al</a:t>
            </a:r>
            <a:r>
              <a:rPr lang="en-US" dirty="0"/>
              <a:t> 2011</a:t>
            </a:r>
            <a:endParaRPr lang="en-US" dirty="0">
              <a:solidFill>
                <a:schemeClr val="accent3"/>
              </a:solidFill>
            </a:endParaRPr>
          </a:p>
        </p:txBody>
      </p:sp>
      <p:sp>
        <p:nvSpPr>
          <p:cNvPr id="4" name="Footer Placeholder 3">
            <a:extLst>
              <a:ext uri="{FF2B5EF4-FFF2-40B4-BE49-F238E27FC236}">
                <a16:creationId xmlns:a16="http://schemas.microsoft.com/office/drawing/2014/main" id="{643FCD1F-A1C9-AFB4-CA66-3315DBE1CFB7}"/>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711B0E9A-CDD2-A055-4733-11ED9063D774}"/>
              </a:ext>
            </a:extLst>
          </p:cNvPr>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35900933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5137-A1CE-097D-3C5D-435D40EB399E}"/>
              </a:ext>
            </a:extLst>
          </p:cNvPr>
          <p:cNvSpPr>
            <a:spLocks noGrp="1"/>
          </p:cNvSpPr>
          <p:nvPr>
            <p:ph type="title"/>
          </p:nvPr>
        </p:nvSpPr>
        <p:spPr/>
        <p:txBody>
          <a:bodyPr/>
          <a:lstStyle/>
          <a:p>
            <a:pPr>
              <a:spcBef>
                <a:spcPct val="20000"/>
              </a:spcBef>
              <a:spcAft>
                <a:spcPts val="600"/>
              </a:spcAft>
            </a:pPr>
            <a:r>
              <a:rPr lang="en-GB" dirty="0">
                <a:ea typeface="+mj-lt"/>
                <a:cs typeface="+mj-lt"/>
              </a:rPr>
              <a:t>Neural Language Model</a:t>
            </a:r>
            <a:endParaRPr lang="en-US" dirty="0">
              <a:ea typeface="+mj-lt"/>
              <a:cs typeface="+mj-lt"/>
            </a:endParaRPr>
          </a:p>
        </p:txBody>
      </p:sp>
      <p:sp>
        <p:nvSpPr>
          <p:cNvPr id="3" name="Text Placeholder 2">
            <a:extLst>
              <a:ext uri="{FF2B5EF4-FFF2-40B4-BE49-F238E27FC236}">
                <a16:creationId xmlns:a16="http://schemas.microsoft.com/office/drawing/2014/main" id="{E63EE70E-43F3-0A61-B054-40ADF3298317}"/>
              </a:ext>
            </a:extLst>
          </p:cNvPr>
          <p:cNvSpPr>
            <a:spLocks noGrp="1"/>
          </p:cNvSpPr>
          <p:nvPr>
            <p:ph type="body" idx="1"/>
          </p:nvPr>
        </p:nvSpPr>
        <p:spPr/>
        <p:txBody>
          <a:bodyPr/>
          <a:lstStyle/>
          <a:p>
            <a:r>
              <a:rPr lang="en-GB" dirty="0"/>
              <a:t>Recurrent neural network based language model</a:t>
            </a:r>
          </a:p>
        </p:txBody>
      </p:sp>
      <p:sp>
        <p:nvSpPr>
          <p:cNvPr id="5" name="Slide Number Placeholder 4">
            <a:extLst>
              <a:ext uri="{FF2B5EF4-FFF2-40B4-BE49-F238E27FC236}">
                <a16:creationId xmlns:a16="http://schemas.microsoft.com/office/drawing/2014/main" id="{A671DC12-540B-F2ED-C764-62203EAAFE17}"/>
              </a:ext>
            </a:extLst>
          </p:cNvPr>
          <p:cNvSpPr>
            <a:spLocks noGrp="1"/>
          </p:cNvSpPr>
          <p:nvPr>
            <p:ph type="sldNum" sz="quarter" idx="12"/>
          </p:nvPr>
        </p:nvSpPr>
        <p:spPr/>
        <p:txBody>
          <a:bodyPr/>
          <a:lstStyle/>
          <a:p>
            <a:fld id="{D57F1E4F-1CFF-5643-939E-217C01CDF565}" type="slidenum">
              <a:rPr lang="en-US" dirty="0"/>
              <a:pPr/>
              <a:t>66</a:t>
            </a:fld>
            <a:endParaRPr lang="en-GB"/>
          </a:p>
        </p:txBody>
      </p:sp>
      <p:sp>
        <p:nvSpPr>
          <p:cNvPr id="4" name="Footer Placeholder 3">
            <a:extLst>
              <a:ext uri="{FF2B5EF4-FFF2-40B4-BE49-F238E27FC236}">
                <a16:creationId xmlns:a16="http://schemas.microsoft.com/office/drawing/2014/main" id="{0C692318-082B-7AA0-5707-354BA2B65BEA}"/>
              </a:ext>
            </a:extLst>
          </p:cNvPr>
          <p:cNvSpPr>
            <a:spLocks noGrp="1"/>
          </p:cNvSpPr>
          <p:nvPr>
            <p:ph type="ftr" sz="quarter" idx="11"/>
          </p:nvPr>
        </p:nvSpPr>
        <p:spPr/>
        <p:txBody>
          <a:bodyPr/>
          <a:lstStyle/>
          <a:p>
            <a:r>
              <a:rPr lang="en-GB"/>
              <a:t>Rudra-History-of-LM</a:t>
            </a:r>
          </a:p>
        </p:txBody>
      </p:sp>
    </p:spTree>
    <p:extLst>
      <p:ext uri="{BB962C8B-B14F-4D97-AF65-F5344CB8AC3E}">
        <p14:creationId xmlns:p14="http://schemas.microsoft.com/office/powerpoint/2010/main" val="2876639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BA98A0-5953-467F-59B9-FBD9ECF23DD8}"/>
              </a:ext>
            </a:extLst>
          </p:cNvPr>
          <p:cNvSpPr>
            <a:spLocks noGrp="1"/>
          </p:cNvSpPr>
          <p:nvPr>
            <p:ph type="title"/>
          </p:nvPr>
        </p:nvSpPr>
        <p:spPr/>
        <p:txBody>
          <a:bodyPr/>
          <a:lstStyle/>
          <a:p>
            <a:r>
              <a:rPr lang="en-GB" dirty="0"/>
              <a:t>Recurrent neural network based language model</a:t>
            </a:r>
            <a:endParaRPr lang="en-US" dirty="0"/>
          </a:p>
        </p:txBody>
      </p:sp>
      <p:sp>
        <p:nvSpPr>
          <p:cNvPr id="7" name="Content Placeholder 6">
            <a:extLst>
              <a:ext uri="{FF2B5EF4-FFF2-40B4-BE49-F238E27FC236}">
                <a16:creationId xmlns:a16="http://schemas.microsoft.com/office/drawing/2014/main" id="{06149447-7449-8D09-FFB9-10C8D028E3D4}"/>
              </a:ext>
            </a:extLst>
          </p:cNvPr>
          <p:cNvSpPr>
            <a:spLocks noGrp="1"/>
          </p:cNvSpPr>
          <p:nvPr>
            <p:ph idx="1"/>
          </p:nvPr>
        </p:nvSpPr>
        <p:spPr/>
        <p:txBody>
          <a:bodyPr/>
          <a:lstStyle/>
          <a:p>
            <a:pPr marL="0" indent="0">
              <a:buNone/>
            </a:pPr>
            <a:r>
              <a:rPr lang="en-US" b="1" dirty="0"/>
              <a:t>Motivation</a:t>
            </a:r>
          </a:p>
          <a:p>
            <a:r>
              <a:rPr lang="en-US" dirty="0"/>
              <a:t>Feedforward NN have the limitations of being able use a fixed length context</a:t>
            </a:r>
          </a:p>
          <a:p>
            <a:pPr lvl="1"/>
            <a:r>
              <a:rPr lang="hi-IN" dirty="0">
                <a:solidFill>
                  <a:schemeClr val="accent6"/>
                </a:solidFill>
              </a:rPr>
              <a:t>कुमार जो मेरे पापा के दोस्त का बेटा है और पिछले हफ्ते हमारे घर </a:t>
            </a:r>
            <a:r>
              <a:rPr lang="hi-IN">
                <a:solidFill>
                  <a:schemeClr val="accent6"/>
                </a:solidFill>
              </a:rPr>
              <a:t>आया था</a:t>
            </a:r>
            <a:r>
              <a:rPr lang="en-US">
                <a:solidFill>
                  <a:schemeClr val="accent6"/>
                </a:solidFill>
              </a:rPr>
              <a:t>,</a:t>
            </a:r>
            <a:r>
              <a:rPr lang="hi-IN">
                <a:solidFill>
                  <a:schemeClr val="accent6"/>
                </a:solidFill>
              </a:rPr>
              <a:t> </a:t>
            </a:r>
            <a:r>
              <a:rPr lang="hi-IN" dirty="0">
                <a:solidFill>
                  <a:schemeClr val="accent6"/>
                </a:solidFill>
              </a:rPr>
              <a:t>वो फरीदाबाद के पीछे वाली गली के रामजी  के दूकान के बाजूवाले किराणा मैं </a:t>
            </a:r>
            <a:r>
              <a:rPr lang="hi-IN" dirty="0">
                <a:solidFill>
                  <a:schemeClr val="accent3"/>
                </a:solidFill>
              </a:rPr>
              <a:t>मिला था</a:t>
            </a:r>
            <a:r>
              <a:rPr lang="hi-IN" dirty="0">
                <a:solidFill>
                  <a:schemeClr val="accent6"/>
                </a:solidFill>
              </a:rPr>
              <a:t> </a:t>
            </a:r>
            <a:r>
              <a:rPr lang="en-US" dirty="0">
                <a:solidFill>
                  <a:schemeClr val="accent6"/>
                </a:solidFill>
              </a:rPr>
              <a:t>|</a:t>
            </a:r>
          </a:p>
          <a:p>
            <a:r>
              <a:rPr lang="en-US" dirty="0"/>
              <a:t>Ability to learn long-range dependencies</a:t>
            </a:r>
          </a:p>
          <a:p>
            <a:endParaRPr lang="en-US" dirty="0"/>
          </a:p>
        </p:txBody>
      </p:sp>
      <p:sp>
        <p:nvSpPr>
          <p:cNvPr id="4" name="Footer Placeholder 3">
            <a:extLst>
              <a:ext uri="{FF2B5EF4-FFF2-40B4-BE49-F238E27FC236}">
                <a16:creationId xmlns:a16="http://schemas.microsoft.com/office/drawing/2014/main" id="{2EF38BEA-A417-60B5-A4E2-C796808D2798}"/>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F5D1426E-7240-9ACC-D97D-5F71D32E4675}"/>
              </a:ext>
            </a:extLst>
          </p:cNvPr>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35867107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2BA98A0-5953-467F-59B9-FBD9ECF23DD8}"/>
              </a:ext>
            </a:extLst>
          </p:cNvPr>
          <p:cNvSpPr>
            <a:spLocks noGrp="1"/>
          </p:cNvSpPr>
          <p:nvPr>
            <p:ph type="title"/>
          </p:nvPr>
        </p:nvSpPr>
        <p:spPr/>
        <p:txBody>
          <a:bodyPr/>
          <a:lstStyle/>
          <a:p>
            <a:r>
              <a:rPr lang="en-GB" dirty="0"/>
              <a:t>Recurrent neural network based language model</a:t>
            </a:r>
            <a:endParaRPr lang="en-US" dirty="0"/>
          </a:p>
        </p:txBody>
      </p:sp>
      <p:sp>
        <p:nvSpPr>
          <p:cNvPr id="4" name="Footer Placeholder 3">
            <a:extLst>
              <a:ext uri="{FF2B5EF4-FFF2-40B4-BE49-F238E27FC236}">
                <a16:creationId xmlns:a16="http://schemas.microsoft.com/office/drawing/2014/main" id="{2EF38BEA-A417-60B5-A4E2-C796808D2798}"/>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F5D1426E-7240-9ACC-D97D-5F71D32E4675}"/>
              </a:ext>
            </a:extLst>
          </p:cNvPr>
          <p:cNvSpPr>
            <a:spLocks noGrp="1"/>
          </p:cNvSpPr>
          <p:nvPr>
            <p:ph type="sldNum" sz="quarter" idx="12"/>
          </p:nvPr>
        </p:nvSpPr>
        <p:spPr/>
        <p:txBody>
          <a:bodyPr/>
          <a:lstStyle/>
          <a:p>
            <a:fld id="{D57F1E4F-1CFF-5643-939E-217C01CDF565}" type="slidenum">
              <a:rPr lang="en-US" smtClean="0"/>
              <a:pPr/>
              <a:t>68</a:t>
            </a:fld>
            <a:endParaRPr lang="en-US" dirty="0"/>
          </a:p>
        </p:txBody>
      </p:sp>
      <p:graphicFrame>
        <p:nvGraphicFramePr>
          <p:cNvPr id="2" name="Table 6">
            <a:extLst>
              <a:ext uri="{FF2B5EF4-FFF2-40B4-BE49-F238E27FC236}">
                <a16:creationId xmlns:a16="http://schemas.microsoft.com/office/drawing/2014/main" id="{760EC751-8235-B15A-117F-D5A00B2C670F}"/>
              </a:ext>
            </a:extLst>
          </p:cNvPr>
          <p:cNvGraphicFramePr>
            <a:graphicFrameLocks noGrp="1"/>
          </p:cNvGraphicFramePr>
          <p:nvPr/>
        </p:nvGraphicFramePr>
        <p:xfrm>
          <a:off x="1944914" y="5629987"/>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613613739"/>
                    </a:ext>
                  </a:extLst>
                </a:gridCol>
                <a:gridCol w="1625600">
                  <a:extLst>
                    <a:ext uri="{9D8B030D-6E8A-4147-A177-3AD203B41FA5}">
                      <a16:colId xmlns:a16="http://schemas.microsoft.com/office/drawing/2014/main" val="1101276555"/>
                    </a:ext>
                  </a:extLst>
                </a:gridCol>
                <a:gridCol w="1625600">
                  <a:extLst>
                    <a:ext uri="{9D8B030D-6E8A-4147-A177-3AD203B41FA5}">
                      <a16:colId xmlns:a16="http://schemas.microsoft.com/office/drawing/2014/main" val="2851647994"/>
                    </a:ext>
                  </a:extLst>
                </a:gridCol>
                <a:gridCol w="1625600">
                  <a:extLst>
                    <a:ext uri="{9D8B030D-6E8A-4147-A177-3AD203B41FA5}">
                      <a16:colId xmlns:a16="http://schemas.microsoft.com/office/drawing/2014/main" val="1643179347"/>
                    </a:ext>
                  </a:extLst>
                </a:gridCol>
                <a:gridCol w="1625600">
                  <a:extLst>
                    <a:ext uri="{9D8B030D-6E8A-4147-A177-3AD203B41FA5}">
                      <a16:colId xmlns:a16="http://schemas.microsoft.com/office/drawing/2014/main" val="588546318"/>
                    </a:ext>
                  </a:extLst>
                </a:gridCol>
              </a:tblGrid>
              <a:tr h="370840">
                <a:tc>
                  <a:txBody>
                    <a:bodyPr/>
                    <a:lstStyle/>
                    <a:p>
                      <a:pPr algn="ctr"/>
                      <a:r>
                        <a:rPr lang="en-US" dirty="0">
                          <a:solidFill>
                            <a:schemeClr val="tx1"/>
                          </a:solidFill>
                        </a:rPr>
                        <a:t>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went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to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the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market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7898214"/>
                  </a:ext>
                </a:extLst>
              </a:tr>
            </a:tbl>
          </a:graphicData>
        </a:graphic>
      </p:graphicFrame>
      <p:graphicFrame>
        <p:nvGraphicFramePr>
          <p:cNvPr id="3" name="Table 7">
            <a:extLst>
              <a:ext uri="{FF2B5EF4-FFF2-40B4-BE49-F238E27FC236}">
                <a16:creationId xmlns:a16="http://schemas.microsoft.com/office/drawing/2014/main" id="{03E8B75C-9896-72FF-797D-CF7E4D1FCB30}"/>
              </a:ext>
            </a:extLst>
          </p:cNvPr>
          <p:cNvGraphicFramePr>
            <a:graphicFrameLocks noGrp="1"/>
          </p:cNvGraphicFramePr>
          <p:nvPr/>
        </p:nvGraphicFramePr>
        <p:xfrm>
          <a:off x="1944914" y="4702639"/>
          <a:ext cx="8128000" cy="58540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68186857"/>
                    </a:ext>
                  </a:extLst>
                </a:gridCol>
              </a:tblGrid>
              <a:tr h="585409">
                <a:tc>
                  <a:txBody>
                    <a:bodyPr/>
                    <a:lstStyle/>
                    <a:p>
                      <a:pPr algn="ctr"/>
                      <a:r>
                        <a:rPr lang="en-US" dirty="0"/>
                        <a:t>Word Look-Up Table</a:t>
                      </a:r>
                    </a:p>
                  </a:txBody>
                  <a:tcPr anchor="ctr">
                    <a:solidFill>
                      <a:schemeClr val="accent2">
                        <a:lumMod val="60000"/>
                        <a:lumOff val="40000"/>
                      </a:schemeClr>
                    </a:solidFill>
                  </a:tcPr>
                </a:tc>
                <a:extLst>
                  <a:ext uri="{0D108BD9-81ED-4DB2-BD59-A6C34878D82A}">
                    <a16:rowId xmlns:a16="http://schemas.microsoft.com/office/drawing/2014/main" val="1960166930"/>
                  </a:ext>
                </a:extLst>
              </a:tr>
            </a:tbl>
          </a:graphicData>
        </a:graphic>
      </p:graphicFrame>
      <p:grpSp>
        <p:nvGrpSpPr>
          <p:cNvPr id="8" name="Group 7">
            <a:extLst>
              <a:ext uri="{FF2B5EF4-FFF2-40B4-BE49-F238E27FC236}">
                <a16:creationId xmlns:a16="http://schemas.microsoft.com/office/drawing/2014/main" id="{D77509BF-893F-DDD2-D91F-91FF39C81406}"/>
              </a:ext>
            </a:extLst>
          </p:cNvPr>
          <p:cNvGrpSpPr/>
          <p:nvPr/>
        </p:nvGrpSpPr>
        <p:grpSpPr>
          <a:xfrm>
            <a:off x="2682240" y="5302951"/>
            <a:ext cx="6577874" cy="320846"/>
            <a:chOff x="2682240" y="5085228"/>
            <a:chExt cx="6577874" cy="320846"/>
          </a:xfrm>
        </p:grpSpPr>
        <p:sp>
          <p:nvSpPr>
            <p:cNvPr id="9" name="Up Arrow 8">
              <a:extLst>
                <a:ext uri="{FF2B5EF4-FFF2-40B4-BE49-F238E27FC236}">
                  <a16:creationId xmlns:a16="http://schemas.microsoft.com/office/drawing/2014/main" id="{C7107533-EC31-D27D-4FFD-923C6EF23372}"/>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10529FBA-1D40-3CA3-6F95-EE6EFAB77C2A}"/>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29FCDFB7-0BAB-DDB6-E101-0C80AD4617D5}"/>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5A15DC13-153C-61F1-B3B9-0D55F575686C}"/>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BE1DFD6F-0BC6-FED1-671C-5648533727E0}"/>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B92C1CBE-AB36-26E3-B3F6-895E332EC0B0}"/>
              </a:ext>
            </a:extLst>
          </p:cNvPr>
          <p:cNvGrpSpPr/>
          <p:nvPr/>
        </p:nvGrpSpPr>
        <p:grpSpPr>
          <a:xfrm>
            <a:off x="2682240" y="4392448"/>
            <a:ext cx="6577874" cy="320846"/>
            <a:chOff x="2682240" y="5085228"/>
            <a:chExt cx="6577874" cy="320846"/>
          </a:xfrm>
        </p:grpSpPr>
        <p:sp>
          <p:nvSpPr>
            <p:cNvPr id="15" name="Up Arrow 14">
              <a:extLst>
                <a:ext uri="{FF2B5EF4-FFF2-40B4-BE49-F238E27FC236}">
                  <a16:creationId xmlns:a16="http://schemas.microsoft.com/office/drawing/2014/main" id="{37097CCD-6F0C-4B51-DB6B-3EEE49BCEE38}"/>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a:extLst>
                <a:ext uri="{FF2B5EF4-FFF2-40B4-BE49-F238E27FC236}">
                  <a16:creationId xmlns:a16="http://schemas.microsoft.com/office/drawing/2014/main" id="{02F55610-9B6C-E2A4-9019-C93E54CC4107}"/>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a:extLst>
                <a:ext uri="{FF2B5EF4-FFF2-40B4-BE49-F238E27FC236}">
                  <a16:creationId xmlns:a16="http://schemas.microsoft.com/office/drawing/2014/main" id="{B24FB243-FBEF-9B4A-7013-1FDCF5923DF3}"/>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p Arrow 17">
              <a:extLst>
                <a:ext uri="{FF2B5EF4-FFF2-40B4-BE49-F238E27FC236}">
                  <a16:creationId xmlns:a16="http://schemas.microsoft.com/office/drawing/2014/main" id="{8BAAABDC-C8C6-46D3-507E-EB886601C125}"/>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a:extLst>
                <a:ext uri="{FF2B5EF4-FFF2-40B4-BE49-F238E27FC236}">
                  <a16:creationId xmlns:a16="http://schemas.microsoft.com/office/drawing/2014/main" id="{F90D9305-111B-A262-DA7D-A9B8B1A4DC29}"/>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Table 27">
            <a:extLst>
              <a:ext uri="{FF2B5EF4-FFF2-40B4-BE49-F238E27FC236}">
                <a16:creationId xmlns:a16="http://schemas.microsoft.com/office/drawing/2014/main" id="{C9A4B81E-9653-887C-82D0-2C6355CF7F2E}"/>
              </a:ext>
            </a:extLst>
          </p:cNvPr>
          <p:cNvGraphicFramePr>
            <a:graphicFrameLocks noGrp="1"/>
          </p:cNvGraphicFramePr>
          <p:nvPr/>
        </p:nvGraphicFramePr>
        <p:xfrm>
          <a:off x="229180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a:solidFill>
                            <a:schemeClr val="tx1"/>
                          </a:solidFill>
                        </a:rPr>
                        <a:t>C</a:t>
                      </a:r>
                      <a:r>
                        <a:rPr lang="en-US" b="0" baseline="-25000" dirty="0">
                          <a:solidFill>
                            <a:schemeClr val="tx1"/>
                          </a:solidFill>
                        </a:rPr>
                        <a:t>I</a:t>
                      </a:r>
                      <a:endParaRPr lang="en-US" b="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1" name="Table 20">
            <a:extLst>
              <a:ext uri="{FF2B5EF4-FFF2-40B4-BE49-F238E27FC236}">
                <a16:creationId xmlns:a16="http://schemas.microsoft.com/office/drawing/2014/main" id="{D8DED5D6-E1EF-6541-3547-C93077E8E566}"/>
              </a:ext>
            </a:extLst>
          </p:cNvPr>
          <p:cNvGraphicFramePr>
            <a:graphicFrameLocks noGrp="1"/>
          </p:cNvGraphicFramePr>
          <p:nvPr/>
        </p:nvGraphicFramePr>
        <p:xfrm>
          <a:off x="390724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went</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2" name="Table 27">
            <a:extLst>
              <a:ext uri="{FF2B5EF4-FFF2-40B4-BE49-F238E27FC236}">
                <a16:creationId xmlns:a16="http://schemas.microsoft.com/office/drawing/2014/main" id="{627948A2-7604-5BC1-FED9-C8F2EB102F33}"/>
              </a:ext>
            </a:extLst>
          </p:cNvPr>
          <p:cNvGraphicFramePr>
            <a:graphicFrameLocks noGrp="1"/>
          </p:cNvGraphicFramePr>
          <p:nvPr/>
        </p:nvGraphicFramePr>
        <p:xfrm>
          <a:off x="552268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to</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3" name="Table 27">
            <a:extLst>
              <a:ext uri="{FF2B5EF4-FFF2-40B4-BE49-F238E27FC236}">
                <a16:creationId xmlns:a16="http://schemas.microsoft.com/office/drawing/2014/main" id="{5F15B92A-0B2A-2538-A7B4-C26A48CA66C1}"/>
              </a:ext>
            </a:extLst>
          </p:cNvPr>
          <p:cNvGraphicFramePr>
            <a:graphicFrameLocks noGrp="1"/>
          </p:cNvGraphicFramePr>
          <p:nvPr/>
        </p:nvGraphicFramePr>
        <p:xfrm>
          <a:off x="713812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the</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4" name="Table 27">
            <a:extLst>
              <a:ext uri="{FF2B5EF4-FFF2-40B4-BE49-F238E27FC236}">
                <a16:creationId xmlns:a16="http://schemas.microsoft.com/office/drawing/2014/main" id="{788883B8-CF56-884F-BEAF-16632517ED38}"/>
              </a:ext>
            </a:extLst>
          </p:cNvPr>
          <p:cNvGraphicFramePr>
            <a:graphicFrameLocks noGrp="1"/>
          </p:cNvGraphicFramePr>
          <p:nvPr/>
        </p:nvGraphicFramePr>
        <p:xfrm>
          <a:off x="875356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market</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5" name="Table 33">
            <a:extLst>
              <a:ext uri="{FF2B5EF4-FFF2-40B4-BE49-F238E27FC236}">
                <a16:creationId xmlns:a16="http://schemas.microsoft.com/office/drawing/2014/main" id="{7BCDCF4F-2EDA-6035-463E-E6B82459D41F}"/>
              </a:ext>
            </a:extLst>
          </p:cNvPr>
          <p:cNvGraphicFramePr>
            <a:graphicFrameLocks noGrp="1"/>
          </p:cNvGraphicFramePr>
          <p:nvPr/>
        </p:nvGraphicFramePr>
        <p:xfrm>
          <a:off x="8554285" y="3211817"/>
          <a:ext cx="1318185" cy="370840"/>
        </p:xfrm>
        <a:graphic>
          <a:graphicData uri="http://schemas.openxmlformats.org/drawingml/2006/table">
            <a:tbl>
              <a:tblPr firstRow="1" bandRow="1">
                <a:tableStyleId>{5C22544A-7EE6-4342-B048-85BDC9FD1C3A}</a:tableStyleId>
              </a:tblPr>
              <a:tblGrid>
                <a:gridCol w="1318185">
                  <a:extLst>
                    <a:ext uri="{9D8B030D-6E8A-4147-A177-3AD203B41FA5}">
                      <a16:colId xmlns:a16="http://schemas.microsoft.com/office/drawing/2014/main" val="659671234"/>
                    </a:ext>
                  </a:extLst>
                </a:gridCol>
              </a:tblGrid>
              <a:tr h="370840">
                <a:tc>
                  <a:txBody>
                    <a:bodyPr/>
                    <a:lstStyle/>
                    <a:p>
                      <a:pPr algn="ctr"/>
                      <a:r>
                        <a:rPr lang="en-US" dirty="0"/>
                        <a:t>Linear</a:t>
                      </a:r>
                    </a:p>
                  </a:txBody>
                  <a:tcPr>
                    <a:solidFill>
                      <a:schemeClr val="accent3">
                        <a:lumMod val="40000"/>
                        <a:lumOff val="60000"/>
                      </a:schemeClr>
                    </a:solidFill>
                  </a:tcPr>
                </a:tc>
                <a:extLst>
                  <a:ext uri="{0D108BD9-81ED-4DB2-BD59-A6C34878D82A}">
                    <a16:rowId xmlns:a16="http://schemas.microsoft.com/office/drawing/2014/main" val="38252081"/>
                  </a:ext>
                </a:extLst>
              </a:tr>
            </a:tbl>
          </a:graphicData>
        </a:graphic>
      </p:graphicFrame>
      <p:sp>
        <p:nvSpPr>
          <p:cNvPr id="34" name="Up Arrow 33">
            <a:extLst>
              <a:ext uri="{FF2B5EF4-FFF2-40B4-BE49-F238E27FC236}">
                <a16:creationId xmlns:a16="http://schemas.microsoft.com/office/drawing/2014/main" id="{9E4DCC8D-F80D-FC5C-DF27-0ABB091E5E47}"/>
              </a:ext>
            </a:extLst>
          </p:cNvPr>
          <p:cNvSpPr/>
          <p:nvPr/>
        </p:nvSpPr>
        <p:spPr>
          <a:xfrm>
            <a:off x="9144000" y="363909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58B5449A-1D26-4D5B-AC89-7E90E0183BB8}"/>
              </a:ext>
            </a:extLst>
          </p:cNvPr>
          <p:cNvSpPr txBox="1"/>
          <p:nvPr/>
        </p:nvSpPr>
        <p:spPr>
          <a:xfrm>
            <a:off x="581192" y="2037806"/>
            <a:ext cx="3826240" cy="369332"/>
          </a:xfrm>
          <a:prstGeom prst="rect">
            <a:avLst/>
          </a:prstGeom>
          <a:noFill/>
        </p:spPr>
        <p:txBody>
          <a:bodyPr wrap="none" rtlCol="0">
            <a:spAutoFit/>
          </a:bodyPr>
          <a:lstStyle/>
          <a:p>
            <a:r>
              <a:rPr lang="en-US" dirty="0"/>
              <a:t>Elman Network for Language Modeling</a:t>
            </a:r>
          </a:p>
        </p:txBody>
      </p:sp>
      <p:graphicFrame>
        <p:nvGraphicFramePr>
          <p:cNvPr id="48" name="Table 33">
            <a:extLst>
              <a:ext uri="{FF2B5EF4-FFF2-40B4-BE49-F238E27FC236}">
                <a16:creationId xmlns:a16="http://schemas.microsoft.com/office/drawing/2014/main" id="{4FD26AA5-569D-8798-E64E-BE5FD3BDE8F3}"/>
              </a:ext>
            </a:extLst>
          </p:cNvPr>
          <p:cNvGraphicFramePr>
            <a:graphicFrameLocks noGrp="1"/>
          </p:cNvGraphicFramePr>
          <p:nvPr/>
        </p:nvGraphicFramePr>
        <p:xfrm>
          <a:off x="2081203" y="3216521"/>
          <a:ext cx="1318185" cy="370840"/>
        </p:xfrm>
        <a:graphic>
          <a:graphicData uri="http://schemas.openxmlformats.org/drawingml/2006/table">
            <a:tbl>
              <a:tblPr firstRow="1" bandRow="1">
                <a:tableStyleId>{5C22544A-7EE6-4342-B048-85BDC9FD1C3A}</a:tableStyleId>
              </a:tblPr>
              <a:tblGrid>
                <a:gridCol w="1318185">
                  <a:extLst>
                    <a:ext uri="{9D8B030D-6E8A-4147-A177-3AD203B41FA5}">
                      <a16:colId xmlns:a16="http://schemas.microsoft.com/office/drawing/2014/main" val="659671234"/>
                    </a:ext>
                  </a:extLst>
                </a:gridCol>
              </a:tblGrid>
              <a:tr h="370840">
                <a:tc>
                  <a:txBody>
                    <a:bodyPr/>
                    <a:lstStyle/>
                    <a:p>
                      <a:pPr algn="ctr"/>
                      <a:r>
                        <a:rPr lang="en-US" dirty="0"/>
                        <a:t>Linear</a:t>
                      </a:r>
                    </a:p>
                  </a:txBody>
                  <a:tcPr>
                    <a:solidFill>
                      <a:schemeClr val="accent3">
                        <a:lumMod val="40000"/>
                        <a:lumOff val="60000"/>
                      </a:schemeClr>
                    </a:solidFill>
                  </a:tcPr>
                </a:tc>
                <a:extLst>
                  <a:ext uri="{0D108BD9-81ED-4DB2-BD59-A6C34878D82A}">
                    <a16:rowId xmlns:a16="http://schemas.microsoft.com/office/drawing/2014/main" val="38252081"/>
                  </a:ext>
                </a:extLst>
              </a:tr>
            </a:tbl>
          </a:graphicData>
        </a:graphic>
      </p:graphicFrame>
      <p:sp>
        <p:nvSpPr>
          <p:cNvPr id="49" name="Up Arrow 48">
            <a:extLst>
              <a:ext uri="{FF2B5EF4-FFF2-40B4-BE49-F238E27FC236}">
                <a16:creationId xmlns:a16="http://schemas.microsoft.com/office/drawing/2014/main" id="{543BBE2E-E1F4-C9BC-573A-BC6BFCE5778B}"/>
              </a:ext>
            </a:extLst>
          </p:cNvPr>
          <p:cNvSpPr/>
          <p:nvPr/>
        </p:nvSpPr>
        <p:spPr>
          <a:xfrm>
            <a:off x="2682240" y="3641479"/>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0" name="Table 33">
            <a:extLst>
              <a:ext uri="{FF2B5EF4-FFF2-40B4-BE49-F238E27FC236}">
                <a16:creationId xmlns:a16="http://schemas.microsoft.com/office/drawing/2014/main" id="{B394F152-04E3-57DC-859E-8DD05977AC18}"/>
              </a:ext>
            </a:extLst>
          </p:cNvPr>
          <p:cNvGraphicFramePr>
            <a:graphicFrameLocks noGrp="1"/>
          </p:cNvGraphicFramePr>
          <p:nvPr/>
        </p:nvGraphicFramePr>
        <p:xfrm>
          <a:off x="3696643" y="3216521"/>
          <a:ext cx="1318185" cy="370840"/>
        </p:xfrm>
        <a:graphic>
          <a:graphicData uri="http://schemas.openxmlformats.org/drawingml/2006/table">
            <a:tbl>
              <a:tblPr firstRow="1" bandRow="1">
                <a:tableStyleId>{5C22544A-7EE6-4342-B048-85BDC9FD1C3A}</a:tableStyleId>
              </a:tblPr>
              <a:tblGrid>
                <a:gridCol w="1318185">
                  <a:extLst>
                    <a:ext uri="{9D8B030D-6E8A-4147-A177-3AD203B41FA5}">
                      <a16:colId xmlns:a16="http://schemas.microsoft.com/office/drawing/2014/main" val="659671234"/>
                    </a:ext>
                  </a:extLst>
                </a:gridCol>
              </a:tblGrid>
              <a:tr h="370840">
                <a:tc>
                  <a:txBody>
                    <a:bodyPr/>
                    <a:lstStyle/>
                    <a:p>
                      <a:pPr algn="ctr"/>
                      <a:r>
                        <a:rPr lang="en-US" dirty="0"/>
                        <a:t>Linear</a:t>
                      </a:r>
                    </a:p>
                  </a:txBody>
                  <a:tcPr>
                    <a:solidFill>
                      <a:schemeClr val="accent3">
                        <a:lumMod val="40000"/>
                        <a:lumOff val="60000"/>
                      </a:schemeClr>
                    </a:solidFill>
                  </a:tcPr>
                </a:tc>
                <a:extLst>
                  <a:ext uri="{0D108BD9-81ED-4DB2-BD59-A6C34878D82A}">
                    <a16:rowId xmlns:a16="http://schemas.microsoft.com/office/drawing/2014/main" val="38252081"/>
                  </a:ext>
                </a:extLst>
              </a:tr>
            </a:tbl>
          </a:graphicData>
        </a:graphic>
      </p:graphicFrame>
      <p:sp>
        <p:nvSpPr>
          <p:cNvPr id="51" name="Up Arrow 50">
            <a:extLst>
              <a:ext uri="{FF2B5EF4-FFF2-40B4-BE49-F238E27FC236}">
                <a16:creationId xmlns:a16="http://schemas.microsoft.com/office/drawing/2014/main" id="{0687B9E6-EC58-E7F9-36A9-1EEC8A3AEC75}"/>
              </a:ext>
            </a:extLst>
          </p:cNvPr>
          <p:cNvSpPr/>
          <p:nvPr/>
        </p:nvSpPr>
        <p:spPr>
          <a:xfrm>
            <a:off x="4297680" y="3641479"/>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2" name="Table 33">
            <a:extLst>
              <a:ext uri="{FF2B5EF4-FFF2-40B4-BE49-F238E27FC236}">
                <a16:creationId xmlns:a16="http://schemas.microsoft.com/office/drawing/2014/main" id="{536EAFBC-7ECC-5DDC-F23E-B426A376F4D4}"/>
              </a:ext>
            </a:extLst>
          </p:cNvPr>
          <p:cNvGraphicFramePr>
            <a:graphicFrameLocks noGrp="1"/>
          </p:cNvGraphicFramePr>
          <p:nvPr/>
        </p:nvGraphicFramePr>
        <p:xfrm>
          <a:off x="5317744" y="3215536"/>
          <a:ext cx="1318185" cy="370840"/>
        </p:xfrm>
        <a:graphic>
          <a:graphicData uri="http://schemas.openxmlformats.org/drawingml/2006/table">
            <a:tbl>
              <a:tblPr firstRow="1" bandRow="1">
                <a:tableStyleId>{5C22544A-7EE6-4342-B048-85BDC9FD1C3A}</a:tableStyleId>
              </a:tblPr>
              <a:tblGrid>
                <a:gridCol w="1318185">
                  <a:extLst>
                    <a:ext uri="{9D8B030D-6E8A-4147-A177-3AD203B41FA5}">
                      <a16:colId xmlns:a16="http://schemas.microsoft.com/office/drawing/2014/main" val="659671234"/>
                    </a:ext>
                  </a:extLst>
                </a:gridCol>
              </a:tblGrid>
              <a:tr h="370840">
                <a:tc>
                  <a:txBody>
                    <a:bodyPr/>
                    <a:lstStyle/>
                    <a:p>
                      <a:pPr algn="ctr"/>
                      <a:r>
                        <a:rPr lang="en-US" dirty="0"/>
                        <a:t>Linear</a:t>
                      </a:r>
                    </a:p>
                  </a:txBody>
                  <a:tcPr>
                    <a:solidFill>
                      <a:schemeClr val="accent3">
                        <a:lumMod val="40000"/>
                        <a:lumOff val="60000"/>
                      </a:schemeClr>
                    </a:solidFill>
                  </a:tcPr>
                </a:tc>
                <a:extLst>
                  <a:ext uri="{0D108BD9-81ED-4DB2-BD59-A6C34878D82A}">
                    <a16:rowId xmlns:a16="http://schemas.microsoft.com/office/drawing/2014/main" val="38252081"/>
                  </a:ext>
                </a:extLst>
              </a:tr>
            </a:tbl>
          </a:graphicData>
        </a:graphic>
      </p:graphicFrame>
      <p:sp>
        <p:nvSpPr>
          <p:cNvPr id="53" name="Up Arrow 52">
            <a:extLst>
              <a:ext uri="{FF2B5EF4-FFF2-40B4-BE49-F238E27FC236}">
                <a16:creationId xmlns:a16="http://schemas.microsoft.com/office/drawing/2014/main" id="{E5C25AC3-D852-3AF8-3D6F-4AADDB38F3AE}"/>
              </a:ext>
            </a:extLst>
          </p:cNvPr>
          <p:cNvSpPr/>
          <p:nvPr/>
        </p:nvSpPr>
        <p:spPr>
          <a:xfrm>
            <a:off x="5918781" y="364049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4" name="Table 33">
            <a:extLst>
              <a:ext uri="{FF2B5EF4-FFF2-40B4-BE49-F238E27FC236}">
                <a16:creationId xmlns:a16="http://schemas.microsoft.com/office/drawing/2014/main" id="{61BBFEAC-6B3B-0569-0C8C-7B898C2C181D}"/>
              </a:ext>
            </a:extLst>
          </p:cNvPr>
          <p:cNvGraphicFramePr>
            <a:graphicFrameLocks noGrp="1"/>
          </p:cNvGraphicFramePr>
          <p:nvPr/>
        </p:nvGraphicFramePr>
        <p:xfrm>
          <a:off x="6961415" y="3211817"/>
          <a:ext cx="1318185" cy="370840"/>
        </p:xfrm>
        <a:graphic>
          <a:graphicData uri="http://schemas.openxmlformats.org/drawingml/2006/table">
            <a:tbl>
              <a:tblPr firstRow="1" bandRow="1">
                <a:tableStyleId>{5C22544A-7EE6-4342-B048-85BDC9FD1C3A}</a:tableStyleId>
              </a:tblPr>
              <a:tblGrid>
                <a:gridCol w="1318185">
                  <a:extLst>
                    <a:ext uri="{9D8B030D-6E8A-4147-A177-3AD203B41FA5}">
                      <a16:colId xmlns:a16="http://schemas.microsoft.com/office/drawing/2014/main" val="659671234"/>
                    </a:ext>
                  </a:extLst>
                </a:gridCol>
              </a:tblGrid>
              <a:tr h="370840">
                <a:tc>
                  <a:txBody>
                    <a:bodyPr/>
                    <a:lstStyle/>
                    <a:p>
                      <a:pPr algn="ctr"/>
                      <a:r>
                        <a:rPr lang="en-US" dirty="0"/>
                        <a:t>Linear</a:t>
                      </a:r>
                    </a:p>
                  </a:txBody>
                  <a:tcPr>
                    <a:solidFill>
                      <a:schemeClr val="accent3">
                        <a:lumMod val="40000"/>
                        <a:lumOff val="60000"/>
                      </a:schemeClr>
                    </a:solidFill>
                  </a:tcPr>
                </a:tc>
                <a:extLst>
                  <a:ext uri="{0D108BD9-81ED-4DB2-BD59-A6C34878D82A}">
                    <a16:rowId xmlns:a16="http://schemas.microsoft.com/office/drawing/2014/main" val="38252081"/>
                  </a:ext>
                </a:extLst>
              </a:tr>
            </a:tbl>
          </a:graphicData>
        </a:graphic>
      </p:graphicFrame>
      <p:sp>
        <p:nvSpPr>
          <p:cNvPr id="55" name="Up Arrow 54">
            <a:extLst>
              <a:ext uri="{FF2B5EF4-FFF2-40B4-BE49-F238E27FC236}">
                <a16:creationId xmlns:a16="http://schemas.microsoft.com/office/drawing/2014/main" id="{EF154598-B64E-BD2F-0ADC-BA06ED59BD88}"/>
              </a:ext>
            </a:extLst>
          </p:cNvPr>
          <p:cNvSpPr/>
          <p:nvPr/>
        </p:nvSpPr>
        <p:spPr>
          <a:xfrm>
            <a:off x="7562452" y="3636775"/>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Up Arrow 55">
            <a:extLst>
              <a:ext uri="{FF2B5EF4-FFF2-40B4-BE49-F238E27FC236}">
                <a16:creationId xmlns:a16="http://schemas.microsoft.com/office/drawing/2014/main" id="{E8B4C55C-1A25-5FBA-75D2-03C79E41C5D4}"/>
              </a:ext>
            </a:extLst>
          </p:cNvPr>
          <p:cNvSpPr/>
          <p:nvPr/>
        </p:nvSpPr>
        <p:spPr>
          <a:xfrm rot="5400000">
            <a:off x="3490625" y="3280397"/>
            <a:ext cx="137352" cy="233680"/>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a:extLst>
              <a:ext uri="{FF2B5EF4-FFF2-40B4-BE49-F238E27FC236}">
                <a16:creationId xmlns:a16="http://schemas.microsoft.com/office/drawing/2014/main" id="{79ED327B-A0EA-21F6-0590-4CAD9EA7AB46}"/>
              </a:ext>
            </a:extLst>
          </p:cNvPr>
          <p:cNvSpPr/>
          <p:nvPr/>
        </p:nvSpPr>
        <p:spPr>
          <a:xfrm rot="5400000">
            <a:off x="5097610" y="3281752"/>
            <a:ext cx="137352" cy="233680"/>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Up Arrow 57">
            <a:extLst>
              <a:ext uri="{FF2B5EF4-FFF2-40B4-BE49-F238E27FC236}">
                <a16:creationId xmlns:a16="http://schemas.microsoft.com/office/drawing/2014/main" id="{9827EBBA-1BDE-7E35-205F-37603383E77F}"/>
              </a:ext>
            </a:extLst>
          </p:cNvPr>
          <p:cNvSpPr/>
          <p:nvPr/>
        </p:nvSpPr>
        <p:spPr>
          <a:xfrm rot="5400000">
            <a:off x="6729996" y="3280397"/>
            <a:ext cx="137352" cy="233680"/>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Up Arrow 58">
            <a:extLst>
              <a:ext uri="{FF2B5EF4-FFF2-40B4-BE49-F238E27FC236}">
                <a16:creationId xmlns:a16="http://schemas.microsoft.com/office/drawing/2014/main" id="{24BA01B0-059A-5AF9-369C-9A989F838DD9}"/>
              </a:ext>
            </a:extLst>
          </p:cNvPr>
          <p:cNvSpPr/>
          <p:nvPr/>
        </p:nvSpPr>
        <p:spPr>
          <a:xfrm rot="5400000">
            <a:off x="8348266" y="3280397"/>
            <a:ext cx="137352" cy="233680"/>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Up Arrow 59">
            <a:extLst>
              <a:ext uri="{FF2B5EF4-FFF2-40B4-BE49-F238E27FC236}">
                <a16:creationId xmlns:a16="http://schemas.microsoft.com/office/drawing/2014/main" id="{7D5B259D-4C10-3541-C820-A1D359A38DD1}"/>
              </a:ext>
            </a:extLst>
          </p:cNvPr>
          <p:cNvSpPr/>
          <p:nvPr/>
        </p:nvSpPr>
        <p:spPr>
          <a:xfrm>
            <a:off x="9155320" y="2870091"/>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29C7772-64B7-D094-6133-9370FEDE2EE4}"/>
              </a:ext>
            </a:extLst>
          </p:cNvPr>
          <p:cNvSpPr txBox="1"/>
          <p:nvPr/>
        </p:nvSpPr>
        <p:spPr>
          <a:xfrm>
            <a:off x="9274986" y="2842485"/>
            <a:ext cx="894797" cy="369332"/>
          </a:xfrm>
          <a:prstGeom prst="rect">
            <a:avLst/>
          </a:prstGeom>
          <a:noFill/>
        </p:spPr>
        <p:txBody>
          <a:bodyPr wrap="none" rtlCol="0">
            <a:spAutoFit/>
          </a:bodyPr>
          <a:lstStyle/>
          <a:p>
            <a:r>
              <a:rPr lang="en-US" dirty="0"/>
              <a:t>sigmoid</a:t>
            </a:r>
          </a:p>
        </p:txBody>
      </p:sp>
      <p:sp>
        <p:nvSpPr>
          <p:cNvPr id="64" name="Up Arrow 63">
            <a:extLst>
              <a:ext uri="{FF2B5EF4-FFF2-40B4-BE49-F238E27FC236}">
                <a16:creationId xmlns:a16="http://schemas.microsoft.com/office/drawing/2014/main" id="{DFBDDFF4-1D47-073F-F51B-795D5CDFDED9}"/>
              </a:ext>
            </a:extLst>
          </p:cNvPr>
          <p:cNvSpPr/>
          <p:nvPr/>
        </p:nvSpPr>
        <p:spPr>
          <a:xfrm>
            <a:off x="9178309" y="215150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60811C9D-97B5-1CD3-E5F9-599FF336BCFF}"/>
              </a:ext>
            </a:extLst>
          </p:cNvPr>
          <p:cNvSpPr txBox="1"/>
          <p:nvPr/>
        </p:nvSpPr>
        <p:spPr>
          <a:xfrm>
            <a:off x="9264415" y="2149288"/>
            <a:ext cx="925253" cy="369332"/>
          </a:xfrm>
          <a:prstGeom prst="rect">
            <a:avLst/>
          </a:prstGeom>
          <a:noFill/>
        </p:spPr>
        <p:txBody>
          <a:bodyPr wrap="none" rtlCol="0">
            <a:spAutoFit/>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3A0A4BA7-410D-2B96-F042-D42C6699B801}"/>
                  </a:ext>
                </a:extLst>
              </p:cNvPr>
              <p:cNvSpPr txBox="1"/>
              <p:nvPr/>
            </p:nvSpPr>
            <p:spPr>
              <a:xfrm>
                <a:off x="7138125" y="1751567"/>
                <a:ext cx="43412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6</m:t>
                              </m:r>
                            </m:sub>
                          </m:sSub>
                          <m:r>
                            <a:rPr lang="en-US" b="0" i="1" smtClean="0">
                              <a:latin typeface="Cambria Math" panose="02040503050406030204" pitchFamily="18" charset="0"/>
                            </a:rPr>
                            <m:t>=</m:t>
                          </m:r>
                          <m:r>
                            <m:rPr>
                              <m:nor/>
                            </m:rPr>
                            <a:rPr lang="en-US" b="0" i="0" smtClean="0">
                              <a:latin typeface="Cambria Math" panose="02040503050406030204" pitchFamily="18" charset="0"/>
                            </a:rPr>
                            <m:t>yesterday</m:t>
                          </m:r>
                          <m:r>
                            <a:rPr lang="en-US" b="0" i="1" smtClean="0">
                              <a:latin typeface="Cambria Math" panose="02040503050406030204" pitchFamily="18" charset="0"/>
                            </a:rPr>
                            <m:t> </m:t>
                          </m:r>
                        </m:e>
                      </m:d>
                      <m:r>
                        <m:rPr>
                          <m:nor/>
                        </m:rPr>
                        <a:rPr lang="en-US" b="0" i="0" smtClean="0">
                          <a:latin typeface="Cambria Math" panose="02040503050406030204" pitchFamily="18" charset="0"/>
                        </a:rPr>
                        <m:t>I</m:t>
                      </m:r>
                      <m:r>
                        <m:rPr>
                          <m:nor/>
                        </m:rPr>
                        <a:rPr lang="en-US" b="0" i="0" smtClean="0">
                          <a:latin typeface="Cambria Math" panose="02040503050406030204" pitchFamily="18" charset="0"/>
                        </a:rPr>
                        <m:t> </m:t>
                      </m:r>
                      <m:r>
                        <m:rPr>
                          <m:nor/>
                        </m:rPr>
                        <a:rPr lang="en-US" b="0" i="0" smtClean="0">
                          <a:latin typeface="Cambria Math" panose="02040503050406030204" pitchFamily="18" charset="0"/>
                        </a:rPr>
                        <m:t>went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market</m:t>
                      </m:r>
                      <m:r>
                        <a:rPr lang="en-US" b="0" i="1" smtClean="0">
                          <a:latin typeface="Cambria Math" panose="02040503050406030204" pitchFamily="18" charset="0"/>
                        </a:rPr>
                        <m:t> )</m:t>
                      </m:r>
                    </m:oMath>
                  </m:oMathPara>
                </a14:m>
                <a:endParaRPr lang="en-US" dirty="0"/>
              </a:p>
            </p:txBody>
          </p:sp>
        </mc:Choice>
        <mc:Fallback xmlns="">
          <p:sp>
            <p:nvSpPr>
              <p:cNvPr id="66" name="TextBox 65">
                <a:extLst>
                  <a:ext uri="{FF2B5EF4-FFF2-40B4-BE49-F238E27FC236}">
                    <a16:creationId xmlns:a16="http://schemas.microsoft.com/office/drawing/2014/main" id="{3A0A4BA7-410D-2B96-F042-D42C6699B801}"/>
                  </a:ext>
                </a:extLst>
              </p:cNvPr>
              <p:cNvSpPr txBox="1">
                <a:spLocks noRot="1" noChangeAspect="1" noMove="1" noResize="1" noEditPoints="1" noAdjustHandles="1" noChangeArrowheads="1" noChangeShapeType="1" noTextEdit="1"/>
              </p:cNvSpPr>
              <p:nvPr/>
            </p:nvSpPr>
            <p:spPr>
              <a:xfrm>
                <a:off x="7138125" y="1751567"/>
                <a:ext cx="4341252" cy="369332"/>
              </a:xfrm>
              <a:prstGeom prst="rect">
                <a:avLst/>
              </a:prstGeom>
              <a:blipFill>
                <a:blip r:embed="rId2"/>
                <a:stretch>
                  <a:fillRect b="-12903"/>
                </a:stretch>
              </a:blipFill>
            </p:spPr>
            <p:txBody>
              <a:bodyPr/>
              <a:lstStyle/>
              <a:p>
                <a:r>
                  <a:rPr lang="en-US">
                    <a:noFill/>
                  </a:rPr>
                  <a:t> </a:t>
                </a:r>
              </a:p>
            </p:txBody>
          </p:sp>
        </mc:Fallback>
      </mc:AlternateContent>
      <p:graphicFrame>
        <p:nvGraphicFramePr>
          <p:cNvPr id="67" name="Table 33">
            <a:extLst>
              <a:ext uri="{FF2B5EF4-FFF2-40B4-BE49-F238E27FC236}">
                <a16:creationId xmlns:a16="http://schemas.microsoft.com/office/drawing/2014/main" id="{5EDF8692-DF7F-36AB-4FB4-5DE35CE84BDA}"/>
              </a:ext>
            </a:extLst>
          </p:cNvPr>
          <p:cNvGraphicFramePr>
            <a:graphicFrameLocks noGrp="1"/>
          </p:cNvGraphicFramePr>
          <p:nvPr/>
        </p:nvGraphicFramePr>
        <p:xfrm>
          <a:off x="8554285" y="2499251"/>
          <a:ext cx="1318185" cy="370840"/>
        </p:xfrm>
        <a:graphic>
          <a:graphicData uri="http://schemas.openxmlformats.org/drawingml/2006/table">
            <a:tbl>
              <a:tblPr firstRow="1" bandRow="1">
                <a:tableStyleId>{5C22544A-7EE6-4342-B048-85BDC9FD1C3A}</a:tableStyleId>
              </a:tblPr>
              <a:tblGrid>
                <a:gridCol w="1318185">
                  <a:extLst>
                    <a:ext uri="{9D8B030D-6E8A-4147-A177-3AD203B41FA5}">
                      <a16:colId xmlns:a16="http://schemas.microsoft.com/office/drawing/2014/main" val="659671234"/>
                    </a:ext>
                  </a:extLst>
                </a:gridCol>
              </a:tblGrid>
              <a:tr h="370840">
                <a:tc>
                  <a:txBody>
                    <a:bodyPr/>
                    <a:lstStyle/>
                    <a:p>
                      <a:pPr algn="ctr"/>
                      <a:r>
                        <a:rPr lang="en-US" dirty="0">
                          <a:solidFill>
                            <a:schemeClr val="tx1"/>
                          </a:solidFill>
                        </a:rPr>
                        <a:t>Linear</a:t>
                      </a:r>
                    </a:p>
                  </a:txBody>
                  <a:tcPr>
                    <a:solidFill>
                      <a:schemeClr val="accent3">
                        <a:lumMod val="20000"/>
                        <a:lumOff val="80000"/>
                      </a:schemeClr>
                    </a:solidFill>
                  </a:tcPr>
                </a:tc>
                <a:extLst>
                  <a:ext uri="{0D108BD9-81ED-4DB2-BD59-A6C34878D82A}">
                    <a16:rowId xmlns:a16="http://schemas.microsoft.com/office/drawing/2014/main" val="38252081"/>
                  </a:ext>
                </a:extLst>
              </a:tr>
            </a:tbl>
          </a:graphicData>
        </a:graphic>
      </p:graphicFrame>
    </p:spTree>
    <p:extLst>
      <p:ext uri="{BB962C8B-B14F-4D97-AF65-F5344CB8AC3E}">
        <p14:creationId xmlns:p14="http://schemas.microsoft.com/office/powerpoint/2010/main" val="3753625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33FB-46BE-5790-CE2C-0571C8656DC3}"/>
              </a:ext>
            </a:extLst>
          </p:cNvPr>
          <p:cNvSpPr>
            <a:spLocks noGrp="1"/>
          </p:cNvSpPr>
          <p:nvPr>
            <p:ph type="title"/>
          </p:nvPr>
        </p:nvSpPr>
        <p:spPr/>
        <p:txBody>
          <a:bodyPr/>
          <a:lstStyle/>
          <a:p>
            <a:r>
              <a:rPr lang="en-GB" dirty="0"/>
              <a:t>Recurrent neural network based language model</a:t>
            </a:r>
            <a:endParaRPr lang="en-US" dirty="0"/>
          </a:p>
        </p:txBody>
      </p:sp>
      <p:pic>
        <p:nvPicPr>
          <p:cNvPr id="9" name="Content Placeholder 8" descr="Table&#10;&#10;Description automatically generated">
            <a:extLst>
              <a:ext uri="{FF2B5EF4-FFF2-40B4-BE49-F238E27FC236}">
                <a16:creationId xmlns:a16="http://schemas.microsoft.com/office/drawing/2014/main" id="{987F113F-7AA3-A488-B7CA-C941A6D9F36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1191" y="2406650"/>
            <a:ext cx="5346700" cy="3454400"/>
          </a:xfrm>
        </p:spPr>
      </p:pic>
      <p:pic>
        <p:nvPicPr>
          <p:cNvPr id="11" name="Content Placeholder 10" descr="Table&#10;&#10;Description automatically generated">
            <a:extLst>
              <a:ext uri="{FF2B5EF4-FFF2-40B4-BE49-F238E27FC236}">
                <a16:creationId xmlns:a16="http://schemas.microsoft.com/office/drawing/2014/main" id="{7897C573-516B-DC0F-4BA5-25A2E93671D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26175" y="2793206"/>
            <a:ext cx="5346700" cy="2501900"/>
          </a:xfrm>
        </p:spPr>
      </p:pic>
      <p:sp>
        <p:nvSpPr>
          <p:cNvPr id="4" name="Footer Placeholder 3">
            <a:extLst>
              <a:ext uri="{FF2B5EF4-FFF2-40B4-BE49-F238E27FC236}">
                <a16:creationId xmlns:a16="http://schemas.microsoft.com/office/drawing/2014/main" id="{5CADAF55-888B-7889-251D-FC1A3F4991B3}"/>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755C082F-0392-3F7F-0818-0D3515504E13}"/>
              </a:ext>
            </a:extLst>
          </p:cNvPr>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3346642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A22A-92AE-2B69-4FAF-694663C19303}"/>
              </a:ext>
            </a:extLst>
          </p:cNvPr>
          <p:cNvSpPr>
            <a:spLocks noGrp="1"/>
          </p:cNvSpPr>
          <p:nvPr>
            <p:ph type="title"/>
          </p:nvPr>
        </p:nvSpPr>
        <p:spPr/>
        <p:txBody>
          <a:bodyPr/>
          <a:lstStyle/>
          <a:p>
            <a:r>
              <a:rPr lang="en-US" dirty="0"/>
              <a:t>Encoding Words and Sentences</a:t>
            </a:r>
          </a:p>
        </p:txBody>
      </p:sp>
      <p:graphicFrame>
        <p:nvGraphicFramePr>
          <p:cNvPr id="7" name="Table 7">
            <a:extLst>
              <a:ext uri="{FF2B5EF4-FFF2-40B4-BE49-F238E27FC236}">
                <a16:creationId xmlns:a16="http://schemas.microsoft.com/office/drawing/2014/main" id="{4A93EC9C-CF2B-6D66-CAFC-669A7A0D7461}"/>
              </a:ext>
            </a:extLst>
          </p:cNvPr>
          <p:cNvGraphicFramePr>
            <a:graphicFrameLocks noGrp="1"/>
          </p:cNvGraphicFramePr>
          <p:nvPr>
            <p:extLst>
              <p:ext uri="{D42A27DB-BD31-4B8C-83A1-F6EECF244321}">
                <p14:modId xmlns:p14="http://schemas.microsoft.com/office/powerpoint/2010/main" val="3310781999"/>
              </p:ext>
            </p:extLst>
          </p:nvPr>
        </p:nvGraphicFramePr>
        <p:xfrm>
          <a:off x="6188420" y="2456181"/>
          <a:ext cx="4859025" cy="2890256"/>
        </p:xfrm>
        <a:graphic>
          <a:graphicData uri="http://schemas.openxmlformats.org/drawingml/2006/table">
            <a:tbl>
              <a:tblPr>
                <a:noFill/>
                <a:tableStyleId>{5C22544A-7EE6-4342-B048-85BDC9FD1C3A}</a:tableStyleId>
              </a:tblPr>
              <a:tblGrid>
                <a:gridCol w="1619675">
                  <a:extLst>
                    <a:ext uri="{9D8B030D-6E8A-4147-A177-3AD203B41FA5}">
                      <a16:colId xmlns:a16="http://schemas.microsoft.com/office/drawing/2014/main" val="4291678219"/>
                    </a:ext>
                  </a:extLst>
                </a:gridCol>
                <a:gridCol w="1619675">
                  <a:extLst>
                    <a:ext uri="{9D8B030D-6E8A-4147-A177-3AD203B41FA5}">
                      <a16:colId xmlns:a16="http://schemas.microsoft.com/office/drawing/2014/main" val="2834882487"/>
                    </a:ext>
                  </a:extLst>
                </a:gridCol>
                <a:gridCol w="1619675">
                  <a:extLst>
                    <a:ext uri="{9D8B030D-6E8A-4147-A177-3AD203B41FA5}">
                      <a16:colId xmlns:a16="http://schemas.microsoft.com/office/drawing/2014/main" val="4290241861"/>
                    </a:ext>
                  </a:extLst>
                </a:gridCol>
              </a:tblGrid>
              <a:tr h="361282">
                <a:tc>
                  <a:txBody>
                    <a:bodyPr/>
                    <a:lstStyle/>
                    <a:p>
                      <a:r>
                        <a:rPr lang="en-US" sz="1200" dirty="0"/>
                        <a:t>I</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[1 0 0 0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06767713"/>
                  </a:ext>
                </a:extLst>
              </a:tr>
              <a:tr h="361282">
                <a:tc>
                  <a:txBody>
                    <a:bodyPr/>
                    <a:lstStyle/>
                    <a:p>
                      <a:r>
                        <a:rPr lang="en-US" sz="1200" dirty="0"/>
                        <a:t>liked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1 0 0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[0 0 0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36238726"/>
                  </a:ext>
                </a:extLst>
              </a:tr>
              <a:tr h="361282">
                <a:tc>
                  <a:txBody>
                    <a:bodyPr/>
                    <a:lstStyle/>
                    <a:p>
                      <a:r>
                        <a:rPr lang="en-US" sz="1200" dirty="0"/>
                        <a:t>the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1 0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[0 0 1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86261378"/>
                  </a:ext>
                </a:extLst>
              </a:tr>
              <a:tr h="361282">
                <a:tc>
                  <a:txBody>
                    <a:bodyPr/>
                    <a:lstStyle/>
                    <a:p>
                      <a:r>
                        <a:rPr lang="en-US" sz="1200" dirty="0"/>
                        <a:t>movie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1 0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1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4611861"/>
                  </a:ext>
                </a:extLst>
              </a:tr>
              <a:tr h="361282">
                <a:tc>
                  <a:txBody>
                    <a:bodyPr/>
                    <a:lstStyle/>
                    <a:p>
                      <a:r>
                        <a:rPr lang="en-US" sz="1200" dirty="0"/>
                        <a:t>car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1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1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5019600"/>
                  </a:ext>
                </a:extLst>
              </a:tr>
              <a:tr h="361282">
                <a:tc>
                  <a:txBody>
                    <a:bodyPr/>
                    <a:lstStyle/>
                    <a:p>
                      <a:r>
                        <a:rPr lang="en-US" sz="1200" dirty="0"/>
                        <a:t>broke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0 1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1 0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43160525"/>
                  </a:ext>
                </a:extLst>
              </a:tr>
              <a:tr h="361282">
                <a:tc>
                  <a:txBody>
                    <a:bodyPr/>
                    <a:lstStyle/>
                    <a:p>
                      <a:r>
                        <a:rPr lang="en-US" sz="1200" dirty="0"/>
                        <a:t>down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0 0 1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1 1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0575719"/>
                  </a:ext>
                </a:extLst>
              </a:tr>
              <a:tr h="361282">
                <a:tc>
                  <a:txBody>
                    <a:bodyPr/>
                    <a:lstStyle/>
                    <a:p>
                      <a:r>
                        <a:rPr lang="en-US" sz="1200" dirty="0"/>
                        <a:t>hate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0 0 0 0 0 0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[1 0 0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024799"/>
                  </a:ext>
                </a:extLst>
              </a:tr>
            </a:tbl>
          </a:graphicData>
        </a:graphic>
      </p:graphicFrame>
      <p:sp>
        <p:nvSpPr>
          <p:cNvPr id="9" name="Content Placeholder 8">
            <a:extLst>
              <a:ext uri="{FF2B5EF4-FFF2-40B4-BE49-F238E27FC236}">
                <a16:creationId xmlns:a16="http://schemas.microsoft.com/office/drawing/2014/main" id="{2E65580D-B69F-2B6F-2808-01029B3568BB}"/>
              </a:ext>
            </a:extLst>
          </p:cNvPr>
          <p:cNvSpPr>
            <a:spLocks noGrp="1"/>
          </p:cNvSpPr>
          <p:nvPr>
            <p:ph sz="half" idx="1"/>
          </p:nvPr>
        </p:nvSpPr>
        <p:spPr/>
        <p:txBody>
          <a:bodyPr/>
          <a:lstStyle/>
          <a:p>
            <a:r>
              <a:rPr lang="en-US" dirty="0"/>
              <a:t>Represent words as discrete symbols</a:t>
            </a:r>
          </a:p>
          <a:p>
            <a:r>
              <a:rPr lang="en-US" dirty="0"/>
              <a:t>Total unique words are = { I, liked, the, movie, car, broke, down, hate} </a:t>
            </a:r>
          </a:p>
          <a:p>
            <a:r>
              <a:rPr lang="en-US" dirty="0"/>
              <a:t>There are 8 unique words </a:t>
            </a:r>
            <a:r>
              <a:rPr lang="en-US" dirty="0">
                <a:sym typeface="Wingdings" pitchFamily="2" charset="2"/>
              </a:rPr>
              <a:t> vector dimension</a:t>
            </a:r>
            <a:endParaRPr lang="en-US" dirty="0"/>
          </a:p>
          <a:p>
            <a:r>
              <a:rPr lang="en-US" dirty="0"/>
              <a:t>Represent them using a 8-bit vector</a:t>
            </a:r>
          </a:p>
          <a:p>
            <a:r>
              <a:rPr lang="en-US" dirty="0"/>
              <a:t>Alternate way is to assign a unique index to every word, encode the word using binary form of the index</a:t>
            </a:r>
          </a:p>
        </p:txBody>
      </p:sp>
      <p:sp>
        <p:nvSpPr>
          <p:cNvPr id="10" name="Slide Number Placeholder 9">
            <a:extLst>
              <a:ext uri="{FF2B5EF4-FFF2-40B4-BE49-F238E27FC236}">
                <a16:creationId xmlns:a16="http://schemas.microsoft.com/office/drawing/2014/main" id="{D33A9F60-4B14-8FE7-9172-0017AAFB6000}"/>
              </a:ext>
            </a:extLst>
          </p:cNvPr>
          <p:cNvSpPr>
            <a:spLocks noGrp="1"/>
          </p:cNvSpPr>
          <p:nvPr>
            <p:ph type="sldNum" sz="quarter" idx="12"/>
          </p:nvPr>
        </p:nvSpPr>
        <p:spPr/>
        <p:txBody>
          <a:bodyPr/>
          <a:lstStyle/>
          <a:p>
            <a:fld id="{8E76CBA5-E987-5E44-BC9F-E1C771F6FE5A}" type="slidenum">
              <a:rPr lang="en-US" smtClean="0"/>
              <a:t>7</a:t>
            </a:fld>
            <a:endParaRPr lang="en-US"/>
          </a:p>
        </p:txBody>
      </p:sp>
      <p:sp>
        <p:nvSpPr>
          <p:cNvPr id="11" name="Date Placeholder 10">
            <a:extLst>
              <a:ext uri="{FF2B5EF4-FFF2-40B4-BE49-F238E27FC236}">
                <a16:creationId xmlns:a16="http://schemas.microsoft.com/office/drawing/2014/main" id="{5A6A2960-D187-4D56-B978-8408FD9C5341}"/>
              </a:ext>
            </a:extLst>
          </p:cNvPr>
          <p:cNvSpPr>
            <a:spLocks noGrp="1"/>
          </p:cNvSpPr>
          <p:nvPr>
            <p:ph type="dt" sz="half" idx="10"/>
          </p:nvPr>
        </p:nvSpPr>
        <p:spPr/>
        <p:txBody>
          <a:bodyPr/>
          <a:lstStyle/>
          <a:p>
            <a:fld id="{906D7D6E-4465-3A45-9D06-91738F193B8A}" type="datetime1">
              <a:rPr lang="en-IN" smtClean="0"/>
              <a:t>22/08/23</a:t>
            </a:fld>
            <a:endParaRPr lang="en-US"/>
          </a:p>
        </p:txBody>
      </p:sp>
      <p:sp>
        <p:nvSpPr>
          <p:cNvPr id="12" name="Footer Placeholder 11">
            <a:extLst>
              <a:ext uri="{FF2B5EF4-FFF2-40B4-BE49-F238E27FC236}">
                <a16:creationId xmlns:a16="http://schemas.microsoft.com/office/drawing/2014/main" id="{F7C44043-DF8A-7D74-F39C-DC709062E079}"/>
              </a:ext>
            </a:extLst>
          </p:cNvPr>
          <p:cNvSpPr>
            <a:spLocks noGrp="1"/>
          </p:cNvSpPr>
          <p:nvPr>
            <p:ph type="ftr" sz="quarter" idx="11"/>
          </p:nvPr>
        </p:nvSpPr>
        <p:spPr/>
        <p:txBody>
          <a:bodyPr/>
          <a:lstStyle/>
          <a:p>
            <a:r>
              <a:rPr lang="en-US"/>
              <a:t>Rudra Murthy</a:t>
            </a:r>
          </a:p>
        </p:txBody>
      </p:sp>
    </p:spTree>
    <p:extLst>
      <p:ext uri="{BB962C8B-B14F-4D97-AF65-F5344CB8AC3E}">
        <p14:creationId xmlns:p14="http://schemas.microsoft.com/office/powerpoint/2010/main" val="4205913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7EA3CE5-5F3A-7891-A775-A7E4C5629C48}"/>
              </a:ext>
            </a:extLst>
          </p:cNvPr>
          <p:cNvSpPr>
            <a:spLocks noGrp="1"/>
          </p:cNvSpPr>
          <p:nvPr>
            <p:ph type="title"/>
          </p:nvPr>
        </p:nvSpPr>
        <p:spPr/>
        <p:txBody>
          <a:bodyPr/>
          <a:lstStyle/>
          <a:p>
            <a:r>
              <a:rPr lang="en-US" dirty="0"/>
              <a:t>Generating Sequences With LSTM (Graves 2013)</a:t>
            </a:r>
          </a:p>
        </p:txBody>
      </p:sp>
      <p:sp>
        <p:nvSpPr>
          <p:cNvPr id="8" name="Content Placeholder 7">
            <a:extLst>
              <a:ext uri="{FF2B5EF4-FFF2-40B4-BE49-F238E27FC236}">
                <a16:creationId xmlns:a16="http://schemas.microsoft.com/office/drawing/2014/main" id="{BD3A2545-F4B0-6ED6-CE60-BD8095435DB6}"/>
              </a:ext>
            </a:extLst>
          </p:cNvPr>
          <p:cNvSpPr>
            <a:spLocks noGrp="1"/>
          </p:cNvSpPr>
          <p:nvPr>
            <p:ph idx="1"/>
          </p:nvPr>
        </p:nvSpPr>
        <p:spPr/>
        <p:txBody>
          <a:bodyPr/>
          <a:lstStyle/>
          <a:p>
            <a:r>
              <a:rPr lang="en-US" dirty="0"/>
              <a:t>Graves demonstrated how LSTMs can be trained for Language modeling task</a:t>
            </a:r>
          </a:p>
          <a:p>
            <a:r>
              <a:rPr lang="en-US" dirty="0"/>
              <a:t>Andrej </a:t>
            </a:r>
            <a:r>
              <a:rPr lang="en-US" dirty="0" err="1"/>
              <a:t>Karpathy</a:t>
            </a:r>
            <a:r>
              <a:rPr lang="en-US" dirty="0"/>
              <a:t> demonstrated how LSTMs can be trained on character-level LM and the LM can generate interesting generations*</a:t>
            </a:r>
          </a:p>
        </p:txBody>
      </p:sp>
      <p:sp>
        <p:nvSpPr>
          <p:cNvPr id="5" name="Footer Placeholder 4">
            <a:extLst>
              <a:ext uri="{FF2B5EF4-FFF2-40B4-BE49-F238E27FC236}">
                <a16:creationId xmlns:a16="http://schemas.microsoft.com/office/drawing/2014/main" id="{C99B2D49-F0F1-92CE-E963-CC37761C0C20}"/>
              </a:ext>
            </a:extLst>
          </p:cNvPr>
          <p:cNvSpPr>
            <a:spLocks noGrp="1"/>
          </p:cNvSpPr>
          <p:nvPr>
            <p:ph type="ftr" sz="quarter" idx="11"/>
          </p:nvPr>
        </p:nvSpPr>
        <p:spPr/>
        <p:txBody>
          <a:bodyPr/>
          <a:lstStyle/>
          <a:p>
            <a:r>
              <a:rPr lang="en-US" dirty="0"/>
              <a:t>Rudra-History-of-LM</a:t>
            </a:r>
          </a:p>
        </p:txBody>
      </p:sp>
      <p:sp>
        <p:nvSpPr>
          <p:cNvPr id="6" name="Slide Number Placeholder 5">
            <a:extLst>
              <a:ext uri="{FF2B5EF4-FFF2-40B4-BE49-F238E27FC236}">
                <a16:creationId xmlns:a16="http://schemas.microsoft.com/office/drawing/2014/main" id="{CBEB16E1-099D-6410-B2D2-7DBDB5FA952E}"/>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
        <p:nvSpPr>
          <p:cNvPr id="9" name="TextBox 8">
            <a:extLst>
              <a:ext uri="{FF2B5EF4-FFF2-40B4-BE49-F238E27FC236}">
                <a16:creationId xmlns:a16="http://schemas.microsoft.com/office/drawing/2014/main" id="{F2AAD5DF-2278-686C-60E0-6796C58A150C}"/>
              </a:ext>
            </a:extLst>
          </p:cNvPr>
          <p:cNvSpPr txBox="1"/>
          <p:nvPr/>
        </p:nvSpPr>
        <p:spPr>
          <a:xfrm>
            <a:off x="2229394" y="5980484"/>
            <a:ext cx="4158061" cy="307777"/>
          </a:xfrm>
          <a:prstGeom prst="rect">
            <a:avLst/>
          </a:prstGeom>
          <a:noFill/>
        </p:spPr>
        <p:txBody>
          <a:bodyPr wrap="none" rtlCol="0">
            <a:spAutoFit/>
          </a:bodyPr>
          <a:lstStyle/>
          <a:p>
            <a:r>
              <a:rPr lang="en-US" sz="1400" dirty="0"/>
              <a:t>*http://</a:t>
            </a:r>
            <a:r>
              <a:rPr lang="en-US" sz="1400" dirty="0" err="1"/>
              <a:t>karpathy.github.io</a:t>
            </a:r>
            <a:r>
              <a:rPr lang="en-US" sz="1400" dirty="0"/>
              <a:t>/2015/05/21/</a:t>
            </a:r>
            <a:r>
              <a:rPr lang="en-US" sz="1400" dirty="0" err="1"/>
              <a:t>rnn</a:t>
            </a:r>
            <a:r>
              <a:rPr lang="en-US" sz="1400" dirty="0"/>
              <a:t>-effectiveness/</a:t>
            </a:r>
          </a:p>
        </p:txBody>
      </p:sp>
    </p:spTree>
    <p:extLst>
      <p:ext uri="{BB962C8B-B14F-4D97-AF65-F5344CB8AC3E}">
        <p14:creationId xmlns:p14="http://schemas.microsoft.com/office/powerpoint/2010/main" val="33288345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3AB1-791B-0546-F579-29810C7BDF10}"/>
              </a:ext>
            </a:extLst>
          </p:cNvPr>
          <p:cNvSpPr>
            <a:spLocks noGrp="1"/>
          </p:cNvSpPr>
          <p:nvPr>
            <p:ph type="title"/>
          </p:nvPr>
        </p:nvSpPr>
        <p:spPr/>
        <p:txBody>
          <a:bodyPr/>
          <a:lstStyle/>
          <a:p>
            <a:r>
              <a:rPr lang="en-US" dirty="0"/>
              <a:t>Unsupervised Pre-Training</a:t>
            </a:r>
          </a:p>
        </p:txBody>
      </p:sp>
      <p:sp>
        <p:nvSpPr>
          <p:cNvPr id="3" name="Text Placeholder 2">
            <a:extLst>
              <a:ext uri="{FF2B5EF4-FFF2-40B4-BE49-F238E27FC236}">
                <a16:creationId xmlns:a16="http://schemas.microsoft.com/office/drawing/2014/main" id="{1654B46B-D9BC-6C85-30F2-5A2F096285CF}"/>
              </a:ext>
            </a:extLst>
          </p:cNvPr>
          <p:cNvSpPr>
            <a:spLocks noGrp="1"/>
          </p:cNvSpPr>
          <p:nvPr>
            <p:ph type="body" idx="1"/>
          </p:nvPr>
        </p:nvSpPr>
        <p:spPr/>
        <p:txBody>
          <a:bodyPr>
            <a:normAutofit fontScale="85000" lnSpcReduction="20000"/>
          </a:bodyPr>
          <a:lstStyle/>
          <a:p>
            <a:r>
              <a:rPr lang="en-IN" dirty="0"/>
              <a:t>A fast learning algorithm for deep belief nets</a:t>
            </a:r>
            <a:endParaRPr lang="en-US" dirty="0"/>
          </a:p>
          <a:p>
            <a:r>
              <a:rPr lang="en-US" dirty="0"/>
              <a:t>Greedy Layer-Wise Training of Deep Networks</a:t>
            </a:r>
          </a:p>
        </p:txBody>
      </p:sp>
      <p:sp>
        <p:nvSpPr>
          <p:cNvPr id="4" name="Footer Placeholder 3">
            <a:extLst>
              <a:ext uri="{FF2B5EF4-FFF2-40B4-BE49-F238E27FC236}">
                <a16:creationId xmlns:a16="http://schemas.microsoft.com/office/drawing/2014/main" id="{A0C76F72-F94F-D09D-1D33-DC8EA663A8D0}"/>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805B3980-EFBC-76A4-FB1D-525A52288CB7}"/>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730481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5B43A-EEF8-18D8-3E2F-C127695366C7}"/>
              </a:ext>
            </a:extLst>
          </p:cNvPr>
          <p:cNvSpPr>
            <a:spLocks noGrp="1"/>
          </p:cNvSpPr>
          <p:nvPr>
            <p:ph type="title"/>
          </p:nvPr>
        </p:nvSpPr>
        <p:spPr/>
        <p:txBody>
          <a:bodyPr/>
          <a:lstStyle/>
          <a:p>
            <a:r>
              <a:rPr lang="en-US" dirty="0"/>
              <a:t>Greedy Layer-Wise </a:t>
            </a:r>
            <a:r>
              <a:rPr lang="en-US" dirty="0" err="1"/>
              <a:t>TraininG</a:t>
            </a:r>
            <a:endParaRPr lang="en-US" dirty="0"/>
          </a:p>
        </p:txBody>
      </p:sp>
      <p:sp>
        <p:nvSpPr>
          <p:cNvPr id="7" name="Content Placeholder 6">
            <a:extLst>
              <a:ext uri="{FF2B5EF4-FFF2-40B4-BE49-F238E27FC236}">
                <a16:creationId xmlns:a16="http://schemas.microsoft.com/office/drawing/2014/main" id="{782FC892-E694-DC29-B0A8-CEF57075DA68}"/>
              </a:ext>
            </a:extLst>
          </p:cNvPr>
          <p:cNvSpPr>
            <a:spLocks noGrp="1"/>
          </p:cNvSpPr>
          <p:nvPr>
            <p:ph idx="1"/>
          </p:nvPr>
        </p:nvSpPr>
        <p:spPr/>
        <p:txBody>
          <a:bodyPr/>
          <a:lstStyle/>
          <a:p>
            <a:r>
              <a:rPr lang="en-US" dirty="0"/>
              <a:t>How to train large Deep Neural Networks weren’t clear</a:t>
            </a:r>
          </a:p>
          <a:p>
            <a:r>
              <a:rPr lang="en-US" dirty="0"/>
              <a:t>Gradient-based optimization often got stuck in local minima leading to sub-optimal results</a:t>
            </a:r>
          </a:p>
          <a:p>
            <a:r>
              <a:rPr lang="en-US" dirty="0"/>
              <a:t>Training each layer as an auto-encoder leads to better initialization of the model</a:t>
            </a:r>
          </a:p>
          <a:p>
            <a:pPr lvl="1"/>
            <a:r>
              <a:rPr lang="en-US" dirty="0"/>
              <a:t>Fine-tuning the entire network after greedy layer-wise pre-training leads to better performance</a:t>
            </a:r>
          </a:p>
          <a:p>
            <a:pPr lvl="1"/>
            <a:r>
              <a:rPr lang="en-US" dirty="0"/>
              <a:t>Without pre-training, the bulk of the task was performed by the top layers</a:t>
            </a:r>
          </a:p>
          <a:p>
            <a:pPr lvl="1"/>
            <a:r>
              <a:rPr lang="en-US" dirty="0"/>
              <a:t>The lower layers learn more meaningful representation of the input during pre-training</a:t>
            </a:r>
          </a:p>
        </p:txBody>
      </p:sp>
      <p:sp>
        <p:nvSpPr>
          <p:cNvPr id="4" name="Footer Placeholder 3">
            <a:extLst>
              <a:ext uri="{FF2B5EF4-FFF2-40B4-BE49-F238E27FC236}">
                <a16:creationId xmlns:a16="http://schemas.microsoft.com/office/drawing/2014/main" id="{19F8574F-88AB-4376-D4F6-816708E5D835}"/>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29CE7B51-66E7-F23C-0628-A4BA7CEE0C2F}"/>
              </a:ext>
            </a:extLst>
          </p:cNvPr>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3064368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705B43A-EEF8-18D8-3E2F-C127695366C7}"/>
              </a:ext>
            </a:extLst>
          </p:cNvPr>
          <p:cNvSpPr>
            <a:spLocks noGrp="1"/>
          </p:cNvSpPr>
          <p:nvPr>
            <p:ph type="title"/>
          </p:nvPr>
        </p:nvSpPr>
        <p:spPr/>
        <p:txBody>
          <a:bodyPr/>
          <a:lstStyle/>
          <a:p>
            <a:r>
              <a:rPr lang="en-US" dirty="0"/>
              <a:t>Greedy Layer-Wise </a:t>
            </a:r>
            <a:r>
              <a:rPr lang="en-US" dirty="0" err="1"/>
              <a:t>TraininG</a:t>
            </a:r>
            <a:endParaRPr lang="en-US" dirty="0"/>
          </a:p>
        </p:txBody>
      </p:sp>
      <p:sp>
        <p:nvSpPr>
          <p:cNvPr id="4" name="Footer Placeholder 3">
            <a:extLst>
              <a:ext uri="{FF2B5EF4-FFF2-40B4-BE49-F238E27FC236}">
                <a16:creationId xmlns:a16="http://schemas.microsoft.com/office/drawing/2014/main" id="{19F8574F-88AB-4376-D4F6-816708E5D835}"/>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29CE7B51-66E7-F23C-0628-A4BA7CEE0C2F}"/>
              </a:ext>
            </a:extLst>
          </p:cNvPr>
          <p:cNvSpPr>
            <a:spLocks noGrp="1"/>
          </p:cNvSpPr>
          <p:nvPr>
            <p:ph type="sldNum" sz="quarter" idx="12"/>
          </p:nvPr>
        </p:nvSpPr>
        <p:spPr/>
        <p:txBody>
          <a:bodyPr/>
          <a:lstStyle/>
          <a:p>
            <a:fld id="{D57F1E4F-1CFF-5643-939E-217C01CDF565}" type="slidenum">
              <a:rPr lang="en-US" smtClean="0"/>
              <a:pPr/>
              <a:t>73</a:t>
            </a:fld>
            <a:endParaRPr lang="en-US" dirty="0"/>
          </a:p>
        </p:txBody>
      </p:sp>
      <p:graphicFrame>
        <p:nvGraphicFramePr>
          <p:cNvPr id="2" name="Table 6">
            <a:extLst>
              <a:ext uri="{FF2B5EF4-FFF2-40B4-BE49-F238E27FC236}">
                <a16:creationId xmlns:a16="http://schemas.microsoft.com/office/drawing/2014/main" id="{C8795361-6576-DC2C-A192-36E671CF085A}"/>
              </a:ext>
            </a:extLst>
          </p:cNvPr>
          <p:cNvGraphicFramePr>
            <a:graphicFrameLocks noGrp="1"/>
          </p:cNvGraphicFramePr>
          <p:nvPr/>
        </p:nvGraphicFramePr>
        <p:xfrm>
          <a:off x="1944914" y="5629987"/>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613613739"/>
                    </a:ext>
                  </a:extLst>
                </a:gridCol>
                <a:gridCol w="1625600">
                  <a:extLst>
                    <a:ext uri="{9D8B030D-6E8A-4147-A177-3AD203B41FA5}">
                      <a16:colId xmlns:a16="http://schemas.microsoft.com/office/drawing/2014/main" val="1101276555"/>
                    </a:ext>
                  </a:extLst>
                </a:gridCol>
                <a:gridCol w="1625600">
                  <a:extLst>
                    <a:ext uri="{9D8B030D-6E8A-4147-A177-3AD203B41FA5}">
                      <a16:colId xmlns:a16="http://schemas.microsoft.com/office/drawing/2014/main" val="2851647994"/>
                    </a:ext>
                  </a:extLst>
                </a:gridCol>
                <a:gridCol w="1625600">
                  <a:extLst>
                    <a:ext uri="{9D8B030D-6E8A-4147-A177-3AD203B41FA5}">
                      <a16:colId xmlns:a16="http://schemas.microsoft.com/office/drawing/2014/main" val="1643179347"/>
                    </a:ext>
                  </a:extLst>
                </a:gridCol>
                <a:gridCol w="1625600">
                  <a:extLst>
                    <a:ext uri="{9D8B030D-6E8A-4147-A177-3AD203B41FA5}">
                      <a16:colId xmlns:a16="http://schemas.microsoft.com/office/drawing/2014/main" val="588546318"/>
                    </a:ext>
                  </a:extLst>
                </a:gridCol>
              </a:tblGrid>
              <a:tr h="370840">
                <a:tc>
                  <a:txBody>
                    <a:bodyPr/>
                    <a:lstStyle/>
                    <a:p>
                      <a:pPr algn="ctr"/>
                      <a:r>
                        <a:rPr lang="en-US" dirty="0">
                          <a:solidFill>
                            <a:schemeClr val="tx1"/>
                          </a:solidFill>
                        </a:rPr>
                        <a:t>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liked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the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movie,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prey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7898214"/>
                  </a:ext>
                </a:extLst>
              </a:tr>
            </a:tbl>
          </a:graphicData>
        </a:graphic>
      </p:graphicFrame>
      <p:graphicFrame>
        <p:nvGraphicFramePr>
          <p:cNvPr id="3" name="Table 7">
            <a:extLst>
              <a:ext uri="{FF2B5EF4-FFF2-40B4-BE49-F238E27FC236}">
                <a16:creationId xmlns:a16="http://schemas.microsoft.com/office/drawing/2014/main" id="{1BB4914B-AD6F-DB95-2774-E988BEEBEC6F}"/>
              </a:ext>
            </a:extLst>
          </p:cNvPr>
          <p:cNvGraphicFramePr>
            <a:graphicFrameLocks noGrp="1"/>
          </p:cNvGraphicFramePr>
          <p:nvPr/>
        </p:nvGraphicFramePr>
        <p:xfrm>
          <a:off x="1944914" y="4702639"/>
          <a:ext cx="8128000" cy="58540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68186857"/>
                    </a:ext>
                  </a:extLst>
                </a:gridCol>
              </a:tblGrid>
              <a:tr h="585409">
                <a:tc>
                  <a:txBody>
                    <a:bodyPr/>
                    <a:lstStyle/>
                    <a:p>
                      <a:pPr algn="ctr"/>
                      <a:r>
                        <a:rPr lang="en-US" dirty="0"/>
                        <a:t>Word Look-Up Table</a:t>
                      </a:r>
                    </a:p>
                  </a:txBody>
                  <a:tcPr anchor="ctr">
                    <a:solidFill>
                      <a:schemeClr val="accent2">
                        <a:lumMod val="60000"/>
                        <a:lumOff val="40000"/>
                      </a:schemeClr>
                    </a:solidFill>
                  </a:tcPr>
                </a:tc>
                <a:extLst>
                  <a:ext uri="{0D108BD9-81ED-4DB2-BD59-A6C34878D82A}">
                    <a16:rowId xmlns:a16="http://schemas.microsoft.com/office/drawing/2014/main" val="1960166930"/>
                  </a:ext>
                </a:extLst>
              </a:tr>
            </a:tbl>
          </a:graphicData>
        </a:graphic>
      </p:graphicFrame>
      <p:grpSp>
        <p:nvGrpSpPr>
          <p:cNvPr id="8" name="Group 7">
            <a:extLst>
              <a:ext uri="{FF2B5EF4-FFF2-40B4-BE49-F238E27FC236}">
                <a16:creationId xmlns:a16="http://schemas.microsoft.com/office/drawing/2014/main" id="{6E87B768-C90A-6744-7922-056729E5CB8D}"/>
              </a:ext>
            </a:extLst>
          </p:cNvPr>
          <p:cNvGrpSpPr/>
          <p:nvPr/>
        </p:nvGrpSpPr>
        <p:grpSpPr>
          <a:xfrm>
            <a:off x="2682240" y="5302951"/>
            <a:ext cx="6577874" cy="320846"/>
            <a:chOff x="2682240" y="5085228"/>
            <a:chExt cx="6577874" cy="320846"/>
          </a:xfrm>
        </p:grpSpPr>
        <p:sp>
          <p:nvSpPr>
            <p:cNvPr id="9" name="Up Arrow 8">
              <a:extLst>
                <a:ext uri="{FF2B5EF4-FFF2-40B4-BE49-F238E27FC236}">
                  <a16:creationId xmlns:a16="http://schemas.microsoft.com/office/drawing/2014/main" id="{0EAC36EC-3305-ACAD-13C4-4BE5C6B5AE06}"/>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12204CAF-3393-134A-630F-FEF670083988}"/>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22FB080B-F2E4-AE89-26B1-679119343120}"/>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CE49011C-07A0-01F1-54B7-718D8F84EDB5}"/>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B596E0B0-180A-C970-20FC-EC165512E53C}"/>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506A041-82BE-59A8-3714-384D6960D9E5}"/>
              </a:ext>
            </a:extLst>
          </p:cNvPr>
          <p:cNvGrpSpPr/>
          <p:nvPr/>
        </p:nvGrpSpPr>
        <p:grpSpPr>
          <a:xfrm>
            <a:off x="2682240" y="4392448"/>
            <a:ext cx="6577874" cy="320846"/>
            <a:chOff x="2682240" y="5085228"/>
            <a:chExt cx="6577874" cy="320846"/>
          </a:xfrm>
        </p:grpSpPr>
        <p:sp>
          <p:nvSpPr>
            <p:cNvPr id="15" name="Up Arrow 14">
              <a:extLst>
                <a:ext uri="{FF2B5EF4-FFF2-40B4-BE49-F238E27FC236}">
                  <a16:creationId xmlns:a16="http://schemas.microsoft.com/office/drawing/2014/main" id="{90405FB6-1619-45AC-8516-6310AD7595B1}"/>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a:extLst>
                <a:ext uri="{FF2B5EF4-FFF2-40B4-BE49-F238E27FC236}">
                  <a16:creationId xmlns:a16="http://schemas.microsoft.com/office/drawing/2014/main" id="{952A1BA1-10EF-5025-4CED-865736BCF4F7}"/>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p Arrow 16">
              <a:extLst>
                <a:ext uri="{FF2B5EF4-FFF2-40B4-BE49-F238E27FC236}">
                  <a16:creationId xmlns:a16="http://schemas.microsoft.com/office/drawing/2014/main" id="{7AFD5EEC-F074-8327-CF49-A065879AEEA6}"/>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Up Arrow 17">
              <a:extLst>
                <a:ext uri="{FF2B5EF4-FFF2-40B4-BE49-F238E27FC236}">
                  <a16:creationId xmlns:a16="http://schemas.microsoft.com/office/drawing/2014/main" id="{D85FCF02-3906-44EA-D2A8-FD53E360247A}"/>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Up Arrow 18">
              <a:extLst>
                <a:ext uri="{FF2B5EF4-FFF2-40B4-BE49-F238E27FC236}">
                  <a16:creationId xmlns:a16="http://schemas.microsoft.com/office/drawing/2014/main" id="{74A92A7B-B5F4-C2CD-BC01-475399F48F94}"/>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Table 27">
            <a:extLst>
              <a:ext uri="{FF2B5EF4-FFF2-40B4-BE49-F238E27FC236}">
                <a16:creationId xmlns:a16="http://schemas.microsoft.com/office/drawing/2014/main" id="{B3D33AA3-4368-A290-A6CA-3E3EB4B1C91B}"/>
              </a:ext>
            </a:extLst>
          </p:cNvPr>
          <p:cNvGraphicFramePr>
            <a:graphicFrameLocks noGrp="1"/>
          </p:cNvGraphicFramePr>
          <p:nvPr/>
        </p:nvGraphicFramePr>
        <p:xfrm>
          <a:off x="229180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a:solidFill>
                            <a:schemeClr val="tx1"/>
                          </a:solidFill>
                        </a:rPr>
                        <a:t>C</a:t>
                      </a:r>
                      <a:r>
                        <a:rPr lang="en-US" b="0" baseline="-25000" dirty="0">
                          <a:solidFill>
                            <a:schemeClr val="tx1"/>
                          </a:solidFill>
                        </a:rPr>
                        <a:t>I</a:t>
                      </a:r>
                      <a:endParaRPr lang="en-US" b="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1" name="Table 20">
            <a:extLst>
              <a:ext uri="{FF2B5EF4-FFF2-40B4-BE49-F238E27FC236}">
                <a16:creationId xmlns:a16="http://schemas.microsoft.com/office/drawing/2014/main" id="{8278C985-B128-2B59-9471-2927989BC801}"/>
              </a:ext>
            </a:extLst>
          </p:cNvPr>
          <p:cNvGraphicFramePr>
            <a:graphicFrameLocks noGrp="1"/>
          </p:cNvGraphicFramePr>
          <p:nvPr/>
        </p:nvGraphicFramePr>
        <p:xfrm>
          <a:off x="390724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liked</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2" name="Table 27">
            <a:extLst>
              <a:ext uri="{FF2B5EF4-FFF2-40B4-BE49-F238E27FC236}">
                <a16:creationId xmlns:a16="http://schemas.microsoft.com/office/drawing/2014/main" id="{C69E9B23-F514-C0E5-8239-1A55DB30DC4B}"/>
              </a:ext>
            </a:extLst>
          </p:cNvPr>
          <p:cNvGraphicFramePr>
            <a:graphicFrameLocks noGrp="1"/>
          </p:cNvGraphicFramePr>
          <p:nvPr/>
        </p:nvGraphicFramePr>
        <p:xfrm>
          <a:off x="552268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the</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3" name="Table 27">
            <a:extLst>
              <a:ext uri="{FF2B5EF4-FFF2-40B4-BE49-F238E27FC236}">
                <a16:creationId xmlns:a16="http://schemas.microsoft.com/office/drawing/2014/main" id="{A6F5FBBA-3930-DD9F-D7FE-C92972AD768E}"/>
              </a:ext>
            </a:extLst>
          </p:cNvPr>
          <p:cNvGraphicFramePr>
            <a:graphicFrameLocks noGrp="1"/>
          </p:cNvGraphicFramePr>
          <p:nvPr/>
        </p:nvGraphicFramePr>
        <p:xfrm>
          <a:off x="713812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movie</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4" name="Table 27">
            <a:extLst>
              <a:ext uri="{FF2B5EF4-FFF2-40B4-BE49-F238E27FC236}">
                <a16:creationId xmlns:a16="http://schemas.microsoft.com/office/drawing/2014/main" id="{E04D33ED-4073-535A-BB21-C6A6D63A76EF}"/>
              </a:ext>
            </a:extLst>
          </p:cNvPr>
          <p:cNvGraphicFramePr>
            <a:graphicFrameLocks noGrp="1"/>
          </p:cNvGraphicFramePr>
          <p:nvPr/>
        </p:nvGraphicFramePr>
        <p:xfrm>
          <a:off x="875356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prey</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5" name="Table 33">
            <a:extLst>
              <a:ext uri="{FF2B5EF4-FFF2-40B4-BE49-F238E27FC236}">
                <a16:creationId xmlns:a16="http://schemas.microsoft.com/office/drawing/2014/main" id="{B40F38D0-359F-7DA9-E15F-F808AF64B6EE}"/>
              </a:ext>
            </a:extLst>
          </p:cNvPr>
          <p:cNvGraphicFramePr>
            <a:graphicFrameLocks noGrp="1"/>
          </p:cNvGraphicFramePr>
          <p:nvPr/>
        </p:nvGraphicFramePr>
        <p:xfrm>
          <a:off x="2291805" y="3269551"/>
          <a:ext cx="7358743" cy="370840"/>
        </p:xfrm>
        <a:graphic>
          <a:graphicData uri="http://schemas.openxmlformats.org/drawingml/2006/table">
            <a:tbl>
              <a:tblPr firstRow="1" bandRow="1">
                <a:tableStyleId>{5C22544A-7EE6-4342-B048-85BDC9FD1C3A}</a:tableStyleId>
              </a:tblPr>
              <a:tblGrid>
                <a:gridCol w="7358743">
                  <a:extLst>
                    <a:ext uri="{9D8B030D-6E8A-4147-A177-3AD203B41FA5}">
                      <a16:colId xmlns:a16="http://schemas.microsoft.com/office/drawing/2014/main" val="659671234"/>
                    </a:ext>
                  </a:extLst>
                </a:gridCol>
              </a:tblGrid>
              <a:tr h="370840">
                <a:tc>
                  <a:txBody>
                    <a:bodyPr/>
                    <a:lstStyle/>
                    <a:p>
                      <a:pPr algn="ctr"/>
                      <a:r>
                        <a:rPr lang="en-US" dirty="0"/>
                        <a:t>Encoder</a:t>
                      </a:r>
                    </a:p>
                  </a:txBody>
                  <a:tcPr>
                    <a:solidFill>
                      <a:schemeClr val="accent3">
                        <a:lumMod val="40000"/>
                        <a:lumOff val="60000"/>
                      </a:schemeClr>
                    </a:solidFill>
                  </a:tcPr>
                </a:tc>
                <a:extLst>
                  <a:ext uri="{0D108BD9-81ED-4DB2-BD59-A6C34878D82A}">
                    <a16:rowId xmlns:a16="http://schemas.microsoft.com/office/drawing/2014/main" val="38252081"/>
                  </a:ext>
                </a:extLst>
              </a:tr>
            </a:tbl>
          </a:graphicData>
        </a:graphic>
      </p:graphicFrame>
      <p:sp>
        <p:nvSpPr>
          <p:cNvPr id="27" name="Up Arrow 26">
            <a:extLst>
              <a:ext uri="{FF2B5EF4-FFF2-40B4-BE49-F238E27FC236}">
                <a16:creationId xmlns:a16="http://schemas.microsoft.com/office/drawing/2014/main" id="{4A896699-9C44-522F-33F6-99CB87DA5B27}"/>
              </a:ext>
            </a:extLst>
          </p:cNvPr>
          <p:cNvSpPr/>
          <p:nvPr/>
        </p:nvSpPr>
        <p:spPr>
          <a:xfrm>
            <a:off x="5913119" y="2940412"/>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Table 36">
            <a:extLst>
              <a:ext uri="{FF2B5EF4-FFF2-40B4-BE49-F238E27FC236}">
                <a16:creationId xmlns:a16="http://schemas.microsoft.com/office/drawing/2014/main" id="{73321D49-C4AC-386C-3C99-C81B6DD96BA8}"/>
              </a:ext>
            </a:extLst>
          </p:cNvPr>
          <p:cNvGraphicFramePr>
            <a:graphicFrameLocks noGrp="1"/>
          </p:cNvGraphicFramePr>
          <p:nvPr/>
        </p:nvGraphicFramePr>
        <p:xfrm>
          <a:off x="1907176" y="2520985"/>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805072083"/>
                    </a:ext>
                  </a:extLst>
                </a:gridCol>
              </a:tblGrid>
              <a:tr h="370840">
                <a:tc>
                  <a:txBody>
                    <a:bodyPr/>
                    <a:lstStyle/>
                    <a:p>
                      <a:pPr algn="ctr"/>
                      <a:r>
                        <a:rPr lang="en-US" dirty="0"/>
                        <a:t>Output Layer</a:t>
                      </a:r>
                    </a:p>
                  </a:txBody>
                  <a:tcPr>
                    <a:solidFill>
                      <a:schemeClr val="accent3">
                        <a:lumMod val="75000"/>
                      </a:schemeClr>
                    </a:solidFill>
                  </a:tcPr>
                </a:tc>
                <a:extLst>
                  <a:ext uri="{0D108BD9-81ED-4DB2-BD59-A6C34878D82A}">
                    <a16:rowId xmlns:a16="http://schemas.microsoft.com/office/drawing/2014/main" val="446848443"/>
                  </a:ext>
                </a:extLst>
              </a:tr>
            </a:tbl>
          </a:graphicData>
        </a:graphic>
      </p:graphicFrame>
      <p:grpSp>
        <p:nvGrpSpPr>
          <p:cNvPr id="30" name="Group 29">
            <a:extLst>
              <a:ext uri="{FF2B5EF4-FFF2-40B4-BE49-F238E27FC236}">
                <a16:creationId xmlns:a16="http://schemas.microsoft.com/office/drawing/2014/main" id="{C766C319-BB78-3418-57CF-7EB48FF37ABA}"/>
              </a:ext>
            </a:extLst>
          </p:cNvPr>
          <p:cNvGrpSpPr/>
          <p:nvPr/>
        </p:nvGrpSpPr>
        <p:grpSpPr>
          <a:xfrm>
            <a:off x="2713446" y="3660686"/>
            <a:ext cx="6546668" cy="320182"/>
            <a:chOff x="2713446" y="3591014"/>
            <a:chExt cx="6546668" cy="320182"/>
          </a:xfrm>
        </p:grpSpPr>
        <p:sp>
          <p:nvSpPr>
            <p:cNvPr id="31" name="Up Arrow 30">
              <a:extLst>
                <a:ext uri="{FF2B5EF4-FFF2-40B4-BE49-F238E27FC236}">
                  <a16:creationId xmlns:a16="http://schemas.microsoft.com/office/drawing/2014/main" id="{C01465A9-C73C-7AC1-ACF0-6D082388DC3E}"/>
                </a:ext>
              </a:extLst>
            </p:cNvPr>
            <p:cNvSpPr/>
            <p:nvPr/>
          </p:nvSpPr>
          <p:spPr>
            <a:xfrm>
              <a:off x="4355736" y="3593191"/>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Bent Up Arrow 31">
              <a:extLst>
                <a:ext uri="{FF2B5EF4-FFF2-40B4-BE49-F238E27FC236}">
                  <a16:creationId xmlns:a16="http://schemas.microsoft.com/office/drawing/2014/main" id="{5C83B11D-BFC6-8924-CA1D-502ECC9B5842}"/>
                </a:ext>
              </a:extLst>
            </p:cNvPr>
            <p:cNvSpPr/>
            <p:nvPr/>
          </p:nvSpPr>
          <p:spPr>
            <a:xfrm>
              <a:off x="2713446" y="3597688"/>
              <a:ext cx="1584234" cy="261257"/>
            </a:xfrm>
            <a:prstGeom prst="ben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Up Arrow 32">
              <a:extLst>
                <a:ext uri="{FF2B5EF4-FFF2-40B4-BE49-F238E27FC236}">
                  <a16:creationId xmlns:a16="http://schemas.microsoft.com/office/drawing/2014/main" id="{D5E1EAED-C10E-B76B-0E8E-047167F55088}"/>
                </a:ext>
              </a:extLst>
            </p:cNvPr>
            <p:cNvSpPr/>
            <p:nvPr/>
          </p:nvSpPr>
          <p:spPr>
            <a:xfrm>
              <a:off x="5918924" y="359101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a:extLst>
                <a:ext uri="{FF2B5EF4-FFF2-40B4-BE49-F238E27FC236}">
                  <a16:creationId xmlns:a16="http://schemas.microsoft.com/office/drawing/2014/main" id="{4852419D-B1F3-19C6-0139-88B0D6E0F7EA}"/>
                </a:ext>
              </a:extLst>
            </p:cNvPr>
            <p:cNvSpPr/>
            <p:nvPr/>
          </p:nvSpPr>
          <p:spPr>
            <a:xfrm>
              <a:off x="7498402" y="359768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Bent Up Arrow 34">
              <a:extLst>
                <a:ext uri="{FF2B5EF4-FFF2-40B4-BE49-F238E27FC236}">
                  <a16:creationId xmlns:a16="http://schemas.microsoft.com/office/drawing/2014/main" id="{690933DA-6C61-EF8D-9AE5-A58B25F827AE}"/>
                </a:ext>
              </a:extLst>
            </p:cNvPr>
            <p:cNvSpPr/>
            <p:nvPr/>
          </p:nvSpPr>
          <p:spPr>
            <a:xfrm flipH="1">
              <a:off x="7675880" y="3595642"/>
              <a:ext cx="1584234" cy="261257"/>
            </a:xfrm>
            <a:prstGeom prst="ben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Up Arrow 35">
            <a:extLst>
              <a:ext uri="{FF2B5EF4-FFF2-40B4-BE49-F238E27FC236}">
                <a16:creationId xmlns:a16="http://schemas.microsoft.com/office/drawing/2014/main" id="{92806219-192F-D7F7-B2E0-8B7BE15E0F7A}"/>
              </a:ext>
            </a:extLst>
          </p:cNvPr>
          <p:cNvSpPr/>
          <p:nvPr/>
        </p:nvSpPr>
        <p:spPr>
          <a:xfrm>
            <a:off x="5913119" y="2203499"/>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682ABCB-D40C-E6EC-5674-EBA4C0632BF3}"/>
              </a:ext>
            </a:extLst>
          </p:cNvPr>
          <p:cNvSpPr txBox="1"/>
          <p:nvPr/>
        </p:nvSpPr>
        <p:spPr>
          <a:xfrm>
            <a:off x="5999225" y="2201281"/>
            <a:ext cx="2029723" cy="369332"/>
          </a:xfrm>
          <a:prstGeom prst="rect">
            <a:avLst/>
          </a:prstGeom>
          <a:noFill/>
        </p:spPr>
        <p:txBody>
          <a:bodyPr wrap="none" rtlCol="0">
            <a:spAutoFit/>
          </a:bodyPr>
          <a:lstStyle/>
          <a:p>
            <a:r>
              <a:rPr lang="en-US" dirty="0" err="1"/>
              <a:t>Softmax</a:t>
            </a:r>
            <a:r>
              <a:rPr lang="en-US" dirty="0"/>
              <a:t>/Sigmoid/…</a:t>
            </a:r>
          </a:p>
        </p:txBody>
      </p:sp>
      <p:sp>
        <p:nvSpPr>
          <p:cNvPr id="46" name="TextBox 45">
            <a:extLst>
              <a:ext uri="{FF2B5EF4-FFF2-40B4-BE49-F238E27FC236}">
                <a16:creationId xmlns:a16="http://schemas.microsoft.com/office/drawing/2014/main" id="{441D05DE-2A09-EA8D-A8BC-467AD69BC396}"/>
              </a:ext>
            </a:extLst>
          </p:cNvPr>
          <p:cNvSpPr txBox="1"/>
          <p:nvPr/>
        </p:nvSpPr>
        <p:spPr>
          <a:xfrm>
            <a:off x="497536" y="1888039"/>
            <a:ext cx="3042436" cy="307777"/>
          </a:xfrm>
          <a:prstGeom prst="rect">
            <a:avLst/>
          </a:prstGeom>
          <a:noFill/>
        </p:spPr>
        <p:txBody>
          <a:bodyPr wrap="none" rtlCol="0">
            <a:spAutoFit/>
          </a:bodyPr>
          <a:lstStyle/>
          <a:p>
            <a:r>
              <a:rPr lang="en-US" sz="1400" dirty="0"/>
              <a:t>A typical Deep Neural Network Model</a:t>
            </a:r>
          </a:p>
        </p:txBody>
      </p:sp>
      <p:sp>
        <p:nvSpPr>
          <p:cNvPr id="47" name="Cloud Callout 46">
            <a:extLst>
              <a:ext uri="{FF2B5EF4-FFF2-40B4-BE49-F238E27FC236}">
                <a16:creationId xmlns:a16="http://schemas.microsoft.com/office/drawing/2014/main" id="{7DDCE0E7-A228-25DF-7D18-EF0EC2A30E4B}"/>
              </a:ext>
            </a:extLst>
          </p:cNvPr>
          <p:cNvSpPr/>
          <p:nvPr/>
        </p:nvSpPr>
        <p:spPr>
          <a:xfrm>
            <a:off x="9715056" y="3233291"/>
            <a:ext cx="1852024" cy="137090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do we initialize the word look-up Table?</a:t>
            </a:r>
          </a:p>
        </p:txBody>
      </p:sp>
      <p:sp>
        <p:nvSpPr>
          <p:cNvPr id="48" name="Oval Callout 47">
            <a:extLst>
              <a:ext uri="{FF2B5EF4-FFF2-40B4-BE49-F238E27FC236}">
                <a16:creationId xmlns:a16="http://schemas.microsoft.com/office/drawing/2014/main" id="{79B38FE4-D567-38A3-BC71-4E62271D9D59}"/>
              </a:ext>
            </a:extLst>
          </p:cNvPr>
          <p:cNvSpPr/>
          <p:nvPr/>
        </p:nvSpPr>
        <p:spPr>
          <a:xfrm>
            <a:off x="10247086" y="4945663"/>
            <a:ext cx="1189550" cy="801994"/>
          </a:xfrm>
          <a:prstGeom prst="wedgeEllipseCallout">
            <a:avLst>
              <a:gd name="adj1" fmla="val -48452"/>
              <a:gd name="adj2" fmla="val -611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Word2vec, glove, </a:t>
            </a:r>
            <a:r>
              <a:rPr lang="en-US" sz="1200" dirty="0" err="1"/>
              <a:t>fasttext</a:t>
            </a:r>
            <a:r>
              <a:rPr lang="en-US" sz="1200" dirty="0"/>
              <a:t>, …</a:t>
            </a:r>
          </a:p>
        </p:txBody>
      </p:sp>
      <p:sp>
        <p:nvSpPr>
          <p:cNvPr id="49" name="Cloud Callout 48">
            <a:extLst>
              <a:ext uri="{FF2B5EF4-FFF2-40B4-BE49-F238E27FC236}">
                <a16:creationId xmlns:a16="http://schemas.microsoft.com/office/drawing/2014/main" id="{F483DACC-9BAA-2540-11FB-9E42EBA749A3}"/>
              </a:ext>
            </a:extLst>
          </p:cNvPr>
          <p:cNvSpPr/>
          <p:nvPr/>
        </p:nvSpPr>
        <p:spPr>
          <a:xfrm>
            <a:off x="289235" y="2994969"/>
            <a:ext cx="1852024" cy="1370906"/>
          </a:xfrm>
          <a:prstGeom prst="cloudCallout">
            <a:avLst>
              <a:gd name="adj1" fmla="val 56283"/>
              <a:gd name="adj2" fmla="val -207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How do we initialize the encoder parameters?</a:t>
            </a:r>
          </a:p>
        </p:txBody>
      </p:sp>
      <p:sp>
        <p:nvSpPr>
          <p:cNvPr id="50" name="Oval Callout 49">
            <a:extLst>
              <a:ext uri="{FF2B5EF4-FFF2-40B4-BE49-F238E27FC236}">
                <a16:creationId xmlns:a16="http://schemas.microsoft.com/office/drawing/2014/main" id="{03259BAC-F7C3-CB0A-5063-EB1FAA892521}"/>
              </a:ext>
            </a:extLst>
          </p:cNvPr>
          <p:cNvSpPr/>
          <p:nvPr/>
        </p:nvSpPr>
        <p:spPr>
          <a:xfrm>
            <a:off x="497536" y="4301641"/>
            <a:ext cx="1211632" cy="1071547"/>
          </a:xfrm>
          <a:prstGeom prst="wedgeEllipseCallout">
            <a:avLst>
              <a:gd name="adj1" fmla="val 100894"/>
              <a:gd name="adj2" fmla="val -1187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LM-LSTM, SA-LSTM, ELMO, BERT,</a:t>
            </a:r>
          </a:p>
        </p:txBody>
      </p:sp>
      <p:sp>
        <p:nvSpPr>
          <p:cNvPr id="51" name="TextBox 50">
            <a:extLst>
              <a:ext uri="{FF2B5EF4-FFF2-40B4-BE49-F238E27FC236}">
                <a16:creationId xmlns:a16="http://schemas.microsoft.com/office/drawing/2014/main" id="{DB60F1DF-24A6-BA44-809B-B36F4483FA5E}"/>
              </a:ext>
            </a:extLst>
          </p:cNvPr>
          <p:cNvSpPr txBox="1"/>
          <p:nvPr/>
        </p:nvSpPr>
        <p:spPr>
          <a:xfrm>
            <a:off x="1165609" y="276329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1394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000"/>
                                  </p:stCondLst>
                                  <p:childTnLst>
                                    <p:set>
                                      <p:cBhvr>
                                        <p:cTn id="6" dur="1" fill="hold">
                                          <p:stCondLst>
                                            <p:cond delay="0"/>
                                          </p:stCondLst>
                                        </p:cTn>
                                        <p:tgtEl>
                                          <p:spTgt spid="47"/>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2000"/>
                                  </p:stCondLst>
                                  <p:childTnLst>
                                    <p:set>
                                      <p:cBhvr>
                                        <p:cTn id="12" dur="1" fill="hold">
                                          <p:stCondLst>
                                            <p:cond delay="0"/>
                                          </p:stCondLst>
                                        </p:cTn>
                                        <p:tgtEl>
                                          <p:spTgt spid="49"/>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grpId="0" nodeType="afterEffect">
                                  <p:stCondLst>
                                    <p:cond delay="2000"/>
                                  </p:stCondLst>
                                  <p:childTnLst>
                                    <p:set>
                                      <p:cBhvr>
                                        <p:cTn id="15"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33FB-46BE-5790-CE2C-0571C8656DC3}"/>
              </a:ext>
            </a:extLst>
          </p:cNvPr>
          <p:cNvSpPr>
            <a:spLocks noGrp="1"/>
          </p:cNvSpPr>
          <p:nvPr>
            <p:ph type="title"/>
          </p:nvPr>
        </p:nvSpPr>
        <p:spPr/>
        <p:txBody>
          <a:bodyPr/>
          <a:lstStyle/>
          <a:p>
            <a:r>
              <a:rPr lang="en-GB" dirty="0"/>
              <a:t>Conclusion</a:t>
            </a:r>
            <a:endParaRPr lang="en-US" dirty="0"/>
          </a:p>
        </p:txBody>
      </p:sp>
      <p:sp>
        <p:nvSpPr>
          <p:cNvPr id="10" name="Content Placeholder 9">
            <a:extLst>
              <a:ext uri="{FF2B5EF4-FFF2-40B4-BE49-F238E27FC236}">
                <a16:creationId xmlns:a16="http://schemas.microsoft.com/office/drawing/2014/main" id="{A3D88F2B-E291-FA14-BCED-2C7934EE087B}"/>
              </a:ext>
            </a:extLst>
          </p:cNvPr>
          <p:cNvSpPr>
            <a:spLocks noGrp="1"/>
          </p:cNvSpPr>
          <p:nvPr>
            <p:ph idx="1"/>
          </p:nvPr>
        </p:nvSpPr>
        <p:spPr/>
        <p:txBody>
          <a:bodyPr/>
          <a:lstStyle/>
          <a:p>
            <a:r>
              <a:rPr lang="en-US" dirty="0"/>
              <a:t>We have looked at traditional n-gram language models</a:t>
            </a:r>
          </a:p>
          <a:p>
            <a:r>
              <a:rPr lang="en-US" dirty="0"/>
              <a:t>We have discussed FFNN and RNN based language models</a:t>
            </a:r>
          </a:p>
          <a:p>
            <a:r>
              <a:rPr lang="en-US" dirty="0"/>
              <a:t>Computation was the bottleneck, and these approaches were designed keeping that in mind</a:t>
            </a:r>
          </a:p>
          <a:p>
            <a:r>
              <a:rPr lang="en-US" dirty="0"/>
              <a:t>These serve as the foundations to existing advanced language models</a:t>
            </a:r>
          </a:p>
        </p:txBody>
      </p:sp>
      <p:sp>
        <p:nvSpPr>
          <p:cNvPr id="4" name="Footer Placeholder 3">
            <a:extLst>
              <a:ext uri="{FF2B5EF4-FFF2-40B4-BE49-F238E27FC236}">
                <a16:creationId xmlns:a16="http://schemas.microsoft.com/office/drawing/2014/main" id="{5CADAF55-888B-7889-251D-FC1A3F4991B3}"/>
              </a:ext>
            </a:extLst>
          </p:cNvPr>
          <p:cNvSpPr>
            <a:spLocks noGrp="1"/>
          </p:cNvSpPr>
          <p:nvPr>
            <p:ph type="ftr" sz="quarter" idx="11"/>
          </p:nvPr>
        </p:nvSpPr>
        <p:spPr/>
        <p:txBody>
          <a:bodyPr/>
          <a:lstStyle/>
          <a:p>
            <a:r>
              <a:rPr lang="en-US"/>
              <a:t>Rudra-History-of-LM</a:t>
            </a:r>
            <a:endParaRPr lang="en-US" dirty="0"/>
          </a:p>
        </p:txBody>
      </p:sp>
      <p:sp>
        <p:nvSpPr>
          <p:cNvPr id="5" name="Slide Number Placeholder 4">
            <a:extLst>
              <a:ext uri="{FF2B5EF4-FFF2-40B4-BE49-F238E27FC236}">
                <a16:creationId xmlns:a16="http://schemas.microsoft.com/office/drawing/2014/main" id="{755C082F-0392-3F7F-0818-0D3515504E13}"/>
              </a:ext>
            </a:extLst>
          </p:cNvPr>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1088764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4CA37B-76C1-AAFE-34B2-64F4387AA96E}"/>
              </a:ext>
            </a:extLst>
          </p:cNvPr>
          <p:cNvSpPr>
            <a:spLocks noGrp="1"/>
          </p:cNvSpPr>
          <p:nvPr>
            <p:ph type="title"/>
          </p:nvPr>
        </p:nvSpPr>
        <p:spPr/>
        <p:txBody>
          <a:bodyPr/>
          <a:lstStyle/>
          <a:p>
            <a:r>
              <a:rPr lang="en-US" dirty="0"/>
              <a:t>Word Embeddings</a:t>
            </a:r>
          </a:p>
        </p:txBody>
      </p:sp>
      <p:sp>
        <p:nvSpPr>
          <p:cNvPr id="8" name="Text Placeholder 7">
            <a:extLst>
              <a:ext uri="{FF2B5EF4-FFF2-40B4-BE49-F238E27FC236}">
                <a16:creationId xmlns:a16="http://schemas.microsoft.com/office/drawing/2014/main" id="{C98A32EC-174D-382B-5A9E-408D8B5C312E}"/>
              </a:ext>
            </a:extLst>
          </p:cNvPr>
          <p:cNvSpPr>
            <a:spLocks noGrp="1"/>
          </p:cNvSpPr>
          <p:nvPr>
            <p:ph type="body" idx="1"/>
          </p:nvPr>
        </p:nvSpPr>
        <p:spPr/>
        <p:txBody>
          <a:bodyPr/>
          <a:lstStyle/>
          <a:p>
            <a:r>
              <a:rPr lang="en-US" dirty="0"/>
              <a:t>PREDICTION-BASED </a:t>
            </a:r>
            <a:r>
              <a:rPr lang="en-US" dirty="0" err="1"/>
              <a:t>APproaches</a:t>
            </a:r>
            <a:endParaRPr lang="en-US" dirty="0"/>
          </a:p>
        </p:txBody>
      </p:sp>
      <p:sp>
        <p:nvSpPr>
          <p:cNvPr id="4" name="Date Placeholder 3">
            <a:extLst>
              <a:ext uri="{FF2B5EF4-FFF2-40B4-BE49-F238E27FC236}">
                <a16:creationId xmlns:a16="http://schemas.microsoft.com/office/drawing/2014/main" id="{BE2DA356-2ED5-2187-A7C0-9B3F5D15856D}"/>
              </a:ext>
            </a:extLst>
          </p:cNvPr>
          <p:cNvSpPr>
            <a:spLocks noGrp="1"/>
          </p:cNvSpPr>
          <p:nvPr>
            <p:ph type="dt" sz="half" idx="10"/>
          </p:nvPr>
        </p:nvSpPr>
        <p:spPr/>
        <p:txBody>
          <a:bodyPr/>
          <a:lstStyle/>
          <a:p>
            <a:fld id="{CC9B620D-9056-AF4F-81F6-ECFCDB36EA06}" type="datetime1">
              <a:rPr lang="en-IN" smtClean="0"/>
              <a:t>22/08/23</a:t>
            </a:fld>
            <a:endParaRPr lang="en-US"/>
          </a:p>
        </p:txBody>
      </p:sp>
      <p:sp>
        <p:nvSpPr>
          <p:cNvPr id="5" name="Footer Placeholder 4">
            <a:extLst>
              <a:ext uri="{FF2B5EF4-FFF2-40B4-BE49-F238E27FC236}">
                <a16:creationId xmlns:a16="http://schemas.microsoft.com/office/drawing/2014/main" id="{8330483A-DD32-4573-7F1F-B4A672F1E147}"/>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C50A5DF8-E4FF-012B-A664-EB25CF8B2BBD}"/>
              </a:ext>
            </a:extLst>
          </p:cNvPr>
          <p:cNvSpPr>
            <a:spLocks noGrp="1"/>
          </p:cNvSpPr>
          <p:nvPr>
            <p:ph type="sldNum" sz="quarter" idx="12"/>
          </p:nvPr>
        </p:nvSpPr>
        <p:spPr/>
        <p:txBody>
          <a:bodyPr/>
          <a:lstStyle/>
          <a:p>
            <a:fld id="{8E76CBA5-E987-5E44-BC9F-E1C771F6FE5A}" type="slidenum">
              <a:rPr lang="en-US" smtClean="0"/>
              <a:t>75</a:t>
            </a:fld>
            <a:endParaRPr lang="en-US"/>
          </a:p>
        </p:txBody>
      </p:sp>
    </p:spTree>
    <p:extLst>
      <p:ext uri="{BB962C8B-B14F-4D97-AF65-F5344CB8AC3E}">
        <p14:creationId xmlns:p14="http://schemas.microsoft.com/office/powerpoint/2010/main" val="15201614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21AB0-9EC4-9BDD-18E2-85725793C882}"/>
              </a:ext>
            </a:extLst>
          </p:cNvPr>
          <p:cNvSpPr>
            <a:spLocks noGrp="1"/>
          </p:cNvSpPr>
          <p:nvPr>
            <p:ph type="title"/>
          </p:nvPr>
        </p:nvSpPr>
        <p:spPr/>
        <p:txBody>
          <a:bodyPr/>
          <a:lstStyle/>
          <a:p>
            <a:r>
              <a:rPr lang="en-US" dirty="0"/>
              <a:t>Neural Language Model</a:t>
            </a:r>
          </a:p>
        </p:txBody>
      </p:sp>
      <p:sp>
        <p:nvSpPr>
          <p:cNvPr id="4" name="Footer Placeholder 3">
            <a:extLst>
              <a:ext uri="{FF2B5EF4-FFF2-40B4-BE49-F238E27FC236}">
                <a16:creationId xmlns:a16="http://schemas.microsoft.com/office/drawing/2014/main" id="{8CFB5E90-ADE3-64AD-EDC4-40F99E56FA2D}"/>
              </a:ext>
            </a:extLst>
          </p:cNvPr>
          <p:cNvSpPr>
            <a:spLocks noGrp="1"/>
          </p:cNvSpPr>
          <p:nvPr>
            <p:ph type="ftr" sz="quarter" idx="11"/>
          </p:nvPr>
        </p:nvSpPr>
        <p:spPr/>
        <p:txBody>
          <a:bodyPr/>
          <a:lstStyle/>
          <a:p>
            <a:r>
              <a:rPr lang="en-US"/>
              <a:t>Rudra Murthy</a:t>
            </a:r>
            <a:endParaRPr lang="en-US" dirty="0"/>
          </a:p>
        </p:txBody>
      </p:sp>
      <p:sp>
        <p:nvSpPr>
          <p:cNvPr id="5" name="Slide Number Placeholder 4">
            <a:extLst>
              <a:ext uri="{FF2B5EF4-FFF2-40B4-BE49-F238E27FC236}">
                <a16:creationId xmlns:a16="http://schemas.microsoft.com/office/drawing/2014/main" id="{34BDD246-2143-F377-1FED-51EE67D7D707}"/>
              </a:ext>
            </a:extLst>
          </p:cNvPr>
          <p:cNvSpPr>
            <a:spLocks noGrp="1"/>
          </p:cNvSpPr>
          <p:nvPr>
            <p:ph type="sldNum" sz="quarter" idx="12"/>
          </p:nvPr>
        </p:nvSpPr>
        <p:spPr/>
        <p:txBody>
          <a:bodyPr/>
          <a:lstStyle/>
          <a:p>
            <a:fld id="{D57F1E4F-1CFF-5643-939E-217C01CDF565}" type="slidenum">
              <a:rPr lang="en-US" smtClean="0"/>
              <a:pPr/>
              <a:t>76</a:t>
            </a:fld>
            <a:endParaRPr lang="en-US" dirty="0"/>
          </a:p>
        </p:txBody>
      </p:sp>
      <p:graphicFrame>
        <p:nvGraphicFramePr>
          <p:cNvPr id="6" name="Table 6">
            <a:extLst>
              <a:ext uri="{FF2B5EF4-FFF2-40B4-BE49-F238E27FC236}">
                <a16:creationId xmlns:a16="http://schemas.microsoft.com/office/drawing/2014/main" id="{5DAF58A7-4DEE-38F2-0811-B753C8DD27ED}"/>
              </a:ext>
            </a:extLst>
          </p:cNvPr>
          <p:cNvGraphicFramePr>
            <a:graphicFrameLocks noGrp="1"/>
          </p:cNvGraphicFramePr>
          <p:nvPr/>
        </p:nvGraphicFramePr>
        <p:xfrm>
          <a:off x="1944914" y="5629987"/>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613613739"/>
                    </a:ext>
                  </a:extLst>
                </a:gridCol>
                <a:gridCol w="1625600">
                  <a:extLst>
                    <a:ext uri="{9D8B030D-6E8A-4147-A177-3AD203B41FA5}">
                      <a16:colId xmlns:a16="http://schemas.microsoft.com/office/drawing/2014/main" val="1101276555"/>
                    </a:ext>
                  </a:extLst>
                </a:gridCol>
                <a:gridCol w="1625600">
                  <a:extLst>
                    <a:ext uri="{9D8B030D-6E8A-4147-A177-3AD203B41FA5}">
                      <a16:colId xmlns:a16="http://schemas.microsoft.com/office/drawing/2014/main" val="2851647994"/>
                    </a:ext>
                  </a:extLst>
                </a:gridCol>
                <a:gridCol w="1625600">
                  <a:extLst>
                    <a:ext uri="{9D8B030D-6E8A-4147-A177-3AD203B41FA5}">
                      <a16:colId xmlns:a16="http://schemas.microsoft.com/office/drawing/2014/main" val="1643179347"/>
                    </a:ext>
                  </a:extLst>
                </a:gridCol>
                <a:gridCol w="1625600">
                  <a:extLst>
                    <a:ext uri="{9D8B030D-6E8A-4147-A177-3AD203B41FA5}">
                      <a16:colId xmlns:a16="http://schemas.microsoft.com/office/drawing/2014/main" val="588546318"/>
                    </a:ext>
                  </a:extLst>
                </a:gridCol>
              </a:tblGrid>
              <a:tr h="370840">
                <a:tc>
                  <a:txBody>
                    <a:bodyPr/>
                    <a:lstStyle/>
                    <a:p>
                      <a:pPr algn="ctr"/>
                      <a:r>
                        <a:rPr lang="en-US" dirty="0">
                          <a:solidFill>
                            <a:schemeClr val="tx1"/>
                          </a:solidFill>
                        </a:rPr>
                        <a:t>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went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to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the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market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7898214"/>
                  </a:ext>
                </a:extLst>
              </a:tr>
            </a:tbl>
          </a:graphicData>
        </a:graphic>
      </p:graphicFrame>
      <p:graphicFrame>
        <p:nvGraphicFramePr>
          <p:cNvPr id="7" name="Table 7">
            <a:extLst>
              <a:ext uri="{FF2B5EF4-FFF2-40B4-BE49-F238E27FC236}">
                <a16:creationId xmlns:a16="http://schemas.microsoft.com/office/drawing/2014/main" id="{E9754E39-63C1-40B2-1201-AA65616A7F36}"/>
              </a:ext>
            </a:extLst>
          </p:cNvPr>
          <p:cNvGraphicFramePr>
            <a:graphicFrameLocks noGrp="1"/>
          </p:cNvGraphicFramePr>
          <p:nvPr/>
        </p:nvGraphicFramePr>
        <p:xfrm>
          <a:off x="1944914" y="4702639"/>
          <a:ext cx="8128000" cy="58540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68186857"/>
                    </a:ext>
                  </a:extLst>
                </a:gridCol>
              </a:tblGrid>
              <a:tr h="585409">
                <a:tc>
                  <a:txBody>
                    <a:bodyPr/>
                    <a:lstStyle/>
                    <a:p>
                      <a:pPr algn="ctr"/>
                      <a:r>
                        <a:rPr lang="en-US" dirty="0"/>
                        <a:t>Word Look-Up Table</a:t>
                      </a:r>
                    </a:p>
                  </a:txBody>
                  <a:tcPr anchor="ctr">
                    <a:solidFill>
                      <a:schemeClr val="accent2">
                        <a:lumMod val="60000"/>
                        <a:lumOff val="40000"/>
                      </a:schemeClr>
                    </a:solidFill>
                  </a:tcPr>
                </a:tc>
                <a:extLst>
                  <a:ext uri="{0D108BD9-81ED-4DB2-BD59-A6C34878D82A}">
                    <a16:rowId xmlns:a16="http://schemas.microsoft.com/office/drawing/2014/main" val="1960166930"/>
                  </a:ext>
                </a:extLst>
              </a:tr>
            </a:tbl>
          </a:graphicData>
        </a:graphic>
      </p:graphicFrame>
      <p:grpSp>
        <p:nvGrpSpPr>
          <p:cNvPr id="19" name="Group 18">
            <a:extLst>
              <a:ext uri="{FF2B5EF4-FFF2-40B4-BE49-F238E27FC236}">
                <a16:creationId xmlns:a16="http://schemas.microsoft.com/office/drawing/2014/main" id="{7456C36A-CB51-C316-CE73-97567D7B1527}"/>
              </a:ext>
            </a:extLst>
          </p:cNvPr>
          <p:cNvGrpSpPr/>
          <p:nvPr/>
        </p:nvGrpSpPr>
        <p:grpSpPr>
          <a:xfrm>
            <a:off x="2682240" y="5302951"/>
            <a:ext cx="6577874" cy="320846"/>
            <a:chOff x="2682240" y="5085228"/>
            <a:chExt cx="6577874" cy="320846"/>
          </a:xfrm>
        </p:grpSpPr>
        <p:sp>
          <p:nvSpPr>
            <p:cNvPr id="8" name="Up Arrow 7">
              <a:extLst>
                <a:ext uri="{FF2B5EF4-FFF2-40B4-BE49-F238E27FC236}">
                  <a16:creationId xmlns:a16="http://schemas.microsoft.com/office/drawing/2014/main" id="{C025EC3F-EC4D-23F2-4A01-7A694D8DBD56}"/>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A6BB36AF-27FB-1A24-26D9-C9A963DEBA91}"/>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28BCE3F3-89F5-6795-B2F5-F907A3389E62}"/>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B556C1AE-EC69-56A7-8DA3-39D235288D02}"/>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A3FBB0A2-DCE2-49C7-85C2-E00BCF61A58E}"/>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32238BBD-6BC2-2614-7DFC-E0143081B932}"/>
              </a:ext>
            </a:extLst>
          </p:cNvPr>
          <p:cNvGrpSpPr/>
          <p:nvPr/>
        </p:nvGrpSpPr>
        <p:grpSpPr>
          <a:xfrm>
            <a:off x="2682240" y="4392448"/>
            <a:ext cx="6577874" cy="320846"/>
            <a:chOff x="2682240" y="5085228"/>
            <a:chExt cx="6577874" cy="320846"/>
          </a:xfrm>
        </p:grpSpPr>
        <p:sp>
          <p:nvSpPr>
            <p:cNvPr id="22" name="Up Arrow 21">
              <a:extLst>
                <a:ext uri="{FF2B5EF4-FFF2-40B4-BE49-F238E27FC236}">
                  <a16:creationId xmlns:a16="http://schemas.microsoft.com/office/drawing/2014/main" id="{14533037-D591-5C38-A55B-213D56C8C6F1}"/>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a:extLst>
                <a:ext uri="{FF2B5EF4-FFF2-40B4-BE49-F238E27FC236}">
                  <a16:creationId xmlns:a16="http://schemas.microsoft.com/office/drawing/2014/main" id="{38D8C16D-5FD0-FCB3-4820-66978E35D6F8}"/>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a:extLst>
                <a:ext uri="{FF2B5EF4-FFF2-40B4-BE49-F238E27FC236}">
                  <a16:creationId xmlns:a16="http://schemas.microsoft.com/office/drawing/2014/main" id="{E962FC2D-01CB-EF02-D5BF-9A65CACAE7C5}"/>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p Arrow 24">
              <a:extLst>
                <a:ext uri="{FF2B5EF4-FFF2-40B4-BE49-F238E27FC236}">
                  <a16:creationId xmlns:a16="http://schemas.microsoft.com/office/drawing/2014/main" id="{3703ACE2-1EA8-909E-137A-CBB1B89C8E23}"/>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a:extLst>
                <a:ext uri="{FF2B5EF4-FFF2-40B4-BE49-F238E27FC236}">
                  <a16:creationId xmlns:a16="http://schemas.microsoft.com/office/drawing/2014/main" id="{46224F89-70F9-7A2B-9534-B869A62FA7BC}"/>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Table 27">
            <a:extLst>
              <a:ext uri="{FF2B5EF4-FFF2-40B4-BE49-F238E27FC236}">
                <a16:creationId xmlns:a16="http://schemas.microsoft.com/office/drawing/2014/main" id="{324A0CBB-A39F-DB95-744F-6DCD35988930}"/>
              </a:ext>
            </a:extLst>
          </p:cNvPr>
          <p:cNvGraphicFramePr>
            <a:graphicFrameLocks noGrp="1"/>
          </p:cNvGraphicFramePr>
          <p:nvPr/>
        </p:nvGraphicFramePr>
        <p:xfrm>
          <a:off x="229180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a:solidFill>
                            <a:schemeClr val="tx1"/>
                          </a:solidFill>
                        </a:rPr>
                        <a:t>C</a:t>
                      </a:r>
                      <a:r>
                        <a:rPr lang="en-US" b="0" baseline="-25000" dirty="0">
                          <a:solidFill>
                            <a:schemeClr val="tx1"/>
                          </a:solidFill>
                        </a:rPr>
                        <a:t>I</a:t>
                      </a:r>
                      <a:endParaRPr lang="en-US" b="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8" name="Table 27">
            <a:extLst>
              <a:ext uri="{FF2B5EF4-FFF2-40B4-BE49-F238E27FC236}">
                <a16:creationId xmlns:a16="http://schemas.microsoft.com/office/drawing/2014/main" id="{89FF9EA2-D316-9344-6B9F-09C7E2368C9F}"/>
              </a:ext>
            </a:extLst>
          </p:cNvPr>
          <p:cNvGraphicFramePr>
            <a:graphicFrameLocks noGrp="1"/>
          </p:cNvGraphicFramePr>
          <p:nvPr/>
        </p:nvGraphicFramePr>
        <p:xfrm>
          <a:off x="390724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went</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9" name="Table 27">
            <a:extLst>
              <a:ext uri="{FF2B5EF4-FFF2-40B4-BE49-F238E27FC236}">
                <a16:creationId xmlns:a16="http://schemas.microsoft.com/office/drawing/2014/main" id="{7A42F1F7-782E-63F1-C283-DB183E047F0D}"/>
              </a:ext>
            </a:extLst>
          </p:cNvPr>
          <p:cNvGraphicFramePr>
            <a:graphicFrameLocks noGrp="1"/>
          </p:cNvGraphicFramePr>
          <p:nvPr/>
        </p:nvGraphicFramePr>
        <p:xfrm>
          <a:off x="552268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to</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0" name="Table 27">
            <a:extLst>
              <a:ext uri="{FF2B5EF4-FFF2-40B4-BE49-F238E27FC236}">
                <a16:creationId xmlns:a16="http://schemas.microsoft.com/office/drawing/2014/main" id="{78ED44EC-F449-ED89-0DBA-E82510FED02B}"/>
              </a:ext>
            </a:extLst>
          </p:cNvPr>
          <p:cNvGraphicFramePr>
            <a:graphicFrameLocks noGrp="1"/>
          </p:cNvGraphicFramePr>
          <p:nvPr/>
        </p:nvGraphicFramePr>
        <p:xfrm>
          <a:off x="713812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the</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1" name="Table 27">
            <a:extLst>
              <a:ext uri="{FF2B5EF4-FFF2-40B4-BE49-F238E27FC236}">
                <a16:creationId xmlns:a16="http://schemas.microsoft.com/office/drawing/2014/main" id="{6EE2DE1D-66BD-C076-F204-1F16D1DFEF98}"/>
              </a:ext>
            </a:extLst>
          </p:cNvPr>
          <p:cNvGraphicFramePr>
            <a:graphicFrameLocks noGrp="1"/>
          </p:cNvGraphicFramePr>
          <p:nvPr/>
        </p:nvGraphicFramePr>
        <p:xfrm>
          <a:off x="875356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market</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3" name="Table 33">
            <a:extLst>
              <a:ext uri="{FF2B5EF4-FFF2-40B4-BE49-F238E27FC236}">
                <a16:creationId xmlns:a16="http://schemas.microsoft.com/office/drawing/2014/main" id="{DAD253B6-E01F-E066-A273-15A72564E01F}"/>
              </a:ext>
            </a:extLst>
          </p:cNvPr>
          <p:cNvGraphicFramePr>
            <a:graphicFrameLocks noGrp="1"/>
          </p:cNvGraphicFramePr>
          <p:nvPr/>
        </p:nvGraphicFramePr>
        <p:xfrm>
          <a:off x="4048033" y="3269551"/>
          <a:ext cx="3894183" cy="370840"/>
        </p:xfrm>
        <a:graphic>
          <a:graphicData uri="http://schemas.openxmlformats.org/drawingml/2006/table">
            <a:tbl>
              <a:tblPr firstRow="1" bandRow="1">
                <a:tableStyleId>{5C22544A-7EE6-4342-B048-85BDC9FD1C3A}</a:tableStyleId>
              </a:tblPr>
              <a:tblGrid>
                <a:gridCol w="3894183">
                  <a:extLst>
                    <a:ext uri="{9D8B030D-6E8A-4147-A177-3AD203B41FA5}">
                      <a16:colId xmlns:a16="http://schemas.microsoft.com/office/drawing/2014/main" val="659671234"/>
                    </a:ext>
                  </a:extLst>
                </a:gridCol>
              </a:tblGrid>
              <a:tr h="370840">
                <a:tc>
                  <a:txBody>
                    <a:bodyPr/>
                    <a:lstStyle/>
                    <a:p>
                      <a:pPr algn="ctr"/>
                      <a:r>
                        <a:rPr lang="en-US" dirty="0"/>
                        <a:t>FFNN</a:t>
                      </a:r>
                    </a:p>
                  </a:txBody>
                  <a:tcPr>
                    <a:solidFill>
                      <a:schemeClr val="accent3">
                        <a:lumMod val="40000"/>
                        <a:lumOff val="60000"/>
                      </a:schemeClr>
                    </a:solidFill>
                  </a:tcPr>
                </a:tc>
                <a:extLst>
                  <a:ext uri="{0D108BD9-81ED-4DB2-BD59-A6C34878D82A}">
                    <a16:rowId xmlns:a16="http://schemas.microsoft.com/office/drawing/2014/main" val="38252081"/>
                  </a:ext>
                </a:extLst>
              </a:tr>
            </a:tbl>
          </a:graphicData>
        </a:graphic>
      </p:graphicFrame>
      <p:grpSp>
        <p:nvGrpSpPr>
          <p:cNvPr id="47" name="Group 46">
            <a:extLst>
              <a:ext uri="{FF2B5EF4-FFF2-40B4-BE49-F238E27FC236}">
                <a16:creationId xmlns:a16="http://schemas.microsoft.com/office/drawing/2014/main" id="{EB34237A-1EEC-CFBE-5E25-2B8D38C5BB98}"/>
              </a:ext>
            </a:extLst>
          </p:cNvPr>
          <p:cNvGrpSpPr/>
          <p:nvPr/>
        </p:nvGrpSpPr>
        <p:grpSpPr>
          <a:xfrm>
            <a:off x="5913119" y="2917949"/>
            <a:ext cx="706340" cy="369332"/>
            <a:chOff x="5913119" y="2796026"/>
            <a:chExt cx="706340" cy="369332"/>
          </a:xfrm>
        </p:grpSpPr>
        <p:sp>
          <p:nvSpPr>
            <p:cNvPr id="34" name="Up Arrow 33">
              <a:extLst>
                <a:ext uri="{FF2B5EF4-FFF2-40B4-BE49-F238E27FC236}">
                  <a16:creationId xmlns:a16="http://schemas.microsoft.com/office/drawing/2014/main" id="{8990EEE8-90F9-5BE6-6B9A-A88C83A1C9EC}"/>
                </a:ext>
              </a:extLst>
            </p:cNvPr>
            <p:cNvSpPr/>
            <p:nvPr/>
          </p:nvSpPr>
          <p:spPr>
            <a:xfrm>
              <a:off x="5913119" y="2818489"/>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3B4BA46-D284-47DB-A9D1-F61D091232F4}"/>
                </a:ext>
              </a:extLst>
            </p:cNvPr>
            <p:cNvSpPr txBox="1"/>
            <p:nvPr/>
          </p:nvSpPr>
          <p:spPr>
            <a:xfrm>
              <a:off x="6029233" y="2796026"/>
              <a:ext cx="590226" cy="369332"/>
            </a:xfrm>
            <a:prstGeom prst="rect">
              <a:avLst/>
            </a:prstGeom>
            <a:noFill/>
          </p:spPr>
          <p:txBody>
            <a:bodyPr wrap="none" rtlCol="0">
              <a:spAutoFit/>
            </a:bodyPr>
            <a:lstStyle/>
            <a:p>
              <a:r>
                <a:rPr lang="en-US" dirty="0"/>
                <a:t>tanh</a:t>
              </a:r>
            </a:p>
          </p:txBody>
        </p:sp>
      </p:grpSp>
      <p:graphicFrame>
        <p:nvGraphicFramePr>
          <p:cNvPr id="36" name="Table 36">
            <a:extLst>
              <a:ext uri="{FF2B5EF4-FFF2-40B4-BE49-F238E27FC236}">
                <a16:creationId xmlns:a16="http://schemas.microsoft.com/office/drawing/2014/main" id="{275A8612-0003-46AE-B93C-A8219BD9D768}"/>
              </a:ext>
            </a:extLst>
          </p:cNvPr>
          <p:cNvGraphicFramePr>
            <a:graphicFrameLocks noGrp="1"/>
          </p:cNvGraphicFramePr>
          <p:nvPr/>
        </p:nvGraphicFramePr>
        <p:xfrm>
          <a:off x="1907176" y="2520985"/>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805072083"/>
                    </a:ext>
                  </a:extLst>
                </a:gridCol>
              </a:tblGrid>
              <a:tr h="370840">
                <a:tc>
                  <a:txBody>
                    <a:bodyPr/>
                    <a:lstStyle/>
                    <a:p>
                      <a:pPr algn="ctr"/>
                      <a:r>
                        <a:rPr lang="en-US" dirty="0"/>
                        <a:t>Summation</a:t>
                      </a:r>
                    </a:p>
                  </a:txBody>
                  <a:tcPr>
                    <a:solidFill>
                      <a:schemeClr val="accent3">
                        <a:lumMod val="75000"/>
                      </a:schemeClr>
                    </a:solidFill>
                  </a:tcPr>
                </a:tc>
                <a:extLst>
                  <a:ext uri="{0D108BD9-81ED-4DB2-BD59-A6C34878D82A}">
                    <a16:rowId xmlns:a16="http://schemas.microsoft.com/office/drawing/2014/main" val="446848443"/>
                  </a:ext>
                </a:extLst>
              </a:tr>
            </a:tbl>
          </a:graphicData>
        </a:graphic>
      </p:graphicFrame>
      <p:grpSp>
        <p:nvGrpSpPr>
          <p:cNvPr id="46" name="Group 45">
            <a:extLst>
              <a:ext uri="{FF2B5EF4-FFF2-40B4-BE49-F238E27FC236}">
                <a16:creationId xmlns:a16="http://schemas.microsoft.com/office/drawing/2014/main" id="{94F8BCCD-6792-6563-8B42-A93279F10CB0}"/>
              </a:ext>
            </a:extLst>
          </p:cNvPr>
          <p:cNvGrpSpPr/>
          <p:nvPr/>
        </p:nvGrpSpPr>
        <p:grpSpPr>
          <a:xfrm>
            <a:off x="2713446" y="3660686"/>
            <a:ext cx="6546668" cy="320182"/>
            <a:chOff x="2713446" y="3591014"/>
            <a:chExt cx="6546668" cy="320182"/>
          </a:xfrm>
        </p:grpSpPr>
        <p:sp>
          <p:nvSpPr>
            <p:cNvPr id="32" name="Up Arrow 31">
              <a:extLst>
                <a:ext uri="{FF2B5EF4-FFF2-40B4-BE49-F238E27FC236}">
                  <a16:creationId xmlns:a16="http://schemas.microsoft.com/office/drawing/2014/main" id="{66E4EAC9-8077-EBBC-3E8F-D152202E1387}"/>
                </a:ext>
              </a:extLst>
            </p:cNvPr>
            <p:cNvSpPr/>
            <p:nvPr/>
          </p:nvSpPr>
          <p:spPr>
            <a:xfrm>
              <a:off x="4355736" y="3593191"/>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ent Up Arrow 39">
              <a:extLst>
                <a:ext uri="{FF2B5EF4-FFF2-40B4-BE49-F238E27FC236}">
                  <a16:creationId xmlns:a16="http://schemas.microsoft.com/office/drawing/2014/main" id="{BF7730D3-FDEB-394E-4985-EE7B4D9555B0}"/>
                </a:ext>
              </a:extLst>
            </p:cNvPr>
            <p:cNvSpPr/>
            <p:nvPr/>
          </p:nvSpPr>
          <p:spPr>
            <a:xfrm>
              <a:off x="2713446" y="3597688"/>
              <a:ext cx="1584234" cy="261257"/>
            </a:xfrm>
            <a:prstGeom prst="ben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 Arrow 40">
              <a:extLst>
                <a:ext uri="{FF2B5EF4-FFF2-40B4-BE49-F238E27FC236}">
                  <a16:creationId xmlns:a16="http://schemas.microsoft.com/office/drawing/2014/main" id="{E5644B1A-C932-5C53-3367-D6EE4F05FC8E}"/>
                </a:ext>
              </a:extLst>
            </p:cNvPr>
            <p:cNvSpPr/>
            <p:nvPr/>
          </p:nvSpPr>
          <p:spPr>
            <a:xfrm>
              <a:off x="5918924" y="359101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 Arrow 41">
              <a:extLst>
                <a:ext uri="{FF2B5EF4-FFF2-40B4-BE49-F238E27FC236}">
                  <a16:creationId xmlns:a16="http://schemas.microsoft.com/office/drawing/2014/main" id="{F15F31E4-8D83-E52A-7E53-181488217DB6}"/>
                </a:ext>
              </a:extLst>
            </p:cNvPr>
            <p:cNvSpPr/>
            <p:nvPr/>
          </p:nvSpPr>
          <p:spPr>
            <a:xfrm>
              <a:off x="7498402" y="359768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Bent Up Arrow 42">
              <a:extLst>
                <a:ext uri="{FF2B5EF4-FFF2-40B4-BE49-F238E27FC236}">
                  <a16:creationId xmlns:a16="http://schemas.microsoft.com/office/drawing/2014/main" id="{74EA563B-2FC3-1354-2447-3132E220C92C}"/>
                </a:ext>
              </a:extLst>
            </p:cNvPr>
            <p:cNvSpPr/>
            <p:nvPr/>
          </p:nvSpPr>
          <p:spPr>
            <a:xfrm flipH="1">
              <a:off x="7675880" y="3595642"/>
              <a:ext cx="1584234" cy="261257"/>
            </a:xfrm>
            <a:prstGeom prst="ben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Up Arrow 43">
            <a:extLst>
              <a:ext uri="{FF2B5EF4-FFF2-40B4-BE49-F238E27FC236}">
                <a16:creationId xmlns:a16="http://schemas.microsoft.com/office/drawing/2014/main" id="{D2AEA3E0-63C8-D2E9-4BF8-612AA49C32B2}"/>
              </a:ext>
            </a:extLst>
          </p:cNvPr>
          <p:cNvSpPr/>
          <p:nvPr/>
        </p:nvSpPr>
        <p:spPr>
          <a:xfrm>
            <a:off x="5913119" y="2203499"/>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B48F133-EEE3-6DCD-B2E9-903EC2DD99EF}"/>
              </a:ext>
            </a:extLst>
          </p:cNvPr>
          <p:cNvSpPr txBox="1"/>
          <p:nvPr/>
        </p:nvSpPr>
        <p:spPr>
          <a:xfrm>
            <a:off x="5999225" y="2201281"/>
            <a:ext cx="925253" cy="369332"/>
          </a:xfrm>
          <a:prstGeom prst="rect">
            <a:avLst/>
          </a:prstGeom>
          <a:noFill/>
        </p:spPr>
        <p:txBody>
          <a:bodyPr wrap="none" rtlCol="0">
            <a:spAutoFit/>
          </a:bodyPr>
          <a:lstStyle/>
          <a:p>
            <a:r>
              <a:rPr lang="en-US" dirty="0" err="1"/>
              <a:t>softmax</a:t>
            </a:r>
            <a:endParaRPr lang="en-US" dirty="0"/>
          </a:p>
        </p:txBody>
      </p:sp>
      <p:cxnSp>
        <p:nvCxnSpPr>
          <p:cNvPr id="52" name="Elbow Connector 51">
            <a:extLst>
              <a:ext uri="{FF2B5EF4-FFF2-40B4-BE49-F238E27FC236}">
                <a16:creationId xmlns:a16="http://schemas.microsoft.com/office/drawing/2014/main" id="{A3213C0C-1B0F-68A2-D1DA-264CF732C6C7}"/>
              </a:ext>
            </a:extLst>
          </p:cNvPr>
          <p:cNvCxnSpPr>
            <a:cxnSpLocks/>
          </p:cNvCxnSpPr>
          <p:nvPr/>
        </p:nvCxnSpPr>
        <p:spPr>
          <a:xfrm rot="10800000">
            <a:off x="3039291" y="3484386"/>
            <a:ext cx="965200" cy="399086"/>
          </a:xfrm>
          <a:prstGeom prst="bentConnector3">
            <a:avLst>
              <a:gd name="adj1" fmla="val 99624"/>
            </a:avLst>
          </a:prstGeom>
          <a:ln>
            <a:solidFill>
              <a:schemeClr val="accent6">
                <a:lumMod val="75000"/>
              </a:schemeClr>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4" name="Elbow Connector 53">
            <a:extLst>
              <a:ext uri="{FF2B5EF4-FFF2-40B4-BE49-F238E27FC236}">
                <a16:creationId xmlns:a16="http://schemas.microsoft.com/office/drawing/2014/main" id="{74DDFCF2-A004-0B73-526A-C73D328E2AA6}"/>
              </a:ext>
            </a:extLst>
          </p:cNvPr>
          <p:cNvCxnSpPr>
            <a:cxnSpLocks/>
          </p:cNvCxnSpPr>
          <p:nvPr/>
        </p:nvCxnSpPr>
        <p:spPr>
          <a:xfrm rot="10800000">
            <a:off x="2870522" y="3484385"/>
            <a:ext cx="5100725" cy="417690"/>
          </a:xfrm>
          <a:prstGeom prst="bentConnector3">
            <a:avLst>
              <a:gd name="adj1" fmla="val 99854"/>
            </a:avLst>
          </a:prstGeom>
          <a:ln>
            <a:solidFill>
              <a:schemeClr val="accent6">
                <a:lumMod val="75000"/>
              </a:schemeClr>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5" name="Elbow Connector 54">
            <a:extLst>
              <a:ext uri="{FF2B5EF4-FFF2-40B4-BE49-F238E27FC236}">
                <a16:creationId xmlns:a16="http://schemas.microsoft.com/office/drawing/2014/main" id="{8FB4520D-CD36-6FE0-AFDF-7F0E6CD3B314}"/>
              </a:ext>
            </a:extLst>
          </p:cNvPr>
          <p:cNvCxnSpPr>
            <a:cxnSpLocks/>
            <a:endCxn id="14" idx="2"/>
          </p:cNvCxnSpPr>
          <p:nvPr/>
        </p:nvCxnSpPr>
        <p:spPr>
          <a:xfrm rot="10800000">
            <a:off x="2693636" y="3424368"/>
            <a:ext cx="3104094" cy="529565"/>
          </a:xfrm>
          <a:prstGeom prst="bentConnector2">
            <a:avLst/>
          </a:prstGeom>
          <a:ln>
            <a:solidFill>
              <a:schemeClr val="accent6">
                <a:lumMod val="75000"/>
              </a:schemeClr>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59" name="Elbow Connector 58">
            <a:extLst>
              <a:ext uri="{FF2B5EF4-FFF2-40B4-BE49-F238E27FC236}">
                <a16:creationId xmlns:a16="http://schemas.microsoft.com/office/drawing/2014/main" id="{3C0C4CBC-5843-96DB-9BA0-1D39BE76BF7E}"/>
              </a:ext>
            </a:extLst>
          </p:cNvPr>
          <p:cNvCxnSpPr>
            <a:cxnSpLocks/>
          </p:cNvCxnSpPr>
          <p:nvPr/>
        </p:nvCxnSpPr>
        <p:spPr>
          <a:xfrm rot="16200000" flipV="1">
            <a:off x="2173718" y="3476154"/>
            <a:ext cx="492218" cy="415699"/>
          </a:xfrm>
          <a:prstGeom prst="bentConnector3">
            <a:avLst>
              <a:gd name="adj1" fmla="val 50000"/>
            </a:avLst>
          </a:prstGeom>
          <a:ln>
            <a:solidFill>
              <a:schemeClr val="accent6">
                <a:lumMod val="75000"/>
              </a:schemeClr>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61" name="Elbow Connector 60">
            <a:extLst>
              <a:ext uri="{FF2B5EF4-FFF2-40B4-BE49-F238E27FC236}">
                <a16:creationId xmlns:a16="http://schemas.microsoft.com/office/drawing/2014/main" id="{62588BFA-58CE-5370-EC7B-A92789A38BCF}"/>
              </a:ext>
            </a:extLst>
          </p:cNvPr>
          <p:cNvCxnSpPr>
            <a:cxnSpLocks/>
          </p:cNvCxnSpPr>
          <p:nvPr/>
        </p:nvCxnSpPr>
        <p:spPr>
          <a:xfrm rot="10800000">
            <a:off x="3108961" y="3484386"/>
            <a:ext cx="6212519" cy="465091"/>
          </a:xfrm>
          <a:prstGeom prst="bentConnector3">
            <a:avLst>
              <a:gd name="adj1" fmla="val 96259"/>
            </a:avLst>
          </a:prstGeom>
          <a:ln>
            <a:solidFill>
              <a:schemeClr val="accent6">
                <a:lumMod val="75000"/>
              </a:schemeClr>
            </a:solidFill>
            <a:prstDash val="dash"/>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F8E4E75-D846-71B8-9A99-5B32F439F058}"/>
                  </a:ext>
                </a:extLst>
              </p:cNvPr>
              <p:cNvSpPr txBox="1"/>
              <p:nvPr/>
            </p:nvSpPr>
            <p:spPr>
              <a:xfrm>
                <a:off x="5878810" y="1820604"/>
                <a:ext cx="43412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6</m:t>
                              </m:r>
                            </m:sub>
                          </m:sSub>
                          <m:r>
                            <a:rPr lang="en-US" b="0" i="1" smtClean="0">
                              <a:latin typeface="Cambria Math" panose="02040503050406030204" pitchFamily="18" charset="0"/>
                            </a:rPr>
                            <m:t>=</m:t>
                          </m:r>
                          <m:r>
                            <m:rPr>
                              <m:nor/>
                            </m:rPr>
                            <a:rPr lang="en-US" b="0" i="0" smtClean="0">
                              <a:latin typeface="Cambria Math" panose="02040503050406030204" pitchFamily="18" charset="0"/>
                            </a:rPr>
                            <m:t>yesterday</m:t>
                          </m:r>
                          <m:r>
                            <a:rPr lang="en-US" b="0" i="1" smtClean="0">
                              <a:latin typeface="Cambria Math" panose="02040503050406030204" pitchFamily="18" charset="0"/>
                            </a:rPr>
                            <m:t> </m:t>
                          </m:r>
                        </m:e>
                      </m:d>
                      <m:r>
                        <m:rPr>
                          <m:nor/>
                        </m:rPr>
                        <a:rPr lang="en-US" b="0" i="0" smtClean="0">
                          <a:latin typeface="Cambria Math" panose="02040503050406030204" pitchFamily="18" charset="0"/>
                        </a:rPr>
                        <m:t>I</m:t>
                      </m:r>
                      <m:r>
                        <m:rPr>
                          <m:nor/>
                        </m:rPr>
                        <a:rPr lang="en-US" b="0" i="0" smtClean="0">
                          <a:latin typeface="Cambria Math" panose="02040503050406030204" pitchFamily="18" charset="0"/>
                        </a:rPr>
                        <m:t> </m:t>
                      </m:r>
                      <m:r>
                        <m:rPr>
                          <m:nor/>
                        </m:rPr>
                        <a:rPr lang="en-US" b="0" i="0" smtClean="0">
                          <a:latin typeface="Cambria Math" panose="02040503050406030204" pitchFamily="18" charset="0"/>
                        </a:rPr>
                        <m:t>went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market</m:t>
                      </m:r>
                      <m:r>
                        <a:rPr lang="en-US" b="0" i="1" smtClean="0">
                          <a:latin typeface="Cambria Math" panose="02040503050406030204" pitchFamily="18" charset="0"/>
                        </a:rPr>
                        <m:t> )</m:t>
                      </m:r>
                    </m:oMath>
                  </m:oMathPara>
                </a14:m>
                <a:endParaRPr lang="en-US" dirty="0"/>
              </a:p>
            </p:txBody>
          </p:sp>
        </mc:Choice>
        <mc:Fallback xmlns="">
          <p:sp>
            <p:nvSpPr>
              <p:cNvPr id="66" name="TextBox 65">
                <a:extLst>
                  <a:ext uri="{FF2B5EF4-FFF2-40B4-BE49-F238E27FC236}">
                    <a16:creationId xmlns:a16="http://schemas.microsoft.com/office/drawing/2014/main" id="{7F8E4E75-D846-71B8-9A99-5B32F439F058}"/>
                  </a:ext>
                </a:extLst>
              </p:cNvPr>
              <p:cNvSpPr txBox="1">
                <a:spLocks noRot="1" noChangeAspect="1" noMove="1" noResize="1" noEditPoints="1" noAdjustHandles="1" noChangeArrowheads="1" noChangeShapeType="1" noTextEdit="1"/>
              </p:cNvSpPr>
              <p:nvPr/>
            </p:nvSpPr>
            <p:spPr>
              <a:xfrm>
                <a:off x="5878810" y="1820604"/>
                <a:ext cx="4341252" cy="369332"/>
              </a:xfrm>
              <a:prstGeom prst="rect">
                <a:avLst/>
              </a:prstGeo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9F2C60-C326-4CB9-5905-C3F3C5AAC608}"/>
                  </a:ext>
                </a:extLst>
              </p:cNvPr>
              <p:cNvSpPr txBox="1"/>
              <p:nvPr/>
            </p:nvSpPr>
            <p:spPr>
              <a:xfrm>
                <a:off x="9793342" y="4833834"/>
                <a:ext cx="118816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𝑉</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𝑚</m:t>
                      </m:r>
                    </m:oMath>
                  </m:oMathPara>
                </a14:m>
                <a:endParaRPr lang="en-US" sz="1400" dirty="0"/>
              </a:p>
            </p:txBody>
          </p:sp>
        </mc:Choice>
        <mc:Fallback xmlns="">
          <p:sp>
            <p:nvSpPr>
              <p:cNvPr id="3" name="TextBox 2">
                <a:extLst>
                  <a:ext uri="{FF2B5EF4-FFF2-40B4-BE49-F238E27FC236}">
                    <a16:creationId xmlns:a16="http://schemas.microsoft.com/office/drawing/2014/main" id="{6B9F2C60-C326-4CB9-5905-C3F3C5AAC608}"/>
                  </a:ext>
                </a:extLst>
              </p:cNvPr>
              <p:cNvSpPr txBox="1">
                <a:spLocks noRot="1" noChangeAspect="1" noMove="1" noResize="1" noEditPoints="1" noAdjustHandles="1" noChangeArrowheads="1" noChangeShapeType="1" noTextEdit="1"/>
              </p:cNvSpPr>
              <p:nvPr/>
            </p:nvSpPr>
            <p:spPr>
              <a:xfrm>
                <a:off x="9793342" y="4833834"/>
                <a:ext cx="1188167" cy="307777"/>
              </a:xfrm>
              <a:prstGeom prst="rect">
                <a:avLst/>
              </a:prstGeom>
              <a:blipFill>
                <a:blip r:embed="rId3"/>
                <a:stretch>
                  <a:fillRect/>
                </a:stretch>
              </a:blipFill>
            </p:spPr>
            <p:txBody>
              <a:bodyPr/>
              <a:lstStyle/>
              <a:p>
                <a:r>
                  <a:rPr lang="en-US">
                    <a:noFill/>
                  </a:rPr>
                  <a:t> </a:t>
                </a:r>
              </a:p>
            </p:txBody>
          </p:sp>
        </mc:Fallback>
      </mc:AlternateContent>
      <p:graphicFrame>
        <p:nvGraphicFramePr>
          <p:cNvPr id="14" name="Table 14">
            <a:extLst>
              <a:ext uri="{FF2B5EF4-FFF2-40B4-BE49-F238E27FC236}">
                <a16:creationId xmlns:a16="http://schemas.microsoft.com/office/drawing/2014/main" id="{76AB6240-8243-6AB9-DEE9-2E240F8F75F0}"/>
              </a:ext>
            </a:extLst>
          </p:cNvPr>
          <p:cNvGraphicFramePr>
            <a:graphicFrameLocks noGrp="1"/>
          </p:cNvGraphicFramePr>
          <p:nvPr/>
        </p:nvGraphicFramePr>
        <p:xfrm>
          <a:off x="1931124" y="3053527"/>
          <a:ext cx="1525024" cy="370840"/>
        </p:xfrm>
        <a:graphic>
          <a:graphicData uri="http://schemas.openxmlformats.org/drawingml/2006/table">
            <a:tbl>
              <a:tblPr firstRow="1" bandRow="1">
                <a:tableStyleId>{5C22544A-7EE6-4342-B048-85BDC9FD1C3A}</a:tableStyleId>
              </a:tblPr>
              <a:tblGrid>
                <a:gridCol w="1525024">
                  <a:extLst>
                    <a:ext uri="{9D8B030D-6E8A-4147-A177-3AD203B41FA5}">
                      <a16:colId xmlns:a16="http://schemas.microsoft.com/office/drawing/2014/main" val="289983863"/>
                    </a:ext>
                  </a:extLst>
                </a:gridCol>
              </a:tblGrid>
              <a:tr h="370840">
                <a:tc>
                  <a:txBody>
                    <a:bodyPr/>
                    <a:lstStyle/>
                    <a:p>
                      <a:pPr algn="ctr"/>
                      <a:r>
                        <a:rPr lang="en-US" dirty="0">
                          <a:solidFill>
                            <a:schemeClr val="tx1"/>
                          </a:solidFill>
                        </a:rPr>
                        <a:t>Projection</a:t>
                      </a:r>
                    </a:p>
                  </a:txBody>
                  <a:tcPr>
                    <a:solidFill>
                      <a:schemeClr val="accent3">
                        <a:lumMod val="20000"/>
                        <a:lumOff val="80000"/>
                      </a:schemeClr>
                    </a:solidFill>
                  </a:tcPr>
                </a:tc>
                <a:extLst>
                  <a:ext uri="{0D108BD9-81ED-4DB2-BD59-A6C34878D82A}">
                    <a16:rowId xmlns:a16="http://schemas.microsoft.com/office/drawing/2014/main" val="312745609"/>
                  </a:ext>
                </a:extLst>
              </a:tr>
            </a:tbl>
          </a:graphicData>
        </a:graphic>
      </p:graphicFrame>
      <p:sp>
        <p:nvSpPr>
          <p:cNvPr id="56" name="Up Arrow 55">
            <a:extLst>
              <a:ext uri="{FF2B5EF4-FFF2-40B4-BE49-F238E27FC236}">
                <a16:creationId xmlns:a16="http://schemas.microsoft.com/office/drawing/2014/main" id="{CB8C1131-9C50-1373-37A8-AD5D34A67D8C}"/>
              </a:ext>
            </a:extLst>
          </p:cNvPr>
          <p:cNvSpPr/>
          <p:nvPr/>
        </p:nvSpPr>
        <p:spPr>
          <a:xfrm>
            <a:off x="2635578" y="2891825"/>
            <a:ext cx="116114" cy="160770"/>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D2BB64A6-CFEA-BDB9-096A-5D2C93832F54}"/>
              </a:ext>
            </a:extLst>
          </p:cNvPr>
          <p:cNvSpPr>
            <a:spLocks noGrp="1"/>
          </p:cNvSpPr>
          <p:nvPr>
            <p:ph type="dt" sz="half" idx="10"/>
          </p:nvPr>
        </p:nvSpPr>
        <p:spPr/>
        <p:txBody>
          <a:bodyPr/>
          <a:lstStyle/>
          <a:p>
            <a:fld id="{E90BD77D-A3A7-1945-9633-5F5E09653FF2}" type="datetime1">
              <a:rPr lang="en-IN" smtClean="0"/>
              <a:t>22/08/23</a:t>
            </a:fld>
            <a:endParaRPr lang="en-US"/>
          </a:p>
        </p:txBody>
      </p:sp>
    </p:spTree>
    <p:extLst>
      <p:ext uri="{BB962C8B-B14F-4D97-AF65-F5344CB8AC3E}">
        <p14:creationId xmlns:p14="http://schemas.microsoft.com/office/powerpoint/2010/main" val="2824257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21AB0-9EC4-9BDD-18E2-85725793C882}"/>
              </a:ext>
            </a:extLst>
          </p:cNvPr>
          <p:cNvSpPr>
            <a:spLocks noGrp="1"/>
          </p:cNvSpPr>
          <p:nvPr>
            <p:ph type="title"/>
          </p:nvPr>
        </p:nvSpPr>
        <p:spPr/>
        <p:txBody>
          <a:bodyPr/>
          <a:lstStyle/>
          <a:p>
            <a:r>
              <a:rPr lang="en-US" dirty="0"/>
              <a:t>Neural Language Model </a:t>
            </a:r>
            <a:r>
              <a:rPr lang="en-US" dirty="0">
                <a:sym typeface="Wingdings" pitchFamily="2" charset="2"/>
              </a:rPr>
              <a:t> word2vec</a:t>
            </a:r>
            <a:endParaRPr lang="en-US" dirty="0"/>
          </a:p>
        </p:txBody>
      </p:sp>
      <p:sp>
        <p:nvSpPr>
          <p:cNvPr id="4" name="Footer Placeholder 3">
            <a:extLst>
              <a:ext uri="{FF2B5EF4-FFF2-40B4-BE49-F238E27FC236}">
                <a16:creationId xmlns:a16="http://schemas.microsoft.com/office/drawing/2014/main" id="{8CFB5E90-ADE3-64AD-EDC4-40F99E56FA2D}"/>
              </a:ext>
            </a:extLst>
          </p:cNvPr>
          <p:cNvSpPr>
            <a:spLocks noGrp="1"/>
          </p:cNvSpPr>
          <p:nvPr>
            <p:ph type="ftr" sz="quarter" idx="11"/>
          </p:nvPr>
        </p:nvSpPr>
        <p:spPr/>
        <p:txBody>
          <a:bodyPr/>
          <a:lstStyle/>
          <a:p>
            <a:r>
              <a:rPr lang="en-US"/>
              <a:t>Rudra Murthy</a:t>
            </a:r>
            <a:endParaRPr lang="en-US" dirty="0"/>
          </a:p>
        </p:txBody>
      </p:sp>
      <p:sp>
        <p:nvSpPr>
          <p:cNvPr id="5" name="Slide Number Placeholder 4">
            <a:extLst>
              <a:ext uri="{FF2B5EF4-FFF2-40B4-BE49-F238E27FC236}">
                <a16:creationId xmlns:a16="http://schemas.microsoft.com/office/drawing/2014/main" id="{34BDD246-2143-F377-1FED-51EE67D7D707}"/>
              </a:ext>
            </a:extLst>
          </p:cNvPr>
          <p:cNvSpPr>
            <a:spLocks noGrp="1"/>
          </p:cNvSpPr>
          <p:nvPr>
            <p:ph type="sldNum" sz="quarter" idx="12"/>
          </p:nvPr>
        </p:nvSpPr>
        <p:spPr/>
        <p:txBody>
          <a:bodyPr/>
          <a:lstStyle/>
          <a:p>
            <a:fld id="{D57F1E4F-1CFF-5643-939E-217C01CDF565}" type="slidenum">
              <a:rPr lang="en-US" smtClean="0"/>
              <a:pPr/>
              <a:t>77</a:t>
            </a:fld>
            <a:endParaRPr lang="en-US" dirty="0"/>
          </a:p>
        </p:txBody>
      </p:sp>
      <p:graphicFrame>
        <p:nvGraphicFramePr>
          <p:cNvPr id="6" name="Table 6">
            <a:extLst>
              <a:ext uri="{FF2B5EF4-FFF2-40B4-BE49-F238E27FC236}">
                <a16:creationId xmlns:a16="http://schemas.microsoft.com/office/drawing/2014/main" id="{5DAF58A7-4DEE-38F2-0811-B753C8DD27ED}"/>
              </a:ext>
            </a:extLst>
          </p:cNvPr>
          <p:cNvGraphicFramePr>
            <a:graphicFrameLocks noGrp="1"/>
          </p:cNvGraphicFramePr>
          <p:nvPr/>
        </p:nvGraphicFramePr>
        <p:xfrm>
          <a:off x="1944914" y="5629987"/>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613613739"/>
                    </a:ext>
                  </a:extLst>
                </a:gridCol>
                <a:gridCol w="1625600">
                  <a:extLst>
                    <a:ext uri="{9D8B030D-6E8A-4147-A177-3AD203B41FA5}">
                      <a16:colId xmlns:a16="http://schemas.microsoft.com/office/drawing/2014/main" val="1101276555"/>
                    </a:ext>
                  </a:extLst>
                </a:gridCol>
                <a:gridCol w="1625600">
                  <a:extLst>
                    <a:ext uri="{9D8B030D-6E8A-4147-A177-3AD203B41FA5}">
                      <a16:colId xmlns:a16="http://schemas.microsoft.com/office/drawing/2014/main" val="2851647994"/>
                    </a:ext>
                  </a:extLst>
                </a:gridCol>
                <a:gridCol w="1625600">
                  <a:extLst>
                    <a:ext uri="{9D8B030D-6E8A-4147-A177-3AD203B41FA5}">
                      <a16:colId xmlns:a16="http://schemas.microsoft.com/office/drawing/2014/main" val="1643179347"/>
                    </a:ext>
                  </a:extLst>
                </a:gridCol>
                <a:gridCol w="1625600">
                  <a:extLst>
                    <a:ext uri="{9D8B030D-6E8A-4147-A177-3AD203B41FA5}">
                      <a16:colId xmlns:a16="http://schemas.microsoft.com/office/drawing/2014/main" val="588546318"/>
                    </a:ext>
                  </a:extLst>
                </a:gridCol>
              </a:tblGrid>
              <a:tr h="370840">
                <a:tc>
                  <a:txBody>
                    <a:bodyPr/>
                    <a:lstStyle/>
                    <a:p>
                      <a:pPr algn="ctr"/>
                      <a:r>
                        <a:rPr lang="en-US" dirty="0">
                          <a:solidFill>
                            <a:schemeClr val="tx1"/>
                          </a:solidFill>
                        </a:rPr>
                        <a:t>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went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to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the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market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7898214"/>
                  </a:ext>
                </a:extLst>
              </a:tr>
            </a:tbl>
          </a:graphicData>
        </a:graphic>
      </p:graphicFrame>
      <p:graphicFrame>
        <p:nvGraphicFramePr>
          <p:cNvPr id="7" name="Table 7">
            <a:extLst>
              <a:ext uri="{FF2B5EF4-FFF2-40B4-BE49-F238E27FC236}">
                <a16:creationId xmlns:a16="http://schemas.microsoft.com/office/drawing/2014/main" id="{E9754E39-63C1-40B2-1201-AA65616A7F36}"/>
              </a:ext>
            </a:extLst>
          </p:cNvPr>
          <p:cNvGraphicFramePr>
            <a:graphicFrameLocks noGrp="1"/>
          </p:cNvGraphicFramePr>
          <p:nvPr/>
        </p:nvGraphicFramePr>
        <p:xfrm>
          <a:off x="1944914" y="4702639"/>
          <a:ext cx="8128000" cy="58540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68186857"/>
                    </a:ext>
                  </a:extLst>
                </a:gridCol>
              </a:tblGrid>
              <a:tr h="585409">
                <a:tc>
                  <a:txBody>
                    <a:bodyPr/>
                    <a:lstStyle/>
                    <a:p>
                      <a:pPr algn="ctr"/>
                      <a:r>
                        <a:rPr lang="en-US" dirty="0"/>
                        <a:t>Word Look-Up Table</a:t>
                      </a:r>
                    </a:p>
                  </a:txBody>
                  <a:tcPr anchor="ctr">
                    <a:solidFill>
                      <a:schemeClr val="accent2">
                        <a:lumMod val="60000"/>
                        <a:lumOff val="40000"/>
                      </a:schemeClr>
                    </a:solidFill>
                  </a:tcPr>
                </a:tc>
                <a:extLst>
                  <a:ext uri="{0D108BD9-81ED-4DB2-BD59-A6C34878D82A}">
                    <a16:rowId xmlns:a16="http://schemas.microsoft.com/office/drawing/2014/main" val="1960166930"/>
                  </a:ext>
                </a:extLst>
              </a:tr>
            </a:tbl>
          </a:graphicData>
        </a:graphic>
      </p:graphicFrame>
      <p:grpSp>
        <p:nvGrpSpPr>
          <p:cNvPr id="19" name="Group 18">
            <a:extLst>
              <a:ext uri="{FF2B5EF4-FFF2-40B4-BE49-F238E27FC236}">
                <a16:creationId xmlns:a16="http://schemas.microsoft.com/office/drawing/2014/main" id="{7456C36A-CB51-C316-CE73-97567D7B1527}"/>
              </a:ext>
            </a:extLst>
          </p:cNvPr>
          <p:cNvGrpSpPr/>
          <p:nvPr/>
        </p:nvGrpSpPr>
        <p:grpSpPr>
          <a:xfrm>
            <a:off x="2682240" y="5302951"/>
            <a:ext cx="6577874" cy="320846"/>
            <a:chOff x="2682240" y="5085228"/>
            <a:chExt cx="6577874" cy="320846"/>
          </a:xfrm>
        </p:grpSpPr>
        <p:sp>
          <p:nvSpPr>
            <p:cNvPr id="8" name="Up Arrow 7">
              <a:extLst>
                <a:ext uri="{FF2B5EF4-FFF2-40B4-BE49-F238E27FC236}">
                  <a16:creationId xmlns:a16="http://schemas.microsoft.com/office/drawing/2014/main" id="{C025EC3F-EC4D-23F2-4A01-7A694D8DBD56}"/>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A6BB36AF-27FB-1A24-26D9-C9A963DEBA91}"/>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28BCE3F3-89F5-6795-B2F5-F907A3389E62}"/>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B556C1AE-EC69-56A7-8DA3-39D235288D02}"/>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A3FBB0A2-DCE2-49C7-85C2-E00BCF61A58E}"/>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32238BBD-6BC2-2614-7DFC-E0143081B932}"/>
              </a:ext>
            </a:extLst>
          </p:cNvPr>
          <p:cNvGrpSpPr/>
          <p:nvPr/>
        </p:nvGrpSpPr>
        <p:grpSpPr>
          <a:xfrm>
            <a:off x="2682240" y="4392448"/>
            <a:ext cx="6577874" cy="320846"/>
            <a:chOff x="2682240" y="5085228"/>
            <a:chExt cx="6577874" cy="320846"/>
          </a:xfrm>
        </p:grpSpPr>
        <p:sp>
          <p:nvSpPr>
            <p:cNvPr id="22" name="Up Arrow 21">
              <a:extLst>
                <a:ext uri="{FF2B5EF4-FFF2-40B4-BE49-F238E27FC236}">
                  <a16:creationId xmlns:a16="http://schemas.microsoft.com/office/drawing/2014/main" id="{14533037-D591-5C38-A55B-213D56C8C6F1}"/>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a:extLst>
                <a:ext uri="{FF2B5EF4-FFF2-40B4-BE49-F238E27FC236}">
                  <a16:creationId xmlns:a16="http://schemas.microsoft.com/office/drawing/2014/main" id="{38D8C16D-5FD0-FCB3-4820-66978E35D6F8}"/>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a:extLst>
                <a:ext uri="{FF2B5EF4-FFF2-40B4-BE49-F238E27FC236}">
                  <a16:creationId xmlns:a16="http://schemas.microsoft.com/office/drawing/2014/main" id="{E962FC2D-01CB-EF02-D5BF-9A65CACAE7C5}"/>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p Arrow 24">
              <a:extLst>
                <a:ext uri="{FF2B5EF4-FFF2-40B4-BE49-F238E27FC236}">
                  <a16:creationId xmlns:a16="http://schemas.microsoft.com/office/drawing/2014/main" id="{3703ACE2-1EA8-909E-137A-CBB1B89C8E23}"/>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a:extLst>
                <a:ext uri="{FF2B5EF4-FFF2-40B4-BE49-F238E27FC236}">
                  <a16:creationId xmlns:a16="http://schemas.microsoft.com/office/drawing/2014/main" id="{46224F89-70F9-7A2B-9534-B869A62FA7BC}"/>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Table 27">
            <a:extLst>
              <a:ext uri="{FF2B5EF4-FFF2-40B4-BE49-F238E27FC236}">
                <a16:creationId xmlns:a16="http://schemas.microsoft.com/office/drawing/2014/main" id="{324A0CBB-A39F-DB95-744F-6DCD35988930}"/>
              </a:ext>
            </a:extLst>
          </p:cNvPr>
          <p:cNvGraphicFramePr>
            <a:graphicFrameLocks noGrp="1"/>
          </p:cNvGraphicFramePr>
          <p:nvPr/>
        </p:nvGraphicFramePr>
        <p:xfrm>
          <a:off x="229180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a:solidFill>
                            <a:schemeClr val="tx1"/>
                          </a:solidFill>
                        </a:rPr>
                        <a:t>C</a:t>
                      </a:r>
                      <a:r>
                        <a:rPr lang="en-US" b="0" baseline="-25000" dirty="0">
                          <a:solidFill>
                            <a:schemeClr val="tx1"/>
                          </a:solidFill>
                        </a:rPr>
                        <a:t>I</a:t>
                      </a:r>
                      <a:endParaRPr lang="en-US" b="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8" name="Table 27">
            <a:extLst>
              <a:ext uri="{FF2B5EF4-FFF2-40B4-BE49-F238E27FC236}">
                <a16:creationId xmlns:a16="http://schemas.microsoft.com/office/drawing/2014/main" id="{89FF9EA2-D316-9344-6B9F-09C7E2368C9F}"/>
              </a:ext>
            </a:extLst>
          </p:cNvPr>
          <p:cNvGraphicFramePr>
            <a:graphicFrameLocks noGrp="1"/>
          </p:cNvGraphicFramePr>
          <p:nvPr/>
        </p:nvGraphicFramePr>
        <p:xfrm>
          <a:off x="390724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went</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9" name="Table 27">
            <a:extLst>
              <a:ext uri="{FF2B5EF4-FFF2-40B4-BE49-F238E27FC236}">
                <a16:creationId xmlns:a16="http://schemas.microsoft.com/office/drawing/2014/main" id="{7A42F1F7-782E-63F1-C283-DB183E047F0D}"/>
              </a:ext>
            </a:extLst>
          </p:cNvPr>
          <p:cNvGraphicFramePr>
            <a:graphicFrameLocks noGrp="1"/>
          </p:cNvGraphicFramePr>
          <p:nvPr/>
        </p:nvGraphicFramePr>
        <p:xfrm>
          <a:off x="552268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to</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0" name="Table 27">
            <a:extLst>
              <a:ext uri="{FF2B5EF4-FFF2-40B4-BE49-F238E27FC236}">
                <a16:creationId xmlns:a16="http://schemas.microsoft.com/office/drawing/2014/main" id="{78ED44EC-F449-ED89-0DBA-E82510FED02B}"/>
              </a:ext>
            </a:extLst>
          </p:cNvPr>
          <p:cNvGraphicFramePr>
            <a:graphicFrameLocks noGrp="1"/>
          </p:cNvGraphicFramePr>
          <p:nvPr/>
        </p:nvGraphicFramePr>
        <p:xfrm>
          <a:off x="713812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the</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1" name="Table 27">
            <a:extLst>
              <a:ext uri="{FF2B5EF4-FFF2-40B4-BE49-F238E27FC236}">
                <a16:creationId xmlns:a16="http://schemas.microsoft.com/office/drawing/2014/main" id="{6EE2DE1D-66BD-C076-F204-1F16D1DFEF98}"/>
              </a:ext>
            </a:extLst>
          </p:cNvPr>
          <p:cNvGraphicFramePr>
            <a:graphicFrameLocks noGrp="1"/>
          </p:cNvGraphicFramePr>
          <p:nvPr/>
        </p:nvGraphicFramePr>
        <p:xfrm>
          <a:off x="875356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market</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3" name="Table 33">
            <a:extLst>
              <a:ext uri="{FF2B5EF4-FFF2-40B4-BE49-F238E27FC236}">
                <a16:creationId xmlns:a16="http://schemas.microsoft.com/office/drawing/2014/main" id="{DAD253B6-E01F-E066-A273-15A72564E01F}"/>
              </a:ext>
            </a:extLst>
          </p:cNvPr>
          <p:cNvGraphicFramePr>
            <a:graphicFrameLocks noGrp="1"/>
          </p:cNvGraphicFramePr>
          <p:nvPr>
            <p:extLst>
              <p:ext uri="{D42A27DB-BD31-4B8C-83A1-F6EECF244321}">
                <p14:modId xmlns:p14="http://schemas.microsoft.com/office/powerpoint/2010/main" val="2480523713"/>
              </p:ext>
            </p:extLst>
          </p:nvPr>
        </p:nvGraphicFramePr>
        <p:xfrm>
          <a:off x="4048033" y="3269551"/>
          <a:ext cx="3894183" cy="370840"/>
        </p:xfrm>
        <a:graphic>
          <a:graphicData uri="http://schemas.openxmlformats.org/drawingml/2006/table">
            <a:tbl>
              <a:tblPr firstRow="1" bandRow="1">
                <a:tableStyleId>{5C22544A-7EE6-4342-B048-85BDC9FD1C3A}</a:tableStyleId>
              </a:tblPr>
              <a:tblGrid>
                <a:gridCol w="3894183">
                  <a:extLst>
                    <a:ext uri="{9D8B030D-6E8A-4147-A177-3AD203B41FA5}">
                      <a16:colId xmlns:a16="http://schemas.microsoft.com/office/drawing/2014/main" val="659671234"/>
                    </a:ext>
                  </a:extLst>
                </a:gridCol>
              </a:tblGrid>
              <a:tr h="370840">
                <a:tc>
                  <a:txBody>
                    <a:bodyPr/>
                    <a:lstStyle/>
                    <a:p>
                      <a:pPr algn="ctr"/>
                      <a:r>
                        <a:rPr lang="en-US" dirty="0"/>
                        <a:t>Summation</a:t>
                      </a:r>
                    </a:p>
                  </a:txBody>
                  <a:tcPr>
                    <a:solidFill>
                      <a:schemeClr val="accent3">
                        <a:lumMod val="40000"/>
                        <a:lumOff val="60000"/>
                      </a:schemeClr>
                    </a:solidFill>
                  </a:tcPr>
                </a:tc>
                <a:extLst>
                  <a:ext uri="{0D108BD9-81ED-4DB2-BD59-A6C34878D82A}">
                    <a16:rowId xmlns:a16="http://schemas.microsoft.com/office/drawing/2014/main" val="38252081"/>
                  </a:ext>
                </a:extLst>
              </a:tr>
            </a:tbl>
          </a:graphicData>
        </a:graphic>
      </p:graphicFrame>
      <p:grpSp>
        <p:nvGrpSpPr>
          <p:cNvPr id="46" name="Group 45">
            <a:extLst>
              <a:ext uri="{FF2B5EF4-FFF2-40B4-BE49-F238E27FC236}">
                <a16:creationId xmlns:a16="http://schemas.microsoft.com/office/drawing/2014/main" id="{94F8BCCD-6792-6563-8B42-A93279F10CB0}"/>
              </a:ext>
            </a:extLst>
          </p:cNvPr>
          <p:cNvGrpSpPr/>
          <p:nvPr/>
        </p:nvGrpSpPr>
        <p:grpSpPr>
          <a:xfrm>
            <a:off x="2713446" y="3660686"/>
            <a:ext cx="6546668" cy="320182"/>
            <a:chOff x="2713446" y="3591014"/>
            <a:chExt cx="6546668" cy="320182"/>
          </a:xfrm>
        </p:grpSpPr>
        <p:sp>
          <p:nvSpPr>
            <p:cNvPr id="32" name="Up Arrow 31">
              <a:extLst>
                <a:ext uri="{FF2B5EF4-FFF2-40B4-BE49-F238E27FC236}">
                  <a16:creationId xmlns:a16="http://schemas.microsoft.com/office/drawing/2014/main" id="{66E4EAC9-8077-EBBC-3E8F-D152202E1387}"/>
                </a:ext>
              </a:extLst>
            </p:cNvPr>
            <p:cNvSpPr/>
            <p:nvPr/>
          </p:nvSpPr>
          <p:spPr>
            <a:xfrm>
              <a:off x="4355736" y="3593191"/>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ent Up Arrow 39">
              <a:extLst>
                <a:ext uri="{FF2B5EF4-FFF2-40B4-BE49-F238E27FC236}">
                  <a16:creationId xmlns:a16="http://schemas.microsoft.com/office/drawing/2014/main" id="{BF7730D3-FDEB-394E-4985-EE7B4D9555B0}"/>
                </a:ext>
              </a:extLst>
            </p:cNvPr>
            <p:cNvSpPr/>
            <p:nvPr/>
          </p:nvSpPr>
          <p:spPr>
            <a:xfrm>
              <a:off x="2713446" y="3597688"/>
              <a:ext cx="1584234" cy="261257"/>
            </a:xfrm>
            <a:prstGeom prst="ben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 Arrow 40">
              <a:extLst>
                <a:ext uri="{FF2B5EF4-FFF2-40B4-BE49-F238E27FC236}">
                  <a16:creationId xmlns:a16="http://schemas.microsoft.com/office/drawing/2014/main" id="{E5644B1A-C932-5C53-3367-D6EE4F05FC8E}"/>
                </a:ext>
              </a:extLst>
            </p:cNvPr>
            <p:cNvSpPr/>
            <p:nvPr/>
          </p:nvSpPr>
          <p:spPr>
            <a:xfrm>
              <a:off x="5918924" y="359101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 Arrow 41">
              <a:extLst>
                <a:ext uri="{FF2B5EF4-FFF2-40B4-BE49-F238E27FC236}">
                  <a16:creationId xmlns:a16="http://schemas.microsoft.com/office/drawing/2014/main" id="{F15F31E4-8D83-E52A-7E53-181488217DB6}"/>
                </a:ext>
              </a:extLst>
            </p:cNvPr>
            <p:cNvSpPr/>
            <p:nvPr/>
          </p:nvSpPr>
          <p:spPr>
            <a:xfrm>
              <a:off x="7498402" y="359768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Bent Up Arrow 42">
              <a:extLst>
                <a:ext uri="{FF2B5EF4-FFF2-40B4-BE49-F238E27FC236}">
                  <a16:creationId xmlns:a16="http://schemas.microsoft.com/office/drawing/2014/main" id="{74EA563B-2FC3-1354-2447-3132E220C92C}"/>
                </a:ext>
              </a:extLst>
            </p:cNvPr>
            <p:cNvSpPr/>
            <p:nvPr/>
          </p:nvSpPr>
          <p:spPr>
            <a:xfrm flipH="1">
              <a:off x="7675880" y="3595642"/>
              <a:ext cx="1584234" cy="261257"/>
            </a:xfrm>
            <a:prstGeom prst="ben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Up Arrow 43">
            <a:extLst>
              <a:ext uri="{FF2B5EF4-FFF2-40B4-BE49-F238E27FC236}">
                <a16:creationId xmlns:a16="http://schemas.microsoft.com/office/drawing/2014/main" id="{D2AEA3E0-63C8-D2E9-4BF8-612AA49C32B2}"/>
              </a:ext>
            </a:extLst>
          </p:cNvPr>
          <p:cNvSpPr/>
          <p:nvPr/>
        </p:nvSpPr>
        <p:spPr>
          <a:xfrm>
            <a:off x="5913119" y="2837983"/>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B48F133-EEE3-6DCD-B2E9-903EC2DD99EF}"/>
              </a:ext>
            </a:extLst>
          </p:cNvPr>
          <p:cNvSpPr txBox="1"/>
          <p:nvPr/>
        </p:nvSpPr>
        <p:spPr>
          <a:xfrm>
            <a:off x="5999225" y="2835765"/>
            <a:ext cx="925253" cy="369332"/>
          </a:xfrm>
          <a:prstGeom prst="rect">
            <a:avLst/>
          </a:prstGeom>
          <a:noFill/>
        </p:spPr>
        <p:txBody>
          <a:bodyPr wrap="none" rtlCol="0">
            <a:spAutoFit/>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F8E4E75-D846-71B8-9A99-5B32F439F058}"/>
                  </a:ext>
                </a:extLst>
              </p:cNvPr>
              <p:cNvSpPr txBox="1"/>
              <p:nvPr/>
            </p:nvSpPr>
            <p:spPr>
              <a:xfrm>
                <a:off x="5878810" y="2455088"/>
                <a:ext cx="434125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6</m:t>
                              </m:r>
                            </m:sub>
                          </m:sSub>
                          <m:r>
                            <a:rPr lang="en-US" b="0" i="1" smtClean="0">
                              <a:latin typeface="Cambria Math" panose="02040503050406030204" pitchFamily="18" charset="0"/>
                            </a:rPr>
                            <m:t>=</m:t>
                          </m:r>
                          <m:r>
                            <m:rPr>
                              <m:nor/>
                            </m:rPr>
                            <a:rPr lang="en-US" b="0" i="0" smtClean="0">
                              <a:latin typeface="Cambria Math" panose="02040503050406030204" pitchFamily="18" charset="0"/>
                            </a:rPr>
                            <m:t>yesterday</m:t>
                          </m:r>
                          <m:r>
                            <a:rPr lang="en-US" b="0" i="1" smtClean="0">
                              <a:latin typeface="Cambria Math" panose="02040503050406030204" pitchFamily="18" charset="0"/>
                            </a:rPr>
                            <m:t> </m:t>
                          </m:r>
                        </m:e>
                      </m:d>
                      <m:r>
                        <m:rPr>
                          <m:nor/>
                        </m:rPr>
                        <a:rPr lang="en-US" b="0" i="0" smtClean="0">
                          <a:latin typeface="Cambria Math" panose="02040503050406030204" pitchFamily="18" charset="0"/>
                        </a:rPr>
                        <m:t>I</m:t>
                      </m:r>
                      <m:r>
                        <m:rPr>
                          <m:nor/>
                        </m:rPr>
                        <a:rPr lang="en-US" b="0" i="0" smtClean="0">
                          <a:latin typeface="Cambria Math" panose="02040503050406030204" pitchFamily="18" charset="0"/>
                        </a:rPr>
                        <m:t> </m:t>
                      </m:r>
                      <m:r>
                        <m:rPr>
                          <m:nor/>
                        </m:rPr>
                        <a:rPr lang="en-US" b="0" i="0" smtClean="0">
                          <a:latin typeface="Cambria Math" panose="02040503050406030204" pitchFamily="18" charset="0"/>
                        </a:rPr>
                        <m:t>went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market</m:t>
                      </m:r>
                      <m:r>
                        <a:rPr lang="en-US" b="0" i="1" smtClean="0">
                          <a:latin typeface="Cambria Math" panose="02040503050406030204" pitchFamily="18" charset="0"/>
                        </a:rPr>
                        <m:t> )</m:t>
                      </m:r>
                    </m:oMath>
                  </m:oMathPara>
                </a14:m>
                <a:endParaRPr lang="en-US" dirty="0"/>
              </a:p>
            </p:txBody>
          </p:sp>
        </mc:Choice>
        <mc:Fallback xmlns="">
          <p:sp>
            <p:nvSpPr>
              <p:cNvPr id="66" name="TextBox 65">
                <a:extLst>
                  <a:ext uri="{FF2B5EF4-FFF2-40B4-BE49-F238E27FC236}">
                    <a16:creationId xmlns:a16="http://schemas.microsoft.com/office/drawing/2014/main" id="{7F8E4E75-D846-71B8-9A99-5B32F439F058}"/>
                  </a:ext>
                </a:extLst>
              </p:cNvPr>
              <p:cNvSpPr txBox="1">
                <a:spLocks noRot="1" noChangeAspect="1" noMove="1" noResize="1" noEditPoints="1" noAdjustHandles="1" noChangeArrowheads="1" noChangeShapeType="1" noTextEdit="1"/>
              </p:cNvSpPr>
              <p:nvPr/>
            </p:nvSpPr>
            <p:spPr>
              <a:xfrm>
                <a:off x="5878810" y="2455088"/>
                <a:ext cx="4341252" cy="369332"/>
              </a:xfrm>
              <a:prstGeom prst="rect">
                <a:avLst/>
              </a:prstGeo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9F2C60-C326-4CB9-5905-C3F3C5AAC608}"/>
                  </a:ext>
                </a:extLst>
              </p:cNvPr>
              <p:cNvSpPr txBox="1"/>
              <p:nvPr/>
            </p:nvSpPr>
            <p:spPr>
              <a:xfrm>
                <a:off x="9793342" y="4833834"/>
                <a:ext cx="118816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𝑉</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𝑚</m:t>
                      </m:r>
                    </m:oMath>
                  </m:oMathPara>
                </a14:m>
                <a:endParaRPr lang="en-US" sz="1400" dirty="0"/>
              </a:p>
            </p:txBody>
          </p:sp>
        </mc:Choice>
        <mc:Fallback xmlns="">
          <p:sp>
            <p:nvSpPr>
              <p:cNvPr id="3" name="TextBox 2">
                <a:extLst>
                  <a:ext uri="{FF2B5EF4-FFF2-40B4-BE49-F238E27FC236}">
                    <a16:creationId xmlns:a16="http://schemas.microsoft.com/office/drawing/2014/main" id="{6B9F2C60-C326-4CB9-5905-C3F3C5AAC608}"/>
                  </a:ext>
                </a:extLst>
              </p:cNvPr>
              <p:cNvSpPr txBox="1">
                <a:spLocks noRot="1" noChangeAspect="1" noMove="1" noResize="1" noEditPoints="1" noAdjustHandles="1" noChangeArrowheads="1" noChangeShapeType="1" noTextEdit="1"/>
              </p:cNvSpPr>
              <p:nvPr/>
            </p:nvSpPr>
            <p:spPr>
              <a:xfrm>
                <a:off x="9793342" y="4833834"/>
                <a:ext cx="1188167" cy="307777"/>
              </a:xfrm>
              <a:prstGeom prst="rect">
                <a:avLst/>
              </a:prstGeom>
              <a:blipFill>
                <a:blip r:embed="rId3"/>
                <a:stretch>
                  <a:fillRect/>
                </a:stretch>
              </a:blipFill>
            </p:spPr>
            <p:txBody>
              <a:bodyPr/>
              <a:lstStyle/>
              <a:p>
                <a:r>
                  <a:rPr lang="en-US">
                    <a:noFill/>
                  </a:rPr>
                  <a:t> </a:t>
                </a:r>
              </a:p>
            </p:txBody>
          </p:sp>
        </mc:Fallback>
      </mc:AlternateContent>
      <p:sp>
        <p:nvSpPr>
          <p:cNvPr id="13" name="Rounded Rectangular Callout 12">
            <a:extLst>
              <a:ext uri="{FF2B5EF4-FFF2-40B4-BE49-F238E27FC236}">
                <a16:creationId xmlns:a16="http://schemas.microsoft.com/office/drawing/2014/main" id="{9A85D41D-0E32-313E-A96F-B16AD6CD4803}"/>
              </a:ext>
            </a:extLst>
          </p:cNvPr>
          <p:cNvSpPr/>
          <p:nvPr/>
        </p:nvSpPr>
        <p:spPr>
          <a:xfrm>
            <a:off x="254648" y="2033059"/>
            <a:ext cx="2458797" cy="1620156"/>
          </a:xfrm>
          <a:prstGeom prst="wedgeRoundRectCallout">
            <a:avLst>
              <a:gd name="adj1" fmla="val 39371"/>
              <a:gd name="adj2" fmla="val 685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400" dirty="0"/>
              <a:t>Replace FFNN with summation, drop non-linearity</a:t>
            </a:r>
          </a:p>
          <a:p>
            <a:pPr algn="ctr"/>
            <a:endParaRPr lang="en-US" sz="1400" dirty="0"/>
          </a:p>
        </p:txBody>
      </p:sp>
      <p:sp>
        <p:nvSpPr>
          <p:cNvPr id="14" name="Date Placeholder 13">
            <a:extLst>
              <a:ext uri="{FF2B5EF4-FFF2-40B4-BE49-F238E27FC236}">
                <a16:creationId xmlns:a16="http://schemas.microsoft.com/office/drawing/2014/main" id="{95877D9D-F6C2-094F-547A-D011E14186BE}"/>
              </a:ext>
            </a:extLst>
          </p:cNvPr>
          <p:cNvSpPr>
            <a:spLocks noGrp="1"/>
          </p:cNvSpPr>
          <p:nvPr>
            <p:ph type="dt" sz="half" idx="10"/>
          </p:nvPr>
        </p:nvSpPr>
        <p:spPr/>
        <p:txBody>
          <a:bodyPr/>
          <a:lstStyle/>
          <a:p>
            <a:fld id="{0715D6D1-1A4D-8444-9132-D1F6620082A3}" type="datetime1">
              <a:rPr lang="en-IN" smtClean="0"/>
              <a:t>22/08/23</a:t>
            </a:fld>
            <a:endParaRPr lang="en-US"/>
          </a:p>
        </p:txBody>
      </p:sp>
    </p:spTree>
    <p:extLst>
      <p:ext uri="{BB962C8B-B14F-4D97-AF65-F5344CB8AC3E}">
        <p14:creationId xmlns:p14="http://schemas.microsoft.com/office/powerpoint/2010/main" val="21347137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21AB0-9EC4-9BDD-18E2-85725793C882}"/>
              </a:ext>
            </a:extLst>
          </p:cNvPr>
          <p:cNvSpPr>
            <a:spLocks noGrp="1"/>
          </p:cNvSpPr>
          <p:nvPr>
            <p:ph type="title"/>
          </p:nvPr>
        </p:nvSpPr>
        <p:spPr/>
        <p:txBody>
          <a:bodyPr/>
          <a:lstStyle/>
          <a:p>
            <a:r>
              <a:rPr lang="en-US" dirty="0"/>
              <a:t>Neural Language Model </a:t>
            </a:r>
            <a:r>
              <a:rPr lang="en-US" dirty="0">
                <a:sym typeface="Wingdings" pitchFamily="2" charset="2"/>
              </a:rPr>
              <a:t> word2vec</a:t>
            </a:r>
            <a:endParaRPr lang="en-US" dirty="0"/>
          </a:p>
        </p:txBody>
      </p:sp>
      <p:sp>
        <p:nvSpPr>
          <p:cNvPr id="4" name="Footer Placeholder 3">
            <a:extLst>
              <a:ext uri="{FF2B5EF4-FFF2-40B4-BE49-F238E27FC236}">
                <a16:creationId xmlns:a16="http://schemas.microsoft.com/office/drawing/2014/main" id="{8CFB5E90-ADE3-64AD-EDC4-40F99E56FA2D}"/>
              </a:ext>
            </a:extLst>
          </p:cNvPr>
          <p:cNvSpPr>
            <a:spLocks noGrp="1"/>
          </p:cNvSpPr>
          <p:nvPr>
            <p:ph type="ftr" sz="quarter" idx="11"/>
          </p:nvPr>
        </p:nvSpPr>
        <p:spPr/>
        <p:txBody>
          <a:bodyPr/>
          <a:lstStyle/>
          <a:p>
            <a:r>
              <a:rPr lang="en-US"/>
              <a:t>Rudra Murthy</a:t>
            </a:r>
            <a:endParaRPr lang="en-US" dirty="0"/>
          </a:p>
        </p:txBody>
      </p:sp>
      <p:sp>
        <p:nvSpPr>
          <p:cNvPr id="5" name="Slide Number Placeholder 4">
            <a:extLst>
              <a:ext uri="{FF2B5EF4-FFF2-40B4-BE49-F238E27FC236}">
                <a16:creationId xmlns:a16="http://schemas.microsoft.com/office/drawing/2014/main" id="{34BDD246-2143-F377-1FED-51EE67D7D707}"/>
              </a:ext>
            </a:extLst>
          </p:cNvPr>
          <p:cNvSpPr>
            <a:spLocks noGrp="1"/>
          </p:cNvSpPr>
          <p:nvPr>
            <p:ph type="sldNum" sz="quarter" idx="12"/>
          </p:nvPr>
        </p:nvSpPr>
        <p:spPr/>
        <p:txBody>
          <a:bodyPr/>
          <a:lstStyle/>
          <a:p>
            <a:fld id="{D57F1E4F-1CFF-5643-939E-217C01CDF565}" type="slidenum">
              <a:rPr lang="en-US" smtClean="0"/>
              <a:pPr/>
              <a:t>78</a:t>
            </a:fld>
            <a:endParaRPr lang="en-US" dirty="0"/>
          </a:p>
        </p:txBody>
      </p:sp>
      <p:graphicFrame>
        <p:nvGraphicFramePr>
          <p:cNvPr id="6" name="Table 6">
            <a:extLst>
              <a:ext uri="{FF2B5EF4-FFF2-40B4-BE49-F238E27FC236}">
                <a16:creationId xmlns:a16="http://schemas.microsoft.com/office/drawing/2014/main" id="{5DAF58A7-4DEE-38F2-0811-B753C8DD27ED}"/>
              </a:ext>
            </a:extLst>
          </p:cNvPr>
          <p:cNvGraphicFramePr>
            <a:graphicFrameLocks noGrp="1"/>
          </p:cNvGraphicFramePr>
          <p:nvPr>
            <p:extLst>
              <p:ext uri="{D42A27DB-BD31-4B8C-83A1-F6EECF244321}">
                <p14:modId xmlns:p14="http://schemas.microsoft.com/office/powerpoint/2010/main" val="2979820999"/>
              </p:ext>
            </p:extLst>
          </p:nvPr>
        </p:nvGraphicFramePr>
        <p:xfrm>
          <a:off x="1944914" y="5629987"/>
          <a:ext cx="8128000" cy="3708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613613739"/>
                    </a:ext>
                  </a:extLst>
                </a:gridCol>
                <a:gridCol w="1625600">
                  <a:extLst>
                    <a:ext uri="{9D8B030D-6E8A-4147-A177-3AD203B41FA5}">
                      <a16:colId xmlns:a16="http://schemas.microsoft.com/office/drawing/2014/main" val="1101276555"/>
                    </a:ext>
                  </a:extLst>
                </a:gridCol>
                <a:gridCol w="1625600">
                  <a:extLst>
                    <a:ext uri="{9D8B030D-6E8A-4147-A177-3AD203B41FA5}">
                      <a16:colId xmlns:a16="http://schemas.microsoft.com/office/drawing/2014/main" val="2851647994"/>
                    </a:ext>
                  </a:extLst>
                </a:gridCol>
                <a:gridCol w="1625600">
                  <a:extLst>
                    <a:ext uri="{9D8B030D-6E8A-4147-A177-3AD203B41FA5}">
                      <a16:colId xmlns:a16="http://schemas.microsoft.com/office/drawing/2014/main" val="1643179347"/>
                    </a:ext>
                  </a:extLst>
                </a:gridCol>
                <a:gridCol w="1625600">
                  <a:extLst>
                    <a:ext uri="{9D8B030D-6E8A-4147-A177-3AD203B41FA5}">
                      <a16:colId xmlns:a16="http://schemas.microsoft.com/office/drawing/2014/main" val="588546318"/>
                    </a:ext>
                  </a:extLst>
                </a:gridCol>
              </a:tblGrid>
              <a:tr h="370840">
                <a:tc>
                  <a:txBody>
                    <a:bodyPr/>
                    <a:lstStyle/>
                    <a:p>
                      <a:pPr algn="ctr"/>
                      <a:r>
                        <a:rPr lang="en-US" dirty="0">
                          <a:solidFill>
                            <a:schemeClr val="tx1"/>
                          </a:solidFill>
                        </a:rPr>
                        <a:t>I</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went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to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the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a:txBody>
                    <a:bodyPr/>
                    <a:lstStyle/>
                    <a:p>
                      <a:pPr algn="ctr"/>
                      <a:r>
                        <a:rPr lang="en-US" dirty="0">
                          <a:solidFill>
                            <a:schemeClr val="tx1"/>
                          </a:solidFill>
                        </a:rPr>
                        <a:t>yesterday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67898214"/>
                  </a:ext>
                </a:extLst>
              </a:tr>
            </a:tbl>
          </a:graphicData>
        </a:graphic>
      </p:graphicFrame>
      <p:graphicFrame>
        <p:nvGraphicFramePr>
          <p:cNvPr id="7" name="Table 7">
            <a:extLst>
              <a:ext uri="{FF2B5EF4-FFF2-40B4-BE49-F238E27FC236}">
                <a16:creationId xmlns:a16="http://schemas.microsoft.com/office/drawing/2014/main" id="{E9754E39-63C1-40B2-1201-AA65616A7F36}"/>
              </a:ext>
            </a:extLst>
          </p:cNvPr>
          <p:cNvGraphicFramePr>
            <a:graphicFrameLocks noGrp="1"/>
          </p:cNvGraphicFramePr>
          <p:nvPr/>
        </p:nvGraphicFramePr>
        <p:xfrm>
          <a:off x="1944914" y="4702639"/>
          <a:ext cx="8128000" cy="585409"/>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1468186857"/>
                    </a:ext>
                  </a:extLst>
                </a:gridCol>
              </a:tblGrid>
              <a:tr h="585409">
                <a:tc>
                  <a:txBody>
                    <a:bodyPr/>
                    <a:lstStyle/>
                    <a:p>
                      <a:pPr algn="ctr"/>
                      <a:r>
                        <a:rPr lang="en-US" dirty="0"/>
                        <a:t>Word Look-Up Table</a:t>
                      </a:r>
                    </a:p>
                  </a:txBody>
                  <a:tcPr anchor="ctr">
                    <a:solidFill>
                      <a:schemeClr val="accent2">
                        <a:lumMod val="60000"/>
                        <a:lumOff val="40000"/>
                      </a:schemeClr>
                    </a:solidFill>
                  </a:tcPr>
                </a:tc>
                <a:extLst>
                  <a:ext uri="{0D108BD9-81ED-4DB2-BD59-A6C34878D82A}">
                    <a16:rowId xmlns:a16="http://schemas.microsoft.com/office/drawing/2014/main" val="1960166930"/>
                  </a:ext>
                </a:extLst>
              </a:tr>
            </a:tbl>
          </a:graphicData>
        </a:graphic>
      </p:graphicFrame>
      <p:grpSp>
        <p:nvGrpSpPr>
          <p:cNvPr id="19" name="Group 18">
            <a:extLst>
              <a:ext uri="{FF2B5EF4-FFF2-40B4-BE49-F238E27FC236}">
                <a16:creationId xmlns:a16="http://schemas.microsoft.com/office/drawing/2014/main" id="{7456C36A-CB51-C316-CE73-97567D7B1527}"/>
              </a:ext>
            </a:extLst>
          </p:cNvPr>
          <p:cNvGrpSpPr/>
          <p:nvPr/>
        </p:nvGrpSpPr>
        <p:grpSpPr>
          <a:xfrm>
            <a:off x="2682240" y="5302951"/>
            <a:ext cx="6577874" cy="320846"/>
            <a:chOff x="2682240" y="5085228"/>
            <a:chExt cx="6577874" cy="320846"/>
          </a:xfrm>
        </p:grpSpPr>
        <p:sp>
          <p:nvSpPr>
            <p:cNvPr id="8" name="Up Arrow 7">
              <a:extLst>
                <a:ext uri="{FF2B5EF4-FFF2-40B4-BE49-F238E27FC236}">
                  <a16:creationId xmlns:a16="http://schemas.microsoft.com/office/drawing/2014/main" id="{C025EC3F-EC4D-23F2-4A01-7A694D8DBD56}"/>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a16="http://schemas.microsoft.com/office/drawing/2014/main" id="{A6BB36AF-27FB-1A24-26D9-C9A963DEBA91}"/>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28BCE3F3-89F5-6795-B2F5-F907A3389E62}"/>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B556C1AE-EC69-56A7-8DA3-39D235288D02}"/>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A3FBB0A2-DCE2-49C7-85C2-E00BCF61A58E}"/>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32238BBD-6BC2-2614-7DFC-E0143081B932}"/>
              </a:ext>
            </a:extLst>
          </p:cNvPr>
          <p:cNvGrpSpPr/>
          <p:nvPr/>
        </p:nvGrpSpPr>
        <p:grpSpPr>
          <a:xfrm>
            <a:off x="2682240" y="4392448"/>
            <a:ext cx="6577874" cy="320846"/>
            <a:chOff x="2682240" y="5085228"/>
            <a:chExt cx="6577874" cy="320846"/>
          </a:xfrm>
        </p:grpSpPr>
        <p:sp>
          <p:nvSpPr>
            <p:cNvPr id="22" name="Up Arrow 21">
              <a:extLst>
                <a:ext uri="{FF2B5EF4-FFF2-40B4-BE49-F238E27FC236}">
                  <a16:creationId xmlns:a16="http://schemas.microsoft.com/office/drawing/2014/main" id="{14533037-D591-5C38-A55B-213D56C8C6F1}"/>
                </a:ext>
              </a:extLst>
            </p:cNvPr>
            <p:cNvSpPr/>
            <p:nvPr/>
          </p:nvSpPr>
          <p:spPr>
            <a:xfrm>
              <a:off x="2682240" y="5088897"/>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a:extLst>
                <a:ext uri="{FF2B5EF4-FFF2-40B4-BE49-F238E27FC236}">
                  <a16:creationId xmlns:a16="http://schemas.microsoft.com/office/drawing/2014/main" id="{38D8C16D-5FD0-FCB3-4820-66978E35D6F8}"/>
                </a:ext>
              </a:extLst>
            </p:cNvPr>
            <p:cNvSpPr/>
            <p:nvPr/>
          </p:nvSpPr>
          <p:spPr>
            <a:xfrm>
              <a:off x="429768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a:extLst>
                <a:ext uri="{FF2B5EF4-FFF2-40B4-BE49-F238E27FC236}">
                  <a16:creationId xmlns:a16="http://schemas.microsoft.com/office/drawing/2014/main" id="{E962FC2D-01CB-EF02-D5BF-9A65CACAE7C5}"/>
                </a:ext>
              </a:extLst>
            </p:cNvPr>
            <p:cNvSpPr/>
            <p:nvPr/>
          </p:nvSpPr>
          <p:spPr>
            <a:xfrm>
              <a:off x="5913120" y="5092566"/>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Up Arrow 24">
              <a:extLst>
                <a:ext uri="{FF2B5EF4-FFF2-40B4-BE49-F238E27FC236}">
                  <a16:creationId xmlns:a16="http://schemas.microsoft.com/office/drawing/2014/main" id="{3703ACE2-1EA8-909E-137A-CBB1B89C8E23}"/>
                </a:ext>
              </a:extLst>
            </p:cNvPr>
            <p:cNvSpPr/>
            <p:nvPr/>
          </p:nvSpPr>
          <p:spPr>
            <a:xfrm>
              <a:off x="7528560" y="509210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Up Arrow 25">
              <a:extLst>
                <a:ext uri="{FF2B5EF4-FFF2-40B4-BE49-F238E27FC236}">
                  <a16:creationId xmlns:a16="http://schemas.microsoft.com/office/drawing/2014/main" id="{46224F89-70F9-7A2B-9534-B869A62FA7BC}"/>
                </a:ext>
              </a:extLst>
            </p:cNvPr>
            <p:cNvSpPr/>
            <p:nvPr/>
          </p:nvSpPr>
          <p:spPr>
            <a:xfrm>
              <a:off x="9144000" y="508522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7" name="Table 27">
            <a:extLst>
              <a:ext uri="{FF2B5EF4-FFF2-40B4-BE49-F238E27FC236}">
                <a16:creationId xmlns:a16="http://schemas.microsoft.com/office/drawing/2014/main" id="{324A0CBB-A39F-DB95-744F-6DCD35988930}"/>
              </a:ext>
            </a:extLst>
          </p:cNvPr>
          <p:cNvGraphicFramePr>
            <a:graphicFrameLocks noGrp="1"/>
          </p:cNvGraphicFramePr>
          <p:nvPr/>
        </p:nvGraphicFramePr>
        <p:xfrm>
          <a:off x="229180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a:solidFill>
                            <a:schemeClr val="tx1"/>
                          </a:solidFill>
                        </a:rPr>
                        <a:t>C</a:t>
                      </a:r>
                      <a:r>
                        <a:rPr lang="en-US" b="0" baseline="-25000" dirty="0">
                          <a:solidFill>
                            <a:schemeClr val="tx1"/>
                          </a:solidFill>
                        </a:rPr>
                        <a:t>I</a:t>
                      </a:r>
                      <a:endParaRPr lang="en-US" b="0"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8" name="Table 27">
            <a:extLst>
              <a:ext uri="{FF2B5EF4-FFF2-40B4-BE49-F238E27FC236}">
                <a16:creationId xmlns:a16="http://schemas.microsoft.com/office/drawing/2014/main" id="{89FF9EA2-D316-9344-6B9F-09C7E2368C9F}"/>
              </a:ext>
            </a:extLst>
          </p:cNvPr>
          <p:cNvGraphicFramePr>
            <a:graphicFrameLocks noGrp="1"/>
          </p:cNvGraphicFramePr>
          <p:nvPr/>
        </p:nvGraphicFramePr>
        <p:xfrm>
          <a:off x="390724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went</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29" name="Table 27">
            <a:extLst>
              <a:ext uri="{FF2B5EF4-FFF2-40B4-BE49-F238E27FC236}">
                <a16:creationId xmlns:a16="http://schemas.microsoft.com/office/drawing/2014/main" id="{7A42F1F7-782E-63F1-C283-DB183E047F0D}"/>
              </a:ext>
            </a:extLst>
          </p:cNvPr>
          <p:cNvGraphicFramePr>
            <a:graphicFrameLocks noGrp="1"/>
          </p:cNvGraphicFramePr>
          <p:nvPr>
            <p:extLst>
              <p:ext uri="{D42A27DB-BD31-4B8C-83A1-F6EECF244321}">
                <p14:modId xmlns:p14="http://schemas.microsoft.com/office/powerpoint/2010/main" val="2528404703"/>
              </p:ext>
            </p:extLst>
          </p:nvPr>
        </p:nvGraphicFramePr>
        <p:xfrm>
          <a:off x="552268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to</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0" name="Table 27">
            <a:extLst>
              <a:ext uri="{FF2B5EF4-FFF2-40B4-BE49-F238E27FC236}">
                <a16:creationId xmlns:a16="http://schemas.microsoft.com/office/drawing/2014/main" id="{78ED44EC-F449-ED89-0DBA-E82510FED02B}"/>
              </a:ext>
            </a:extLst>
          </p:cNvPr>
          <p:cNvGraphicFramePr>
            <a:graphicFrameLocks noGrp="1"/>
          </p:cNvGraphicFramePr>
          <p:nvPr>
            <p:extLst>
              <p:ext uri="{D42A27DB-BD31-4B8C-83A1-F6EECF244321}">
                <p14:modId xmlns:p14="http://schemas.microsoft.com/office/powerpoint/2010/main" val="989954914"/>
              </p:ext>
            </p:extLst>
          </p:nvPr>
        </p:nvGraphicFramePr>
        <p:xfrm>
          <a:off x="7138125" y="3990132"/>
          <a:ext cx="896983" cy="370840"/>
        </p:xfrm>
        <a:graphic>
          <a:graphicData uri="http://schemas.openxmlformats.org/drawingml/2006/table">
            <a:tbl>
              <a:tblPr firstRow="1" bandRow="1">
                <a:tableStyleId>{5C22544A-7EE6-4342-B048-85BDC9FD1C3A}</a:tableStyleId>
              </a:tblPr>
              <a:tblGrid>
                <a:gridCol w="896983">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the</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1" name="Table 27">
            <a:extLst>
              <a:ext uri="{FF2B5EF4-FFF2-40B4-BE49-F238E27FC236}">
                <a16:creationId xmlns:a16="http://schemas.microsoft.com/office/drawing/2014/main" id="{6EE2DE1D-66BD-C076-F204-1F16D1DFEF98}"/>
              </a:ext>
            </a:extLst>
          </p:cNvPr>
          <p:cNvGraphicFramePr>
            <a:graphicFrameLocks noGrp="1"/>
          </p:cNvGraphicFramePr>
          <p:nvPr>
            <p:extLst>
              <p:ext uri="{D42A27DB-BD31-4B8C-83A1-F6EECF244321}">
                <p14:modId xmlns:p14="http://schemas.microsoft.com/office/powerpoint/2010/main" val="929641928"/>
              </p:ext>
            </p:extLst>
          </p:nvPr>
        </p:nvGraphicFramePr>
        <p:xfrm>
          <a:off x="8753565" y="3990132"/>
          <a:ext cx="1039777" cy="370840"/>
        </p:xfrm>
        <a:graphic>
          <a:graphicData uri="http://schemas.openxmlformats.org/drawingml/2006/table">
            <a:tbl>
              <a:tblPr firstRow="1" bandRow="1">
                <a:tableStyleId>{5C22544A-7EE6-4342-B048-85BDC9FD1C3A}</a:tableStyleId>
              </a:tblPr>
              <a:tblGrid>
                <a:gridCol w="1039777">
                  <a:extLst>
                    <a:ext uri="{9D8B030D-6E8A-4147-A177-3AD203B41FA5}">
                      <a16:colId xmlns:a16="http://schemas.microsoft.com/office/drawing/2014/main" val="3093127776"/>
                    </a:ext>
                  </a:extLst>
                </a:gridCol>
              </a:tblGrid>
              <a:tr h="370840">
                <a:tc>
                  <a:txBody>
                    <a:bodyPr/>
                    <a:lstStyle/>
                    <a:p>
                      <a:pPr algn="ctr"/>
                      <a:r>
                        <a:rPr lang="en-US" b="0" dirty="0" err="1">
                          <a:solidFill>
                            <a:schemeClr val="tx1"/>
                          </a:solidFill>
                        </a:rPr>
                        <a:t>C</a:t>
                      </a:r>
                      <a:r>
                        <a:rPr lang="en-US" b="0" baseline="-25000" dirty="0" err="1">
                          <a:solidFill>
                            <a:schemeClr val="tx1"/>
                          </a:solidFill>
                        </a:rPr>
                        <a:t>yesterday</a:t>
                      </a:r>
                      <a:endParaRPr lang="en-US" dirty="0">
                        <a:solidFill>
                          <a:schemeClr val="tx1"/>
                        </a:solidFill>
                      </a:endParaRPr>
                    </a:p>
                  </a:txBody>
                  <a:tcPr>
                    <a:solidFill>
                      <a:schemeClr val="accent5">
                        <a:lumMod val="40000"/>
                        <a:lumOff val="60000"/>
                      </a:schemeClr>
                    </a:solidFill>
                  </a:tcPr>
                </a:tc>
                <a:extLst>
                  <a:ext uri="{0D108BD9-81ED-4DB2-BD59-A6C34878D82A}">
                    <a16:rowId xmlns:a16="http://schemas.microsoft.com/office/drawing/2014/main" val="2602189701"/>
                  </a:ext>
                </a:extLst>
              </a:tr>
            </a:tbl>
          </a:graphicData>
        </a:graphic>
      </p:graphicFrame>
      <p:graphicFrame>
        <p:nvGraphicFramePr>
          <p:cNvPr id="33" name="Table 33">
            <a:extLst>
              <a:ext uri="{FF2B5EF4-FFF2-40B4-BE49-F238E27FC236}">
                <a16:creationId xmlns:a16="http://schemas.microsoft.com/office/drawing/2014/main" id="{DAD253B6-E01F-E066-A273-15A72564E01F}"/>
              </a:ext>
            </a:extLst>
          </p:cNvPr>
          <p:cNvGraphicFramePr>
            <a:graphicFrameLocks noGrp="1"/>
          </p:cNvGraphicFramePr>
          <p:nvPr>
            <p:extLst>
              <p:ext uri="{D42A27DB-BD31-4B8C-83A1-F6EECF244321}">
                <p14:modId xmlns:p14="http://schemas.microsoft.com/office/powerpoint/2010/main" val="4036301103"/>
              </p:ext>
            </p:extLst>
          </p:nvPr>
        </p:nvGraphicFramePr>
        <p:xfrm>
          <a:off x="4048033" y="3269551"/>
          <a:ext cx="3894183" cy="370840"/>
        </p:xfrm>
        <a:graphic>
          <a:graphicData uri="http://schemas.openxmlformats.org/drawingml/2006/table">
            <a:tbl>
              <a:tblPr firstRow="1" bandRow="1">
                <a:tableStyleId>{5C22544A-7EE6-4342-B048-85BDC9FD1C3A}</a:tableStyleId>
              </a:tblPr>
              <a:tblGrid>
                <a:gridCol w="3894183">
                  <a:extLst>
                    <a:ext uri="{9D8B030D-6E8A-4147-A177-3AD203B41FA5}">
                      <a16:colId xmlns:a16="http://schemas.microsoft.com/office/drawing/2014/main" val="659671234"/>
                    </a:ext>
                  </a:extLst>
                </a:gridCol>
              </a:tblGrid>
              <a:tr h="370840">
                <a:tc>
                  <a:txBody>
                    <a:bodyPr/>
                    <a:lstStyle/>
                    <a:p>
                      <a:pPr algn="ctr"/>
                      <a:r>
                        <a:rPr lang="en-US" dirty="0"/>
                        <a:t>Sum</a:t>
                      </a:r>
                    </a:p>
                  </a:txBody>
                  <a:tcPr>
                    <a:solidFill>
                      <a:schemeClr val="accent3">
                        <a:lumMod val="40000"/>
                        <a:lumOff val="60000"/>
                      </a:schemeClr>
                    </a:solidFill>
                  </a:tcPr>
                </a:tc>
                <a:extLst>
                  <a:ext uri="{0D108BD9-81ED-4DB2-BD59-A6C34878D82A}">
                    <a16:rowId xmlns:a16="http://schemas.microsoft.com/office/drawing/2014/main" val="38252081"/>
                  </a:ext>
                </a:extLst>
              </a:tr>
            </a:tbl>
          </a:graphicData>
        </a:graphic>
      </p:graphicFrame>
      <p:sp>
        <p:nvSpPr>
          <p:cNvPr id="34" name="Up Arrow 33">
            <a:extLst>
              <a:ext uri="{FF2B5EF4-FFF2-40B4-BE49-F238E27FC236}">
                <a16:creationId xmlns:a16="http://schemas.microsoft.com/office/drawing/2014/main" id="{8990EEE8-90F9-5BE6-6B9A-A88C83A1C9EC}"/>
              </a:ext>
            </a:extLst>
          </p:cNvPr>
          <p:cNvSpPr/>
          <p:nvPr/>
        </p:nvSpPr>
        <p:spPr>
          <a:xfrm>
            <a:off x="5913119" y="2940412"/>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94F8BCCD-6792-6563-8B42-A93279F10CB0}"/>
              </a:ext>
            </a:extLst>
          </p:cNvPr>
          <p:cNvGrpSpPr/>
          <p:nvPr/>
        </p:nvGrpSpPr>
        <p:grpSpPr>
          <a:xfrm>
            <a:off x="2713446" y="3660686"/>
            <a:ext cx="6546668" cy="320182"/>
            <a:chOff x="2713446" y="3591014"/>
            <a:chExt cx="6546668" cy="320182"/>
          </a:xfrm>
        </p:grpSpPr>
        <p:sp>
          <p:nvSpPr>
            <p:cNvPr id="32" name="Up Arrow 31">
              <a:extLst>
                <a:ext uri="{FF2B5EF4-FFF2-40B4-BE49-F238E27FC236}">
                  <a16:creationId xmlns:a16="http://schemas.microsoft.com/office/drawing/2014/main" id="{66E4EAC9-8077-EBBC-3E8F-D152202E1387}"/>
                </a:ext>
              </a:extLst>
            </p:cNvPr>
            <p:cNvSpPr/>
            <p:nvPr/>
          </p:nvSpPr>
          <p:spPr>
            <a:xfrm>
              <a:off x="4355736" y="3593191"/>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ent Up Arrow 39">
              <a:extLst>
                <a:ext uri="{FF2B5EF4-FFF2-40B4-BE49-F238E27FC236}">
                  <a16:creationId xmlns:a16="http://schemas.microsoft.com/office/drawing/2014/main" id="{BF7730D3-FDEB-394E-4985-EE7B4D9555B0}"/>
                </a:ext>
              </a:extLst>
            </p:cNvPr>
            <p:cNvSpPr/>
            <p:nvPr/>
          </p:nvSpPr>
          <p:spPr>
            <a:xfrm>
              <a:off x="2713446" y="3597688"/>
              <a:ext cx="1584234" cy="261257"/>
            </a:xfrm>
            <a:prstGeom prst="ben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 Arrow 40">
              <a:extLst>
                <a:ext uri="{FF2B5EF4-FFF2-40B4-BE49-F238E27FC236}">
                  <a16:creationId xmlns:a16="http://schemas.microsoft.com/office/drawing/2014/main" id="{E5644B1A-C932-5C53-3367-D6EE4F05FC8E}"/>
                </a:ext>
              </a:extLst>
            </p:cNvPr>
            <p:cNvSpPr/>
            <p:nvPr/>
          </p:nvSpPr>
          <p:spPr>
            <a:xfrm>
              <a:off x="5918924" y="3591014"/>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 Arrow 41">
              <a:extLst>
                <a:ext uri="{FF2B5EF4-FFF2-40B4-BE49-F238E27FC236}">
                  <a16:creationId xmlns:a16="http://schemas.microsoft.com/office/drawing/2014/main" id="{F15F31E4-8D83-E52A-7E53-181488217DB6}"/>
                </a:ext>
              </a:extLst>
            </p:cNvPr>
            <p:cNvSpPr/>
            <p:nvPr/>
          </p:nvSpPr>
          <p:spPr>
            <a:xfrm>
              <a:off x="7498402" y="3597688"/>
              <a:ext cx="116114" cy="313508"/>
            </a:xfrm>
            <a:prstGeom prs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Bent Up Arrow 42">
              <a:extLst>
                <a:ext uri="{FF2B5EF4-FFF2-40B4-BE49-F238E27FC236}">
                  <a16:creationId xmlns:a16="http://schemas.microsoft.com/office/drawing/2014/main" id="{74EA563B-2FC3-1354-2447-3132E220C92C}"/>
                </a:ext>
              </a:extLst>
            </p:cNvPr>
            <p:cNvSpPr/>
            <p:nvPr/>
          </p:nvSpPr>
          <p:spPr>
            <a:xfrm flipH="1">
              <a:off x="7675880" y="3595642"/>
              <a:ext cx="1584234" cy="261257"/>
            </a:xfrm>
            <a:prstGeom prst="bentUp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DB48F133-EEE3-6DCD-B2E9-903EC2DD99EF}"/>
              </a:ext>
            </a:extLst>
          </p:cNvPr>
          <p:cNvSpPr txBox="1"/>
          <p:nvPr/>
        </p:nvSpPr>
        <p:spPr>
          <a:xfrm>
            <a:off x="5971176" y="2564911"/>
            <a:ext cx="925253" cy="369332"/>
          </a:xfrm>
          <a:prstGeom prst="rect">
            <a:avLst/>
          </a:prstGeom>
          <a:noFill/>
        </p:spPr>
        <p:txBody>
          <a:bodyPr wrap="none" rtlCol="0">
            <a:spAutoFit/>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F8E4E75-D846-71B8-9A99-5B32F439F058}"/>
                  </a:ext>
                </a:extLst>
              </p:cNvPr>
              <p:cNvSpPr txBox="1"/>
              <p:nvPr/>
            </p:nvSpPr>
            <p:spPr>
              <a:xfrm>
                <a:off x="4126745" y="2192944"/>
                <a:ext cx="4341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6</m:t>
                              </m:r>
                            </m:sub>
                          </m:sSub>
                          <m:r>
                            <a:rPr lang="en-US" b="0" i="1" smtClean="0">
                              <a:latin typeface="Cambria Math" panose="02040503050406030204" pitchFamily="18" charset="0"/>
                            </a:rPr>
                            <m:t>=</m:t>
                          </m:r>
                          <m:r>
                            <m:rPr>
                              <m:nor/>
                            </m:rPr>
                            <a:rPr lang="en-US" b="0" i="0" smtClean="0">
                              <a:latin typeface="Cambria Math" panose="02040503050406030204" pitchFamily="18" charset="0"/>
                            </a:rPr>
                            <m:t>market</m:t>
                          </m:r>
                          <m:r>
                            <a:rPr lang="en-US" b="0" i="1" smtClean="0">
                              <a:latin typeface="Cambria Math" panose="02040503050406030204" pitchFamily="18" charset="0"/>
                            </a:rPr>
                            <m:t> </m:t>
                          </m:r>
                        </m:e>
                      </m:d>
                      <m:r>
                        <m:rPr>
                          <m:nor/>
                        </m:rPr>
                        <a:rPr lang="en-US" b="0" i="0" smtClean="0">
                          <a:latin typeface="Cambria Math" panose="02040503050406030204" pitchFamily="18" charset="0"/>
                        </a:rPr>
                        <m:t>I</m:t>
                      </m:r>
                      <m:r>
                        <m:rPr>
                          <m:nor/>
                        </m:rPr>
                        <a:rPr lang="en-US" b="0" i="0" smtClean="0">
                          <a:latin typeface="Cambria Math" panose="02040503050406030204" pitchFamily="18" charset="0"/>
                        </a:rPr>
                        <m:t> </m:t>
                      </m:r>
                      <m:r>
                        <m:rPr>
                          <m:nor/>
                        </m:rPr>
                        <a:rPr lang="en-US" b="0" i="0" smtClean="0">
                          <a:latin typeface="Cambria Math" panose="02040503050406030204" pitchFamily="18" charset="0"/>
                        </a:rPr>
                        <m:t>went</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to</m:t>
                      </m:r>
                      <m:r>
                        <m:rPr>
                          <m:nor/>
                        </m:rPr>
                        <a:rPr lang="en-US" b="0" i="0" smtClean="0">
                          <a:latin typeface="Cambria Math" panose="02040503050406030204" pitchFamily="18" charset="0"/>
                        </a:rPr>
                        <m:t> </m:t>
                      </m:r>
                      <m:r>
                        <m:rPr>
                          <m:nor/>
                        </m:rPr>
                        <a:rPr lang="en-US" b="0" i="0" smtClean="0">
                          <a:latin typeface="Cambria Math" panose="02040503050406030204" pitchFamily="18" charset="0"/>
                        </a:rPr>
                        <m:t>the</m:t>
                      </m:r>
                      <m:r>
                        <m:rPr>
                          <m:nor/>
                        </m:rPr>
                        <a:rPr lang="en-US" b="0" i="0" smtClean="0">
                          <a:latin typeface="Cambria Math" panose="02040503050406030204" pitchFamily="18" charset="0"/>
                        </a:rPr>
                        <m:t> </m:t>
                      </m:r>
                      <m:r>
                        <m:rPr>
                          <m:nor/>
                        </m:rPr>
                        <a:rPr lang="en-US" b="0" i="0" smtClean="0">
                          <a:latin typeface="Cambria Math" panose="02040503050406030204" pitchFamily="18" charset="0"/>
                        </a:rPr>
                        <m:t>yesterday</m:t>
                      </m:r>
                      <m:r>
                        <a:rPr lang="en-US" b="0" i="1" smtClean="0">
                          <a:latin typeface="Cambria Math" panose="02040503050406030204" pitchFamily="18" charset="0"/>
                        </a:rPr>
                        <m:t> )</m:t>
                      </m:r>
                    </m:oMath>
                  </m:oMathPara>
                </a14:m>
                <a:endParaRPr lang="en-US" dirty="0"/>
              </a:p>
            </p:txBody>
          </p:sp>
        </mc:Choice>
        <mc:Fallback xmlns="">
          <p:sp>
            <p:nvSpPr>
              <p:cNvPr id="66" name="TextBox 65">
                <a:extLst>
                  <a:ext uri="{FF2B5EF4-FFF2-40B4-BE49-F238E27FC236}">
                    <a16:creationId xmlns:a16="http://schemas.microsoft.com/office/drawing/2014/main" id="{7F8E4E75-D846-71B8-9A99-5B32F439F058}"/>
                  </a:ext>
                </a:extLst>
              </p:cNvPr>
              <p:cNvSpPr txBox="1">
                <a:spLocks noRot="1" noChangeAspect="1" noMove="1" noResize="1" noEditPoints="1" noAdjustHandles="1" noChangeArrowheads="1" noChangeShapeType="1" noTextEdit="1"/>
              </p:cNvSpPr>
              <p:nvPr/>
            </p:nvSpPr>
            <p:spPr>
              <a:xfrm>
                <a:off x="4126745" y="2192944"/>
                <a:ext cx="4341253" cy="369332"/>
              </a:xfrm>
              <a:prstGeom prst="rect">
                <a:avLst/>
              </a:prstGeom>
              <a:blipFill>
                <a:blip r:embed="rId2"/>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9F2C60-C326-4CB9-5905-C3F3C5AAC608}"/>
                  </a:ext>
                </a:extLst>
              </p:cNvPr>
              <p:cNvSpPr txBox="1"/>
              <p:nvPr/>
            </p:nvSpPr>
            <p:spPr>
              <a:xfrm>
                <a:off x="9793342" y="4833834"/>
                <a:ext cx="1188167"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en-US" sz="1400" b="0" i="1" smtClean="0">
                              <a:latin typeface="Cambria Math" panose="02040503050406030204" pitchFamily="18" charset="0"/>
                            </a:rPr>
                          </m:ctrlPr>
                        </m:dPr>
                        <m:e>
                          <m:r>
                            <a:rPr lang="en-US" sz="1400" b="0" i="1" smtClean="0">
                              <a:latin typeface="Cambria Math" panose="02040503050406030204" pitchFamily="18" charset="0"/>
                            </a:rPr>
                            <m:t>𝑉</m:t>
                          </m:r>
                        </m:e>
                      </m:d>
                      <m:r>
                        <a:rPr lang="en-US" sz="1400" b="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𝑚</m:t>
                      </m:r>
                    </m:oMath>
                  </m:oMathPara>
                </a14:m>
                <a:endParaRPr lang="en-US" sz="1400" dirty="0"/>
              </a:p>
            </p:txBody>
          </p:sp>
        </mc:Choice>
        <mc:Fallback xmlns="">
          <p:sp>
            <p:nvSpPr>
              <p:cNvPr id="3" name="TextBox 2">
                <a:extLst>
                  <a:ext uri="{FF2B5EF4-FFF2-40B4-BE49-F238E27FC236}">
                    <a16:creationId xmlns:a16="http://schemas.microsoft.com/office/drawing/2014/main" id="{6B9F2C60-C326-4CB9-5905-C3F3C5AAC608}"/>
                  </a:ext>
                </a:extLst>
              </p:cNvPr>
              <p:cNvSpPr txBox="1">
                <a:spLocks noRot="1" noChangeAspect="1" noMove="1" noResize="1" noEditPoints="1" noAdjustHandles="1" noChangeArrowheads="1" noChangeShapeType="1" noTextEdit="1"/>
              </p:cNvSpPr>
              <p:nvPr/>
            </p:nvSpPr>
            <p:spPr>
              <a:xfrm>
                <a:off x="9793342" y="4833834"/>
                <a:ext cx="1188167" cy="307777"/>
              </a:xfrm>
              <a:prstGeom prst="rect">
                <a:avLst/>
              </a:prstGeom>
              <a:blipFill>
                <a:blip r:embed="rId3"/>
                <a:stretch>
                  <a:fillRect/>
                </a:stretch>
              </a:blipFill>
            </p:spPr>
            <p:txBody>
              <a:bodyPr/>
              <a:lstStyle/>
              <a:p>
                <a:r>
                  <a:rPr lang="en-US">
                    <a:noFill/>
                  </a:rPr>
                  <a:t> </a:t>
                </a:r>
              </a:p>
            </p:txBody>
          </p:sp>
        </mc:Fallback>
      </mc:AlternateContent>
      <p:sp>
        <p:nvSpPr>
          <p:cNvPr id="13" name="Rounded Rectangular Callout 12">
            <a:extLst>
              <a:ext uri="{FF2B5EF4-FFF2-40B4-BE49-F238E27FC236}">
                <a16:creationId xmlns:a16="http://schemas.microsoft.com/office/drawing/2014/main" id="{4484C955-37F1-31FA-3967-B8652AC506E4}"/>
              </a:ext>
            </a:extLst>
          </p:cNvPr>
          <p:cNvSpPr/>
          <p:nvPr/>
        </p:nvSpPr>
        <p:spPr>
          <a:xfrm>
            <a:off x="254648" y="2033059"/>
            <a:ext cx="2458797" cy="1620156"/>
          </a:xfrm>
          <a:prstGeom prst="wedgeRoundRectCallout">
            <a:avLst>
              <a:gd name="adj1" fmla="val 39371"/>
              <a:gd name="adj2" fmla="val 685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400" dirty="0"/>
              <a:t>Mask the middle word in the sentence</a:t>
            </a:r>
          </a:p>
          <a:p>
            <a:pPr marL="171450" indent="-171450">
              <a:buFont typeface="Arial" panose="020B0604020202020204" pitchFamily="34" charset="0"/>
              <a:buChar char="•"/>
            </a:pPr>
            <a:r>
              <a:rPr lang="en-US" sz="1400" dirty="0"/>
              <a:t>Replace FFNN with summation, drop non-linearity</a:t>
            </a:r>
          </a:p>
          <a:p>
            <a:pPr algn="ctr"/>
            <a:endParaRPr lang="en-US" sz="1400" dirty="0"/>
          </a:p>
        </p:txBody>
      </p:sp>
      <p:sp>
        <p:nvSpPr>
          <p:cNvPr id="14" name="Date Placeholder 13">
            <a:extLst>
              <a:ext uri="{FF2B5EF4-FFF2-40B4-BE49-F238E27FC236}">
                <a16:creationId xmlns:a16="http://schemas.microsoft.com/office/drawing/2014/main" id="{F3B8F4A5-0B16-FECF-509F-210CC68637B8}"/>
              </a:ext>
            </a:extLst>
          </p:cNvPr>
          <p:cNvSpPr>
            <a:spLocks noGrp="1"/>
          </p:cNvSpPr>
          <p:nvPr>
            <p:ph type="dt" sz="half" idx="10"/>
          </p:nvPr>
        </p:nvSpPr>
        <p:spPr/>
        <p:txBody>
          <a:bodyPr/>
          <a:lstStyle/>
          <a:p>
            <a:fld id="{50531F9A-5F87-5F41-896D-80889875FD5C}" type="datetime1">
              <a:rPr lang="en-IN" smtClean="0"/>
              <a:t>22/08/23</a:t>
            </a:fld>
            <a:endParaRPr lang="en-US"/>
          </a:p>
        </p:txBody>
      </p:sp>
    </p:spTree>
    <p:extLst>
      <p:ext uri="{BB962C8B-B14F-4D97-AF65-F5344CB8AC3E}">
        <p14:creationId xmlns:p14="http://schemas.microsoft.com/office/powerpoint/2010/main" val="18599520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256E2B-7606-9C4E-7F0D-C3E3F46AC089}"/>
              </a:ext>
            </a:extLst>
          </p:cNvPr>
          <p:cNvSpPr>
            <a:spLocks noGrp="1"/>
          </p:cNvSpPr>
          <p:nvPr>
            <p:ph type="title"/>
          </p:nvPr>
        </p:nvSpPr>
        <p:spPr/>
        <p:txBody>
          <a:bodyPr/>
          <a:lstStyle/>
          <a:p>
            <a:r>
              <a:rPr lang="en-US" dirty="0"/>
              <a:t>Word2vec</a:t>
            </a:r>
          </a:p>
        </p:txBody>
      </p:sp>
      <p:sp>
        <p:nvSpPr>
          <p:cNvPr id="9" name="Content Placeholder 8">
            <a:extLst>
              <a:ext uri="{FF2B5EF4-FFF2-40B4-BE49-F238E27FC236}">
                <a16:creationId xmlns:a16="http://schemas.microsoft.com/office/drawing/2014/main" id="{61DD4388-7229-E10A-24BD-DAA2B8010D64}"/>
              </a:ext>
            </a:extLst>
          </p:cNvPr>
          <p:cNvSpPr>
            <a:spLocks noGrp="1"/>
          </p:cNvSpPr>
          <p:nvPr>
            <p:ph sz="half" idx="1"/>
          </p:nvPr>
        </p:nvSpPr>
        <p:spPr>
          <a:ln>
            <a:solidFill>
              <a:schemeClr val="accent1">
                <a:lumMod val="90000"/>
              </a:schemeClr>
            </a:solidFill>
          </a:ln>
        </p:spPr>
        <p:txBody>
          <a:bodyPr/>
          <a:lstStyle/>
          <a:p>
            <a:pPr marL="0" indent="0">
              <a:buNone/>
            </a:pPr>
            <a:r>
              <a:rPr lang="en-US" b="1" dirty="0"/>
              <a:t>Continuous Bag-of-Words (CBOW)</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0" name="Content Placeholder 9">
            <a:extLst>
              <a:ext uri="{FF2B5EF4-FFF2-40B4-BE49-F238E27FC236}">
                <a16:creationId xmlns:a16="http://schemas.microsoft.com/office/drawing/2014/main" id="{2CFB335C-2DC6-0892-5703-8E2128F8F27C}"/>
              </a:ext>
            </a:extLst>
          </p:cNvPr>
          <p:cNvSpPr>
            <a:spLocks noGrp="1"/>
          </p:cNvSpPr>
          <p:nvPr>
            <p:ph sz="half" idx="2"/>
          </p:nvPr>
        </p:nvSpPr>
        <p:spPr>
          <a:ln>
            <a:solidFill>
              <a:schemeClr val="accent1">
                <a:lumMod val="90000"/>
              </a:schemeClr>
            </a:solidFill>
          </a:ln>
        </p:spPr>
        <p:txBody>
          <a:bodyPr/>
          <a:lstStyle/>
          <a:p>
            <a:pPr marL="0" indent="0">
              <a:buNone/>
            </a:pPr>
            <a:r>
              <a:rPr lang="en-US" b="1" dirty="0" err="1"/>
              <a:t>Skigram</a:t>
            </a:r>
            <a:endParaRPr lang="en-US" b="1"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4" name="Date Placeholder 3">
            <a:extLst>
              <a:ext uri="{FF2B5EF4-FFF2-40B4-BE49-F238E27FC236}">
                <a16:creationId xmlns:a16="http://schemas.microsoft.com/office/drawing/2014/main" id="{B3F40D5B-A8DB-3730-4767-D0EC27440470}"/>
              </a:ext>
            </a:extLst>
          </p:cNvPr>
          <p:cNvSpPr>
            <a:spLocks noGrp="1"/>
          </p:cNvSpPr>
          <p:nvPr>
            <p:ph type="dt" sz="half" idx="10"/>
          </p:nvPr>
        </p:nvSpPr>
        <p:spPr/>
        <p:txBody>
          <a:bodyPr/>
          <a:lstStyle/>
          <a:p>
            <a:fld id="{BE2DDE15-8759-2442-9584-9AC7651DF13C}" type="datetime1">
              <a:rPr lang="en-IN" smtClean="0"/>
              <a:t>22/08/23</a:t>
            </a:fld>
            <a:endParaRPr lang="en-US" dirty="0"/>
          </a:p>
        </p:txBody>
      </p:sp>
      <p:sp>
        <p:nvSpPr>
          <p:cNvPr id="5" name="Footer Placeholder 4">
            <a:extLst>
              <a:ext uri="{FF2B5EF4-FFF2-40B4-BE49-F238E27FC236}">
                <a16:creationId xmlns:a16="http://schemas.microsoft.com/office/drawing/2014/main" id="{4180B88A-DAA8-5BB1-F8D3-E17E77CAECE7}"/>
              </a:ext>
            </a:extLst>
          </p:cNvPr>
          <p:cNvSpPr>
            <a:spLocks noGrp="1"/>
          </p:cNvSpPr>
          <p:nvPr>
            <p:ph type="ftr" sz="quarter" idx="11"/>
          </p:nvPr>
        </p:nvSpPr>
        <p:spPr/>
        <p:txBody>
          <a:bodyPr/>
          <a:lstStyle/>
          <a:p>
            <a:r>
              <a:rPr lang="en-US" dirty="0"/>
              <a:t>Rudra Murthy</a:t>
            </a:r>
          </a:p>
        </p:txBody>
      </p:sp>
      <p:sp>
        <p:nvSpPr>
          <p:cNvPr id="6" name="Slide Number Placeholder 5">
            <a:extLst>
              <a:ext uri="{FF2B5EF4-FFF2-40B4-BE49-F238E27FC236}">
                <a16:creationId xmlns:a16="http://schemas.microsoft.com/office/drawing/2014/main" id="{0D2BA730-98C4-457D-BADD-FB8FFEDFBEA4}"/>
              </a:ext>
            </a:extLst>
          </p:cNvPr>
          <p:cNvSpPr>
            <a:spLocks noGrp="1"/>
          </p:cNvSpPr>
          <p:nvPr>
            <p:ph type="sldNum" sz="quarter" idx="12"/>
          </p:nvPr>
        </p:nvSpPr>
        <p:spPr/>
        <p:txBody>
          <a:bodyPr/>
          <a:lstStyle/>
          <a:p>
            <a:fld id="{8E76CBA5-E987-5E44-BC9F-E1C771F6FE5A}" type="slidenum">
              <a:rPr lang="en-US" smtClean="0"/>
              <a:t>79</a:t>
            </a:fld>
            <a:endParaRPr lang="en-US"/>
          </a:p>
        </p:txBody>
      </p:sp>
      <p:graphicFrame>
        <p:nvGraphicFramePr>
          <p:cNvPr id="11" name="Table 11">
            <a:extLst>
              <a:ext uri="{FF2B5EF4-FFF2-40B4-BE49-F238E27FC236}">
                <a16:creationId xmlns:a16="http://schemas.microsoft.com/office/drawing/2014/main" id="{CE16248D-41BB-5432-C1F2-015225A0A843}"/>
              </a:ext>
            </a:extLst>
          </p:cNvPr>
          <p:cNvGraphicFramePr>
            <a:graphicFrameLocks noGrp="1"/>
          </p:cNvGraphicFramePr>
          <p:nvPr>
            <p:extLst>
              <p:ext uri="{D42A27DB-BD31-4B8C-83A1-F6EECF244321}">
                <p14:modId xmlns:p14="http://schemas.microsoft.com/office/powerpoint/2010/main" val="1221111037"/>
              </p:ext>
            </p:extLst>
          </p:nvPr>
        </p:nvGraphicFramePr>
        <p:xfrm>
          <a:off x="660400" y="2907800"/>
          <a:ext cx="2597807" cy="2595880"/>
        </p:xfrm>
        <a:graphic>
          <a:graphicData uri="http://schemas.openxmlformats.org/drawingml/2006/table">
            <a:tbl>
              <a:tblPr bandRow="1">
                <a:tableStyleId>{5C22544A-7EE6-4342-B048-85BDC9FD1C3A}</a:tableStyleId>
              </a:tblPr>
              <a:tblGrid>
                <a:gridCol w="1000234">
                  <a:extLst>
                    <a:ext uri="{9D8B030D-6E8A-4147-A177-3AD203B41FA5}">
                      <a16:colId xmlns:a16="http://schemas.microsoft.com/office/drawing/2014/main" val="600208670"/>
                    </a:ext>
                  </a:extLst>
                </a:gridCol>
                <a:gridCol w="777766">
                  <a:extLst>
                    <a:ext uri="{9D8B030D-6E8A-4147-A177-3AD203B41FA5}">
                      <a16:colId xmlns:a16="http://schemas.microsoft.com/office/drawing/2014/main" val="671176531"/>
                    </a:ext>
                  </a:extLst>
                </a:gridCol>
                <a:gridCol w="819807">
                  <a:extLst>
                    <a:ext uri="{9D8B030D-6E8A-4147-A177-3AD203B41FA5}">
                      <a16:colId xmlns:a16="http://schemas.microsoft.com/office/drawing/2014/main" val="3394720594"/>
                    </a:ext>
                  </a:extLst>
                </a:gridCol>
              </a:tblGrid>
              <a:tr h="370840">
                <a:tc>
                  <a:txBody>
                    <a:bodyPr/>
                    <a:lstStyle/>
                    <a:p>
                      <a:pPr algn="ctr"/>
                      <a:r>
                        <a:rPr lang="en-US" b="1" dirty="0">
                          <a:solidFill>
                            <a:schemeClr val="tx1"/>
                          </a:solidFill>
                        </a:rPr>
                        <a:t>Inputs</a:t>
                      </a:r>
                    </a:p>
                  </a:txBody>
                  <a:tcPr>
                    <a:noFill/>
                  </a:tcPr>
                </a:tc>
                <a:tc>
                  <a:txBody>
                    <a:bodyPr/>
                    <a:lstStyle/>
                    <a:p>
                      <a:pPr algn="ctr"/>
                      <a:endParaRPr lang="en-US" b="1" dirty="0">
                        <a:solidFill>
                          <a:schemeClr val="tx1"/>
                        </a:solidFill>
                      </a:endParaRPr>
                    </a:p>
                  </a:txBody>
                  <a:tcPr>
                    <a:noFill/>
                  </a:tcPr>
                </a:tc>
                <a:tc>
                  <a:txBody>
                    <a:bodyPr/>
                    <a:lstStyle/>
                    <a:p>
                      <a:pPr algn="ctr"/>
                      <a:endParaRPr lang="en-US" b="1" dirty="0">
                        <a:solidFill>
                          <a:schemeClr val="tx1"/>
                        </a:solidFill>
                      </a:endParaRPr>
                    </a:p>
                  </a:txBody>
                  <a:tcPr>
                    <a:noFill/>
                  </a:tcPr>
                </a:tc>
                <a:extLst>
                  <a:ext uri="{0D108BD9-81ED-4DB2-BD59-A6C34878D82A}">
                    <a16:rowId xmlns:a16="http://schemas.microsoft.com/office/drawing/2014/main" val="3457095015"/>
                  </a:ext>
                </a:extLst>
              </a:tr>
              <a:tr h="370840">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extLst>
                  <a:ext uri="{0D108BD9-81ED-4DB2-BD59-A6C34878D82A}">
                    <a16:rowId xmlns:a16="http://schemas.microsoft.com/office/drawing/2014/main" val="406774644"/>
                  </a:ext>
                </a:extLst>
              </a:tr>
              <a:tr h="370840">
                <a:tc>
                  <a:txBody>
                    <a:bodyPr/>
                    <a:lstStyle/>
                    <a:p>
                      <a:r>
                        <a:rPr lang="en-US" b="0" dirty="0">
                          <a:solidFill>
                            <a:schemeClr val="tx1"/>
                          </a:solidFill>
                        </a:rPr>
                        <a:t>the</a:t>
                      </a:r>
                    </a:p>
                  </a:txBody>
                  <a:tcPr>
                    <a:noFill/>
                  </a:tcPr>
                </a:tc>
                <a:tc rowSpan="5">
                  <a:txBody>
                    <a:bodyPr/>
                    <a:lstStyle/>
                    <a:p>
                      <a:pPr algn="ctr"/>
                      <a:r>
                        <a:rPr lang="en-US" sz="1400" b="0" dirty="0">
                          <a:solidFill>
                            <a:schemeClr val="tx1"/>
                          </a:solidFill>
                        </a:rPr>
                        <a:t>Look-up Table</a:t>
                      </a:r>
                    </a:p>
                  </a:txBody>
                  <a:tcPr anchor="ctr">
                    <a:solidFill>
                      <a:schemeClr val="tx2">
                        <a:lumMod val="40000"/>
                        <a:lumOff val="60000"/>
                      </a:schemeClr>
                    </a:solidFill>
                  </a:tcPr>
                </a:tc>
                <a:tc>
                  <a:txBody>
                    <a:bodyPr/>
                    <a:lstStyle/>
                    <a:p>
                      <a:pPr algn="ctr"/>
                      <a:r>
                        <a:rPr lang="en-US" b="0" dirty="0" err="1">
                          <a:solidFill>
                            <a:schemeClr val="bg1"/>
                          </a:solidFill>
                        </a:rPr>
                        <a:t>w</a:t>
                      </a:r>
                      <a:r>
                        <a:rPr lang="en-US" b="0" baseline="-25000" dirty="0" err="1">
                          <a:solidFill>
                            <a:schemeClr val="bg1"/>
                          </a:solidFill>
                        </a:rPr>
                        <a:t>the</a:t>
                      </a:r>
                      <a:endParaRPr lang="en-US" b="0" dirty="0">
                        <a:solidFill>
                          <a:schemeClr val="bg1"/>
                        </a:solidFill>
                      </a:endParaRPr>
                    </a:p>
                  </a:txBody>
                  <a:tcPr anchor="ctr">
                    <a:solidFill>
                      <a:schemeClr val="accent2"/>
                    </a:solidFill>
                  </a:tcPr>
                </a:tc>
                <a:extLst>
                  <a:ext uri="{0D108BD9-81ED-4DB2-BD59-A6C34878D82A}">
                    <a16:rowId xmlns:a16="http://schemas.microsoft.com/office/drawing/2014/main" val="1547108258"/>
                  </a:ext>
                </a:extLst>
              </a:tr>
              <a:tr h="370840">
                <a:tc>
                  <a:txBody>
                    <a:bodyPr/>
                    <a:lstStyle/>
                    <a:p>
                      <a:r>
                        <a:rPr lang="en-US" dirty="0"/>
                        <a:t>cat</a:t>
                      </a:r>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cat</a:t>
                      </a:r>
                      <a:endParaRPr lang="en-US" b="0" dirty="0">
                        <a:solidFill>
                          <a:schemeClr val="bg1"/>
                        </a:solidFill>
                      </a:endParaRPr>
                    </a:p>
                  </a:txBody>
                  <a:tcPr anchor="ctr">
                    <a:solidFill>
                      <a:schemeClr val="accent2"/>
                    </a:solidFill>
                  </a:tcPr>
                </a:tc>
                <a:extLst>
                  <a:ext uri="{0D108BD9-81ED-4DB2-BD59-A6C34878D82A}">
                    <a16:rowId xmlns:a16="http://schemas.microsoft.com/office/drawing/2014/main" val="2183477289"/>
                  </a:ext>
                </a:extLst>
              </a:tr>
              <a:tr h="370840">
                <a:tc>
                  <a:txBody>
                    <a:bodyPr/>
                    <a:lstStyle/>
                    <a:p>
                      <a:r>
                        <a:rPr lang="en-US" strike="sngStrike" dirty="0"/>
                        <a:t>ate</a:t>
                      </a:r>
                    </a:p>
                  </a:txBody>
                  <a:tcPr>
                    <a:noFill/>
                  </a:tcPr>
                </a:tc>
                <a:tc vMerge="1">
                  <a:txBody>
                    <a:bodyPr/>
                    <a:lstStyle/>
                    <a:p>
                      <a:endParaRPr lang="en-US" strike="sngStrike" dirty="0"/>
                    </a:p>
                  </a:txBody>
                  <a:tcPr>
                    <a:solidFill>
                      <a:schemeClr val="tx2">
                        <a:lumMod val="40000"/>
                        <a:lumOff val="60000"/>
                      </a:schemeClr>
                    </a:solidFill>
                  </a:tcPr>
                </a:tc>
                <a:tc>
                  <a:txBody>
                    <a:bodyPr/>
                    <a:lstStyle/>
                    <a:p>
                      <a:pPr algn="ctr"/>
                      <a:endParaRPr lang="en-US" b="0" dirty="0">
                        <a:solidFill>
                          <a:schemeClr val="tx1"/>
                        </a:solidFill>
                      </a:endParaRPr>
                    </a:p>
                  </a:txBody>
                  <a:tcPr anchor="ctr">
                    <a:noFill/>
                  </a:tcPr>
                </a:tc>
                <a:extLst>
                  <a:ext uri="{0D108BD9-81ED-4DB2-BD59-A6C34878D82A}">
                    <a16:rowId xmlns:a16="http://schemas.microsoft.com/office/drawing/2014/main" val="2293741637"/>
                  </a:ext>
                </a:extLst>
              </a:tr>
              <a:tr h="370840">
                <a:tc>
                  <a:txBody>
                    <a:bodyPr/>
                    <a:lstStyle/>
                    <a:p>
                      <a:r>
                        <a:rPr lang="en-US" dirty="0"/>
                        <a:t>a</a:t>
                      </a:r>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a</a:t>
                      </a:r>
                      <a:endParaRPr lang="en-US" b="0" dirty="0">
                        <a:solidFill>
                          <a:schemeClr val="bg1"/>
                        </a:solidFill>
                      </a:endParaRPr>
                    </a:p>
                  </a:txBody>
                  <a:tcPr anchor="ctr">
                    <a:solidFill>
                      <a:schemeClr val="accent2"/>
                    </a:solidFill>
                  </a:tcPr>
                </a:tc>
                <a:extLst>
                  <a:ext uri="{0D108BD9-81ED-4DB2-BD59-A6C34878D82A}">
                    <a16:rowId xmlns:a16="http://schemas.microsoft.com/office/drawing/2014/main" val="1642952664"/>
                  </a:ext>
                </a:extLst>
              </a:tr>
              <a:tr h="370840">
                <a:tc>
                  <a:txBody>
                    <a:bodyPr/>
                    <a:lstStyle/>
                    <a:p>
                      <a:r>
                        <a:rPr lang="en-US" dirty="0"/>
                        <a:t>mice</a:t>
                      </a:r>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mice</a:t>
                      </a:r>
                      <a:endParaRPr lang="en-US" b="0" dirty="0">
                        <a:solidFill>
                          <a:schemeClr val="bg1"/>
                        </a:solidFill>
                      </a:endParaRPr>
                    </a:p>
                  </a:txBody>
                  <a:tcPr anchor="ctr">
                    <a:solidFill>
                      <a:schemeClr val="accent2"/>
                    </a:solidFill>
                  </a:tcPr>
                </a:tc>
                <a:extLst>
                  <a:ext uri="{0D108BD9-81ED-4DB2-BD59-A6C34878D82A}">
                    <a16:rowId xmlns:a16="http://schemas.microsoft.com/office/drawing/2014/main" val="3529589433"/>
                  </a:ext>
                </a:extLst>
              </a:tr>
            </a:tbl>
          </a:graphicData>
        </a:graphic>
      </p:graphicFrame>
      <p:sp>
        <p:nvSpPr>
          <p:cNvPr id="12" name="Rectangle 11">
            <a:extLst>
              <a:ext uri="{FF2B5EF4-FFF2-40B4-BE49-F238E27FC236}">
                <a16:creationId xmlns:a16="http://schemas.microsoft.com/office/drawing/2014/main" id="{B0FC3003-0AF2-B8D8-8AE2-201DF1730246}"/>
              </a:ext>
            </a:extLst>
          </p:cNvPr>
          <p:cNvSpPr/>
          <p:nvPr/>
        </p:nvSpPr>
        <p:spPr>
          <a:xfrm>
            <a:off x="3443041" y="4382813"/>
            <a:ext cx="693683" cy="3153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Sum</a:t>
            </a:r>
          </a:p>
        </p:txBody>
      </p:sp>
      <p:sp>
        <p:nvSpPr>
          <p:cNvPr id="13" name="Rectangle 12">
            <a:extLst>
              <a:ext uri="{FF2B5EF4-FFF2-40B4-BE49-F238E27FC236}">
                <a16:creationId xmlns:a16="http://schemas.microsoft.com/office/drawing/2014/main" id="{04D01EE3-1021-7702-2BB6-331EFA9C4CE2}"/>
              </a:ext>
            </a:extLst>
          </p:cNvPr>
          <p:cNvSpPr/>
          <p:nvPr/>
        </p:nvSpPr>
        <p:spPr>
          <a:xfrm>
            <a:off x="4499331" y="4382813"/>
            <a:ext cx="693683" cy="31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bg1"/>
                </a:solidFill>
              </a:rPr>
              <a:t>w</a:t>
            </a:r>
            <a:r>
              <a:rPr lang="en-US" b="0" baseline="-25000" dirty="0" err="1">
                <a:solidFill>
                  <a:schemeClr val="bg1"/>
                </a:solidFill>
              </a:rPr>
              <a:t>ate</a:t>
            </a:r>
            <a:endParaRPr lang="en-US" dirty="0">
              <a:solidFill>
                <a:schemeClr val="bg1"/>
              </a:solidFill>
            </a:endParaRPr>
          </a:p>
        </p:txBody>
      </p:sp>
      <p:cxnSp>
        <p:nvCxnSpPr>
          <p:cNvPr id="15" name="Straight Arrow Connector 14">
            <a:extLst>
              <a:ext uri="{FF2B5EF4-FFF2-40B4-BE49-F238E27FC236}">
                <a16:creationId xmlns:a16="http://schemas.microsoft.com/office/drawing/2014/main" id="{C3823785-7FCC-7CF9-C7AD-F78AE736AF74}"/>
              </a:ext>
            </a:extLst>
          </p:cNvPr>
          <p:cNvCxnSpPr/>
          <p:nvPr/>
        </p:nvCxnSpPr>
        <p:spPr>
          <a:xfrm>
            <a:off x="1103586" y="3872800"/>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CF10784-AFF2-F1A1-E921-6F6D8172A9FC}"/>
              </a:ext>
            </a:extLst>
          </p:cNvPr>
          <p:cNvCxnSpPr/>
          <p:nvPr/>
        </p:nvCxnSpPr>
        <p:spPr>
          <a:xfrm>
            <a:off x="1087820" y="4215988"/>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7A1223-18F6-FC07-FD11-CBF867935F04}"/>
              </a:ext>
            </a:extLst>
          </p:cNvPr>
          <p:cNvCxnSpPr/>
          <p:nvPr/>
        </p:nvCxnSpPr>
        <p:spPr>
          <a:xfrm>
            <a:off x="1087820" y="4971131"/>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F069A09-08C8-A068-1CAF-49117E1AB3D9}"/>
              </a:ext>
            </a:extLst>
          </p:cNvPr>
          <p:cNvCxnSpPr>
            <a:cxnSpLocks/>
          </p:cNvCxnSpPr>
          <p:nvPr/>
        </p:nvCxnSpPr>
        <p:spPr>
          <a:xfrm>
            <a:off x="1234965" y="5349503"/>
            <a:ext cx="399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D13FC9-0215-E714-AD39-923663894F0B}"/>
              </a:ext>
            </a:extLst>
          </p:cNvPr>
          <p:cNvCxnSpPr>
            <a:cxnSpLocks/>
          </p:cNvCxnSpPr>
          <p:nvPr/>
        </p:nvCxnSpPr>
        <p:spPr>
          <a:xfrm>
            <a:off x="2396358" y="3872800"/>
            <a:ext cx="289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9476EDC-FAF6-77B6-9B81-436469E12305}"/>
              </a:ext>
            </a:extLst>
          </p:cNvPr>
          <p:cNvCxnSpPr>
            <a:cxnSpLocks/>
          </p:cNvCxnSpPr>
          <p:nvPr/>
        </p:nvCxnSpPr>
        <p:spPr>
          <a:xfrm>
            <a:off x="2396358" y="4215988"/>
            <a:ext cx="273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ADC18AE-C76B-856A-40F0-981CA7E81B87}"/>
              </a:ext>
            </a:extLst>
          </p:cNvPr>
          <p:cNvCxnSpPr>
            <a:cxnSpLocks/>
          </p:cNvCxnSpPr>
          <p:nvPr/>
        </p:nvCxnSpPr>
        <p:spPr>
          <a:xfrm>
            <a:off x="2396358" y="4971131"/>
            <a:ext cx="273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5FC787-F41F-7AB3-898C-D038871DF225}"/>
              </a:ext>
            </a:extLst>
          </p:cNvPr>
          <p:cNvCxnSpPr>
            <a:cxnSpLocks/>
          </p:cNvCxnSpPr>
          <p:nvPr/>
        </p:nvCxnSpPr>
        <p:spPr>
          <a:xfrm>
            <a:off x="2396358" y="5349503"/>
            <a:ext cx="273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2D7D35C-961F-A620-E40D-B30B9971AE69}"/>
              </a:ext>
            </a:extLst>
          </p:cNvPr>
          <p:cNvCxnSpPr>
            <a:cxnSpLocks/>
          </p:cNvCxnSpPr>
          <p:nvPr/>
        </p:nvCxnSpPr>
        <p:spPr>
          <a:xfrm>
            <a:off x="3258207" y="3878673"/>
            <a:ext cx="33633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D37F9A5-D0D3-7471-AAF6-750FB4FADE59}"/>
              </a:ext>
            </a:extLst>
          </p:cNvPr>
          <p:cNvCxnSpPr>
            <a:cxnSpLocks/>
            <a:stCxn id="11" idx="3"/>
          </p:cNvCxnSpPr>
          <p:nvPr/>
        </p:nvCxnSpPr>
        <p:spPr>
          <a:xfrm>
            <a:off x="3258207" y="4205740"/>
            <a:ext cx="132015" cy="19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D11F8E2-76CA-B6BA-7496-E9A852404F35}"/>
              </a:ext>
            </a:extLst>
          </p:cNvPr>
          <p:cNvCxnSpPr>
            <a:cxnSpLocks/>
          </p:cNvCxnSpPr>
          <p:nvPr/>
        </p:nvCxnSpPr>
        <p:spPr>
          <a:xfrm flipV="1">
            <a:off x="3257797" y="4671711"/>
            <a:ext cx="150122" cy="23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B84ACFA-FB66-737F-5F29-F8F9AD9E9F04}"/>
              </a:ext>
            </a:extLst>
          </p:cNvPr>
          <p:cNvCxnSpPr>
            <a:cxnSpLocks/>
          </p:cNvCxnSpPr>
          <p:nvPr/>
        </p:nvCxnSpPr>
        <p:spPr>
          <a:xfrm flipV="1">
            <a:off x="3268717" y="4746177"/>
            <a:ext cx="325821" cy="509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1558EA9-C4D6-5468-B7FD-1FC5C28E094F}"/>
              </a:ext>
            </a:extLst>
          </p:cNvPr>
          <p:cNvCxnSpPr>
            <a:cxnSpLocks/>
            <a:endCxn id="13" idx="1"/>
          </p:cNvCxnSpPr>
          <p:nvPr/>
        </p:nvCxnSpPr>
        <p:spPr>
          <a:xfrm>
            <a:off x="4144340" y="4540468"/>
            <a:ext cx="3549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6F0FE82-F45B-5C3A-8A04-69490A4103DE}"/>
              </a:ext>
            </a:extLst>
          </p:cNvPr>
          <p:cNvSpPr txBox="1"/>
          <p:nvPr/>
        </p:nvSpPr>
        <p:spPr>
          <a:xfrm>
            <a:off x="4321835" y="3199570"/>
            <a:ext cx="976549" cy="369332"/>
          </a:xfrm>
          <a:prstGeom prst="rect">
            <a:avLst/>
          </a:prstGeom>
          <a:noFill/>
        </p:spPr>
        <p:txBody>
          <a:bodyPr wrap="none" rtlCol="0">
            <a:spAutoFit/>
          </a:bodyPr>
          <a:lstStyle/>
          <a:p>
            <a:r>
              <a:rPr lang="en-US" b="1" dirty="0"/>
              <a:t>Output</a:t>
            </a:r>
          </a:p>
        </p:txBody>
      </p:sp>
      <p:graphicFrame>
        <p:nvGraphicFramePr>
          <p:cNvPr id="39" name="Table 11">
            <a:extLst>
              <a:ext uri="{FF2B5EF4-FFF2-40B4-BE49-F238E27FC236}">
                <a16:creationId xmlns:a16="http://schemas.microsoft.com/office/drawing/2014/main" id="{4E3AF121-5608-3472-B44F-087C638BB767}"/>
              </a:ext>
            </a:extLst>
          </p:cNvPr>
          <p:cNvGraphicFramePr>
            <a:graphicFrameLocks noGrp="1"/>
          </p:cNvGraphicFramePr>
          <p:nvPr>
            <p:extLst>
              <p:ext uri="{D42A27DB-BD31-4B8C-83A1-F6EECF244321}">
                <p14:modId xmlns:p14="http://schemas.microsoft.com/office/powerpoint/2010/main" val="2637112284"/>
              </p:ext>
            </p:extLst>
          </p:nvPr>
        </p:nvGraphicFramePr>
        <p:xfrm>
          <a:off x="9075705" y="3153417"/>
          <a:ext cx="1820041" cy="2595880"/>
        </p:xfrm>
        <a:graphic>
          <a:graphicData uri="http://schemas.openxmlformats.org/drawingml/2006/table">
            <a:tbl>
              <a:tblPr bandRow="1">
                <a:tableStyleId>{5C22544A-7EE6-4342-B048-85BDC9FD1C3A}</a:tableStyleId>
              </a:tblPr>
              <a:tblGrid>
                <a:gridCol w="1000234">
                  <a:extLst>
                    <a:ext uri="{9D8B030D-6E8A-4147-A177-3AD203B41FA5}">
                      <a16:colId xmlns:a16="http://schemas.microsoft.com/office/drawing/2014/main" val="600208670"/>
                    </a:ext>
                  </a:extLst>
                </a:gridCol>
                <a:gridCol w="819807">
                  <a:extLst>
                    <a:ext uri="{9D8B030D-6E8A-4147-A177-3AD203B41FA5}">
                      <a16:colId xmlns:a16="http://schemas.microsoft.com/office/drawing/2014/main" val="3394720594"/>
                    </a:ext>
                  </a:extLst>
                </a:gridCol>
              </a:tblGrid>
              <a:tr h="370840">
                <a:tc>
                  <a:txBody>
                    <a:bodyPr/>
                    <a:lstStyle/>
                    <a:p>
                      <a:pPr algn="ctr"/>
                      <a:endParaRPr lang="en-US" b="1" dirty="0">
                        <a:solidFill>
                          <a:schemeClr val="tx1"/>
                        </a:solidFill>
                      </a:endParaRPr>
                    </a:p>
                  </a:txBody>
                  <a:tcPr>
                    <a:noFill/>
                  </a:tcPr>
                </a:tc>
                <a:tc>
                  <a:txBody>
                    <a:bodyPr/>
                    <a:lstStyle/>
                    <a:p>
                      <a:pPr algn="ctr"/>
                      <a:endParaRPr lang="en-US" b="1" dirty="0">
                        <a:solidFill>
                          <a:schemeClr val="tx1"/>
                        </a:solidFill>
                      </a:endParaRPr>
                    </a:p>
                  </a:txBody>
                  <a:tcPr>
                    <a:noFill/>
                  </a:tcPr>
                </a:tc>
                <a:extLst>
                  <a:ext uri="{0D108BD9-81ED-4DB2-BD59-A6C34878D82A}">
                    <a16:rowId xmlns:a16="http://schemas.microsoft.com/office/drawing/2014/main" val="3457095015"/>
                  </a:ext>
                </a:extLst>
              </a:tr>
              <a:tr h="370840">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extLst>
                  <a:ext uri="{0D108BD9-81ED-4DB2-BD59-A6C34878D82A}">
                    <a16:rowId xmlns:a16="http://schemas.microsoft.com/office/drawing/2014/main" val="406774644"/>
                  </a:ext>
                </a:extLst>
              </a:tr>
              <a:tr h="370840">
                <a:tc>
                  <a:txBody>
                    <a:bodyPr/>
                    <a:lstStyle/>
                    <a:p>
                      <a:pPr algn="ctr"/>
                      <a:r>
                        <a:rPr lang="en-US" b="0" dirty="0" err="1">
                          <a:solidFill>
                            <a:schemeClr val="bg1"/>
                          </a:solidFill>
                        </a:rPr>
                        <a:t>w</a:t>
                      </a:r>
                      <a:r>
                        <a:rPr lang="en-US" b="0" baseline="-25000" dirty="0" err="1">
                          <a:solidFill>
                            <a:schemeClr val="bg1"/>
                          </a:solidFill>
                        </a:rPr>
                        <a:t>the</a:t>
                      </a:r>
                      <a:endParaRPr lang="en-US" b="0" dirty="0">
                        <a:solidFill>
                          <a:schemeClr val="bg1"/>
                        </a:solidFill>
                      </a:endParaRPr>
                    </a:p>
                  </a:txBody>
                  <a:tcPr anchor="ctr">
                    <a:solidFill>
                      <a:schemeClr val="accent1"/>
                    </a:solidFill>
                  </a:tcPr>
                </a:tc>
                <a:tc>
                  <a:txBody>
                    <a:bodyPr/>
                    <a:lstStyle/>
                    <a:p>
                      <a:pPr algn="ctr"/>
                      <a:r>
                        <a:rPr lang="en-US" b="0" dirty="0">
                          <a:solidFill>
                            <a:schemeClr val="tx1"/>
                          </a:solidFill>
                        </a:rPr>
                        <a:t>the</a:t>
                      </a:r>
                    </a:p>
                  </a:txBody>
                  <a:tcPr anchor="ctr">
                    <a:noFill/>
                  </a:tcPr>
                </a:tc>
                <a:extLst>
                  <a:ext uri="{0D108BD9-81ED-4DB2-BD59-A6C34878D82A}">
                    <a16:rowId xmlns:a16="http://schemas.microsoft.com/office/drawing/2014/main" val="154710825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cat</a:t>
                      </a:r>
                      <a:endParaRPr lang="en-US" b="0" dirty="0">
                        <a:solidFill>
                          <a:schemeClr val="bg1"/>
                        </a:solidFill>
                      </a:endParaRPr>
                    </a:p>
                  </a:txBody>
                  <a:tcPr anchor="c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cat</a:t>
                      </a:r>
                    </a:p>
                  </a:txBody>
                  <a:tcPr anchor="ctr">
                    <a:noFill/>
                  </a:tcPr>
                </a:tc>
                <a:extLst>
                  <a:ext uri="{0D108BD9-81ED-4DB2-BD59-A6C34878D82A}">
                    <a16:rowId xmlns:a16="http://schemas.microsoft.com/office/drawing/2014/main" val="2183477289"/>
                  </a:ext>
                </a:extLst>
              </a:tr>
              <a:tr h="370840">
                <a:tc>
                  <a:txBody>
                    <a:bodyPr/>
                    <a:lstStyle/>
                    <a:p>
                      <a:pPr algn="ctr"/>
                      <a:endParaRPr lang="en-US" b="0" dirty="0">
                        <a:solidFill>
                          <a:schemeClr val="bg1"/>
                        </a:solidFill>
                      </a:endParaRPr>
                    </a:p>
                  </a:txBody>
                  <a:tcPr anchor="ctr">
                    <a:noFill/>
                  </a:tcPr>
                </a:tc>
                <a:tc>
                  <a:txBody>
                    <a:bodyPr/>
                    <a:lstStyle/>
                    <a:p>
                      <a:pPr algn="ctr"/>
                      <a:endParaRPr lang="en-US" b="0" dirty="0">
                        <a:solidFill>
                          <a:schemeClr val="tx1"/>
                        </a:solidFill>
                      </a:endParaRPr>
                    </a:p>
                  </a:txBody>
                  <a:tcPr anchor="ctr">
                    <a:noFill/>
                  </a:tcPr>
                </a:tc>
                <a:extLst>
                  <a:ext uri="{0D108BD9-81ED-4DB2-BD59-A6C34878D82A}">
                    <a16:rowId xmlns:a16="http://schemas.microsoft.com/office/drawing/2014/main" val="229374163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a</a:t>
                      </a:r>
                      <a:endParaRPr lang="en-US" b="0" dirty="0">
                        <a:solidFill>
                          <a:schemeClr val="bg1"/>
                        </a:solidFill>
                      </a:endParaRPr>
                    </a:p>
                  </a:txBody>
                  <a:tcPr anchor="c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a</a:t>
                      </a:r>
                    </a:p>
                  </a:txBody>
                  <a:tcPr anchor="ctr">
                    <a:noFill/>
                  </a:tcPr>
                </a:tc>
                <a:extLst>
                  <a:ext uri="{0D108BD9-81ED-4DB2-BD59-A6C34878D82A}">
                    <a16:rowId xmlns:a16="http://schemas.microsoft.com/office/drawing/2014/main" val="164295266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mice</a:t>
                      </a:r>
                      <a:endParaRPr lang="en-US" b="0" dirty="0">
                        <a:solidFill>
                          <a:schemeClr val="bg1"/>
                        </a:solidFill>
                      </a:endParaRPr>
                    </a:p>
                  </a:txBody>
                  <a:tcPr anchor="c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mice</a:t>
                      </a:r>
                    </a:p>
                  </a:txBody>
                  <a:tcPr anchor="ctr">
                    <a:noFill/>
                  </a:tcPr>
                </a:tc>
                <a:extLst>
                  <a:ext uri="{0D108BD9-81ED-4DB2-BD59-A6C34878D82A}">
                    <a16:rowId xmlns:a16="http://schemas.microsoft.com/office/drawing/2014/main" val="3529589433"/>
                  </a:ext>
                </a:extLst>
              </a:tr>
            </a:tbl>
          </a:graphicData>
        </a:graphic>
      </p:graphicFrame>
      <p:cxnSp>
        <p:nvCxnSpPr>
          <p:cNvPr id="42" name="Straight Arrow Connector 41">
            <a:extLst>
              <a:ext uri="{FF2B5EF4-FFF2-40B4-BE49-F238E27FC236}">
                <a16:creationId xmlns:a16="http://schemas.microsoft.com/office/drawing/2014/main" id="{367BD17D-DACF-2DE6-D463-79E884DBD082}"/>
              </a:ext>
            </a:extLst>
          </p:cNvPr>
          <p:cNvCxnSpPr/>
          <p:nvPr/>
        </p:nvCxnSpPr>
        <p:spPr>
          <a:xfrm>
            <a:off x="9750117" y="4118417"/>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2A94C7F-54A0-8E5B-D2AC-65E330807004}"/>
              </a:ext>
            </a:extLst>
          </p:cNvPr>
          <p:cNvCxnSpPr/>
          <p:nvPr/>
        </p:nvCxnSpPr>
        <p:spPr>
          <a:xfrm>
            <a:off x="9734351" y="4461605"/>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75D1141-23D1-E01B-2BA2-CF10E431F3E4}"/>
              </a:ext>
            </a:extLst>
          </p:cNvPr>
          <p:cNvCxnSpPr/>
          <p:nvPr/>
        </p:nvCxnSpPr>
        <p:spPr>
          <a:xfrm>
            <a:off x="9734351" y="5216748"/>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1F01CD0-2A96-8227-5EFA-D57A1E6DA8AD}"/>
              </a:ext>
            </a:extLst>
          </p:cNvPr>
          <p:cNvCxnSpPr>
            <a:cxnSpLocks/>
          </p:cNvCxnSpPr>
          <p:nvPr/>
        </p:nvCxnSpPr>
        <p:spPr>
          <a:xfrm>
            <a:off x="9881496" y="5595120"/>
            <a:ext cx="399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3C892F0-9065-5F86-DC4D-2647911AC8A0}"/>
              </a:ext>
            </a:extLst>
          </p:cNvPr>
          <p:cNvSpPr txBox="1"/>
          <p:nvPr/>
        </p:nvSpPr>
        <p:spPr>
          <a:xfrm>
            <a:off x="9474201" y="2336562"/>
            <a:ext cx="976549" cy="369332"/>
          </a:xfrm>
          <a:prstGeom prst="rect">
            <a:avLst/>
          </a:prstGeom>
          <a:noFill/>
        </p:spPr>
        <p:txBody>
          <a:bodyPr wrap="none" rtlCol="0">
            <a:spAutoFit/>
          </a:bodyPr>
          <a:lstStyle/>
          <a:p>
            <a:r>
              <a:rPr lang="en-US" b="1" dirty="0"/>
              <a:t>Output</a:t>
            </a:r>
          </a:p>
        </p:txBody>
      </p:sp>
      <p:cxnSp>
        <p:nvCxnSpPr>
          <p:cNvPr id="59" name="Straight Arrow Connector 58">
            <a:extLst>
              <a:ext uri="{FF2B5EF4-FFF2-40B4-BE49-F238E27FC236}">
                <a16:creationId xmlns:a16="http://schemas.microsoft.com/office/drawing/2014/main" id="{A94A6A80-A409-A645-FEAD-1134BF8A3BD2}"/>
              </a:ext>
            </a:extLst>
          </p:cNvPr>
          <p:cNvCxnSpPr>
            <a:cxnSpLocks/>
          </p:cNvCxnSpPr>
          <p:nvPr/>
        </p:nvCxnSpPr>
        <p:spPr>
          <a:xfrm flipV="1">
            <a:off x="8421696" y="4118417"/>
            <a:ext cx="654009" cy="611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A44443E-AFA0-F2DF-3735-571C7429F6F6}"/>
              </a:ext>
            </a:extLst>
          </p:cNvPr>
          <p:cNvCxnSpPr>
            <a:cxnSpLocks/>
            <a:endCxn id="39" idx="1"/>
          </p:cNvCxnSpPr>
          <p:nvPr/>
        </p:nvCxnSpPr>
        <p:spPr>
          <a:xfrm flipV="1">
            <a:off x="8432206" y="4451357"/>
            <a:ext cx="643499" cy="294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367F989-8E0C-E2D2-DB74-9B5CB1D42B43}"/>
              </a:ext>
            </a:extLst>
          </p:cNvPr>
          <p:cNvCxnSpPr>
            <a:cxnSpLocks/>
          </p:cNvCxnSpPr>
          <p:nvPr/>
        </p:nvCxnSpPr>
        <p:spPr>
          <a:xfrm>
            <a:off x="8421696" y="4729631"/>
            <a:ext cx="654009" cy="44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2408500-32B9-B58C-D8C7-665A4997632D}"/>
              </a:ext>
            </a:extLst>
          </p:cNvPr>
          <p:cNvCxnSpPr>
            <a:cxnSpLocks/>
          </p:cNvCxnSpPr>
          <p:nvPr/>
        </p:nvCxnSpPr>
        <p:spPr>
          <a:xfrm>
            <a:off x="8421696" y="4729631"/>
            <a:ext cx="654009" cy="815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E654874-7FCC-E361-2560-4047FCD4911F}"/>
              </a:ext>
            </a:extLst>
          </p:cNvPr>
          <p:cNvCxnSpPr>
            <a:cxnSpLocks/>
          </p:cNvCxnSpPr>
          <p:nvPr/>
        </p:nvCxnSpPr>
        <p:spPr>
          <a:xfrm>
            <a:off x="5193014" y="4540468"/>
            <a:ext cx="3549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9AAA2A8-429E-1C06-D463-E3AA83807772}"/>
              </a:ext>
            </a:extLst>
          </p:cNvPr>
          <p:cNvSpPr/>
          <p:nvPr/>
        </p:nvSpPr>
        <p:spPr>
          <a:xfrm>
            <a:off x="5404261" y="4356401"/>
            <a:ext cx="693683" cy="315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tx1"/>
                </a:solidFill>
              </a:rPr>
              <a:t>ate</a:t>
            </a:r>
            <a:endParaRPr lang="en-US" dirty="0">
              <a:solidFill>
                <a:schemeClr val="tx1"/>
              </a:solidFill>
            </a:endParaRPr>
          </a:p>
        </p:txBody>
      </p:sp>
      <p:graphicFrame>
        <p:nvGraphicFramePr>
          <p:cNvPr id="3" name="Table 11">
            <a:extLst>
              <a:ext uri="{FF2B5EF4-FFF2-40B4-BE49-F238E27FC236}">
                <a16:creationId xmlns:a16="http://schemas.microsoft.com/office/drawing/2014/main" id="{F4E5F87B-5E83-1E08-631D-C53F17F3E16B}"/>
              </a:ext>
            </a:extLst>
          </p:cNvPr>
          <p:cNvGraphicFramePr>
            <a:graphicFrameLocks noGrp="1"/>
          </p:cNvGraphicFramePr>
          <p:nvPr>
            <p:extLst>
              <p:ext uri="{D42A27DB-BD31-4B8C-83A1-F6EECF244321}">
                <p14:modId xmlns:p14="http://schemas.microsoft.com/office/powerpoint/2010/main" val="2072783430"/>
              </p:ext>
            </p:extLst>
          </p:nvPr>
        </p:nvGraphicFramePr>
        <p:xfrm>
          <a:off x="6194090" y="3058461"/>
          <a:ext cx="2474050" cy="2595880"/>
        </p:xfrm>
        <a:graphic>
          <a:graphicData uri="http://schemas.openxmlformats.org/drawingml/2006/table">
            <a:tbl>
              <a:tblPr bandRow="1">
                <a:tableStyleId>{5C22544A-7EE6-4342-B048-85BDC9FD1C3A}</a:tableStyleId>
              </a:tblPr>
              <a:tblGrid>
                <a:gridCol w="792233">
                  <a:extLst>
                    <a:ext uri="{9D8B030D-6E8A-4147-A177-3AD203B41FA5}">
                      <a16:colId xmlns:a16="http://schemas.microsoft.com/office/drawing/2014/main" val="600208670"/>
                    </a:ext>
                  </a:extLst>
                </a:gridCol>
                <a:gridCol w="657572">
                  <a:extLst>
                    <a:ext uri="{9D8B030D-6E8A-4147-A177-3AD203B41FA5}">
                      <a16:colId xmlns:a16="http://schemas.microsoft.com/office/drawing/2014/main" val="671176531"/>
                    </a:ext>
                  </a:extLst>
                </a:gridCol>
                <a:gridCol w="1024245">
                  <a:extLst>
                    <a:ext uri="{9D8B030D-6E8A-4147-A177-3AD203B41FA5}">
                      <a16:colId xmlns:a16="http://schemas.microsoft.com/office/drawing/2014/main" val="3394720594"/>
                    </a:ext>
                  </a:extLst>
                </a:gridCol>
              </a:tblGrid>
              <a:tr h="370840">
                <a:tc>
                  <a:txBody>
                    <a:bodyPr/>
                    <a:lstStyle/>
                    <a:p>
                      <a:pPr algn="ctr"/>
                      <a:r>
                        <a:rPr lang="en-US" sz="1600" b="1" dirty="0">
                          <a:solidFill>
                            <a:schemeClr val="tx1"/>
                          </a:solidFill>
                        </a:rPr>
                        <a:t>Inputs</a:t>
                      </a:r>
                    </a:p>
                  </a:txBody>
                  <a:tcPr>
                    <a:noFill/>
                  </a:tcPr>
                </a:tc>
                <a:tc>
                  <a:txBody>
                    <a:bodyPr/>
                    <a:lstStyle/>
                    <a:p>
                      <a:pPr algn="ctr"/>
                      <a:endParaRPr lang="en-US" b="1" dirty="0">
                        <a:solidFill>
                          <a:schemeClr val="tx1"/>
                        </a:solidFill>
                      </a:endParaRPr>
                    </a:p>
                  </a:txBody>
                  <a:tcPr>
                    <a:noFill/>
                  </a:tcPr>
                </a:tc>
                <a:tc>
                  <a:txBody>
                    <a:bodyPr/>
                    <a:lstStyle/>
                    <a:p>
                      <a:pPr algn="ctr"/>
                      <a:endParaRPr lang="en-US" b="1" dirty="0">
                        <a:solidFill>
                          <a:schemeClr val="tx1"/>
                        </a:solidFill>
                      </a:endParaRPr>
                    </a:p>
                  </a:txBody>
                  <a:tcPr>
                    <a:noFill/>
                  </a:tcPr>
                </a:tc>
                <a:extLst>
                  <a:ext uri="{0D108BD9-81ED-4DB2-BD59-A6C34878D82A}">
                    <a16:rowId xmlns:a16="http://schemas.microsoft.com/office/drawing/2014/main" val="3457095015"/>
                  </a:ext>
                </a:extLst>
              </a:tr>
              <a:tr h="370840">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extLst>
                  <a:ext uri="{0D108BD9-81ED-4DB2-BD59-A6C34878D82A}">
                    <a16:rowId xmlns:a16="http://schemas.microsoft.com/office/drawing/2014/main" val="406774644"/>
                  </a:ext>
                </a:extLst>
              </a:tr>
              <a:tr h="370840">
                <a:tc>
                  <a:txBody>
                    <a:bodyPr/>
                    <a:lstStyle/>
                    <a:p>
                      <a:endParaRPr lang="en-US" b="0" dirty="0">
                        <a:solidFill>
                          <a:schemeClr val="tx1"/>
                        </a:solidFill>
                      </a:endParaRPr>
                    </a:p>
                  </a:txBody>
                  <a:tcPr>
                    <a:noFill/>
                  </a:tcPr>
                </a:tc>
                <a:tc rowSpan="5">
                  <a:txBody>
                    <a:bodyPr/>
                    <a:lstStyle/>
                    <a:p>
                      <a:pPr algn="ctr"/>
                      <a:r>
                        <a:rPr lang="en-US" sz="1400" b="0" dirty="0">
                          <a:solidFill>
                            <a:schemeClr val="tx1"/>
                          </a:solidFill>
                        </a:rPr>
                        <a:t>Look-up Table</a:t>
                      </a:r>
                    </a:p>
                  </a:txBody>
                  <a:tcPr anchor="ctr">
                    <a:solidFill>
                      <a:schemeClr val="tx2">
                        <a:lumMod val="40000"/>
                        <a:lumOff val="60000"/>
                      </a:schemeClr>
                    </a:solidFill>
                  </a:tcPr>
                </a:tc>
                <a:tc>
                  <a:txBody>
                    <a:bodyPr/>
                    <a:lstStyle/>
                    <a:p>
                      <a:pPr algn="ctr"/>
                      <a:endParaRPr lang="en-US" b="0" dirty="0">
                        <a:solidFill>
                          <a:schemeClr val="tx1"/>
                        </a:solidFill>
                      </a:endParaRPr>
                    </a:p>
                  </a:txBody>
                  <a:tcPr anchor="ctr">
                    <a:noFill/>
                  </a:tcPr>
                </a:tc>
                <a:extLst>
                  <a:ext uri="{0D108BD9-81ED-4DB2-BD59-A6C34878D82A}">
                    <a16:rowId xmlns:a16="http://schemas.microsoft.com/office/drawing/2014/main" val="1547108258"/>
                  </a:ext>
                </a:extLst>
              </a:tr>
              <a:tr h="370840">
                <a:tc>
                  <a:txBody>
                    <a:bodyPr/>
                    <a:lstStyle/>
                    <a:p>
                      <a:endParaRPr lang="en-US" dirty="0"/>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nchor="ctr">
                    <a:noFill/>
                  </a:tcPr>
                </a:tc>
                <a:extLst>
                  <a:ext uri="{0D108BD9-81ED-4DB2-BD59-A6C34878D82A}">
                    <a16:rowId xmlns:a16="http://schemas.microsoft.com/office/drawing/2014/main" val="2183477289"/>
                  </a:ext>
                </a:extLst>
              </a:tr>
              <a:tr h="370840">
                <a:tc>
                  <a:txBody>
                    <a:bodyPr/>
                    <a:lstStyle/>
                    <a:p>
                      <a:r>
                        <a:rPr lang="en-US" strike="noStrike" dirty="0"/>
                        <a:t>ate</a:t>
                      </a:r>
                    </a:p>
                  </a:txBody>
                  <a:tcPr>
                    <a:noFill/>
                  </a:tcPr>
                </a:tc>
                <a:tc vMerge="1">
                  <a:txBody>
                    <a:bodyPr/>
                    <a:lstStyle/>
                    <a:p>
                      <a:endParaRPr lang="en-US" strike="sngStrike"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ate</a:t>
                      </a:r>
                      <a:endParaRPr lang="en-US" b="0" dirty="0">
                        <a:solidFill>
                          <a:schemeClr val="bg1"/>
                        </a:solidFill>
                      </a:endParaRPr>
                    </a:p>
                  </a:txBody>
                  <a:tcPr anchor="ctr">
                    <a:solidFill>
                      <a:schemeClr val="accent2"/>
                    </a:solidFill>
                  </a:tcPr>
                </a:tc>
                <a:extLst>
                  <a:ext uri="{0D108BD9-81ED-4DB2-BD59-A6C34878D82A}">
                    <a16:rowId xmlns:a16="http://schemas.microsoft.com/office/drawing/2014/main" val="2293741637"/>
                  </a:ext>
                </a:extLst>
              </a:tr>
              <a:tr h="370840">
                <a:tc>
                  <a:txBody>
                    <a:bodyPr/>
                    <a:lstStyle/>
                    <a:p>
                      <a:endParaRPr lang="en-US" dirty="0"/>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nchor="ctr">
                    <a:noFill/>
                  </a:tcPr>
                </a:tc>
                <a:extLst>
                  <a:ext uri="{0D108BD9-81ED-4DB2-BD59-A6C34878D82A}">
                    <a16:rowId xmlns:a16="http://schemas.microsoft.com/office/drawing/2014/main" val="1642952664"/>
                  </a:ext>
                </a:extLst>
              </a:tr>
              <a:tr h="370840">
                <a:tc>
                  <a:txBody>
                    <a:bodyPr/>
                    <a:lstStyle/>
                    <a:p>
                      <a:endParaRPr lang="en-US" dirty="0"/>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nchor="ctr">
                    <a:noFill/>
                  </a:tcPr>
                </a:tc>
                <a:extLst>
                  <a:ext uri="{0D108BD9-81ED-4DB2-BD59-A6C34878D82A}">
                    <a16:rowId xmlns:a16="http://schemas.microsoft.com/office/drawing/2014/main" val="3529589433"/>
                  </a:ext>
                </a:extLst>
              </a:tr>
            </a:tbl>
          </a:graphicData>
        </a:graphic>
      </p:graphicFrame>
      <p:cxnSp>
        <p:nvCxnSpPr>
          <p:cNvPr id="8" name="Straight Arrow Connector 7">
            <a:extLst>
              <a:ext uri="{FF2B5EF4-FFF2-40B4-BE49-F238E27FC236}">
                <a16:creationId xmlns:a16="http://schemas.microsoft.com/office/drawing/2014/main" id="{CD800A0F-E29D-857F-6EAE-F25990CD8B55}"/>
              </a:ext>
            </a:extLst>
          </p:cNvPr>
          <p:cNvCxnSpPr>
            <a:cxnSpLocks/>
          </p:cNvCxnSpPr>
          <p:nvPr/>
        </p:nvCxnSpPr>
        <p:spPr>
          <a:xfrm>
            <a:off x="7514146" y="4746177"/>
            <a:ext cx="273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138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A22A-92AE-2B69-4FAF-694663C19303}"/>
              </a:ext>
            </a:extLst>
          </p:cNvPr>
          <p:cNvSpPr>
            <a:spLocks noGrp="1"/>
          </p:cNvSpPr>
          <p:nvPr>
            <p:ph type="title"/>
          </p:nvPr>
        </p:nvSpPr>
        <p:spPr/>
        <p:txBody>
          <a:bodyPr/>
          <a:lstStyle/>
          <a:p>
            <a:r>
              <a:rPr lang="en-US" dirty="0"/>
              <a:t>Encoding Words and Sentences</a:t>
            </a:r>
          </a:p>
        </p:txBody>
      </p:sp>
      <p:graphicFrame>
        <p:nvGraphicFramePr>
          <p:cNvPr id="7" name="Table 7">
            <a:extLst>
              <a:ext uri="{FF2B5EF4-FFF2-40B4-BE49-F238E27FC236}">
                <a16:creationId xmlns:a16="http://schemas.microsoft.com/office/drawing/2014/main" id="{4A93EC9C-CF2B-6D66-CAFC-669A7A0D7461}"/>
              </a:ext>
            </a:extLst>
          </p:cNvPr>
          <p:cNvGraphicFramePr>
            <a:graphicFrameLocks noGrp="1"/>
          </p:cNvGraphicFramePr>
          <p:nvPr>
            <p:extLst>
              <p:ext uri="{D42A27DB-BD31-4B8C-83A1-F6EECF244321}">
                <p14:modId xmlns:p14="http://schemas.microsoft.com/office/powerpoint/2010/main" val="4027257089"/>
              </p:ext>
            </p:extLst>
          </p:nvPr>
        </p:nvGraphicFramePr>
        <p:xfrm>
          <a:off x="5519827" y="2228003"/>
          <a:ext cx="3239350" cy="722564"/>
        </p:xfrm>
        <a:graphic>
          <a:graphicData uri="http://schemas.openxmlformats.org/drawingml/2006/table">
            <a:tbl>
              <a:tblPr>
                <a:noFill/>
                <a:tableStyleId>{5C22544A-7EE6-4342-B048-85BDC9FD1C3A}</a:tableStyleId>
              </a:tblPr>
              <a:tblGrid>
                <a:gridCol w="1619675">
                  <a:extLst>
                    <a:ext uri="{9D8B030D-6E8A-4147-A177-3AD203B41FA5}">
                      <a16:colId xmlns:a16="http://schemas.microsoft.com/office/drawing/2014/main" val="4291678219"/>
                    </a:ext>
                  </a:extLst>
                </a:gridCol>
                <a:gridCol w="1619675">
                  <a:extLst>
                    <a:ext uri="{9D8B030D-6E8A-4147-A177-3AD203B41FA5}">
                      <a16:colId xmlns:a16="http://schemas.microsoft.com/office/drawing/2014/main" val="2834882487"/>
                    </a:ext>
                  </a:extLst>
                </a:gridCol>
              </a:tblGrid>
              <a:tr h="361282">
                <a:tc>
                  <a:txBody>
                    <a:bodyPr/>
                    <a:lstStyle/>
                    <a:p>
                      <a:r>
                        <a:rPr lang="en-US" sz="1200" dirty="0"/>
                        <a:t>movie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[1 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4611861"/>
                  </a:ext>
                </a:extLst>
              </a:tr>
              <a:tr h="361282">
                <a:tc>
                  <a:txBody>
                    <a:bodyPr/>
                    <a:lstStyle/>
                    <a:p>
                      <a:r>
                        <a:rPr lang="en-US" sz="1200" dirty="0"/>
                        <a:t>car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t>[0 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55019600"/>
                  </a:ext>
                </a:extLst>
              </a:tr>
            </a:tbl>
          </a:graphicData>
        </a:graphic>
      </p:graphicFrame>
      <p:sp>
        <p:nvSpPr>
          <p:cNvPr id="9" name="Content Placeholder 8">
            <a:extLst>
              <a:ext uri="{FF2B5EF4-FFF2-40B4-BE49-F238E27FC236}">
                <a16:creationId xmlns:a16="http://schemas.microsoft.com/office/drawing/2014/main" id="{2E65580D-B69F-2B6F-2808-01029B3568BB}"/>
              </a:ext>
            </a:extLst>
          </p:cNvPr>
          <p:cNvSpPr>
            <a:spLocks noGrp="1"/>
          </p:cNvSpPr>
          <p:nvPr>
            <p:ph sz="half" idx="1"/>
          </p:nvPr>
        </p:nvSpPr>
        <p:spPr/>
        <p:txBody>
          <a:bodyPr/>
          <a:lstStyle/>
          <a:p>
            <a:r>
              <a:rPr lang="en-US" dirty="0"/>
              <a:t>Represent words as discrete symbols</a:t>
            </a:r>
          </a:p>
          <a:p>
            <a:r>
              <a:rPr lang="en-US" dirty="0"/>
              <a:t>Total unique words are = {movie, car} </a:t>
            </a:r>
          </a:p>
          <a:p>
            <a:r>
              <a:rPr lang="en-US" dirty="0"/>
              <a:t>There are 2 unique words </a:t>
            </a:r>
            <a:r>
              <a:rPr lang="en-US" dirty="0">
                <a:sym typeface="Wingdings" pitchFamily="2" charset="2"/>
              </a:rPr>
              <a:t> vector dimension</a:t>
            </a:r>
            <a:endParaRPr lang="en-US" dirty="0"/>
          </a:p>
          <a:p>
            <a:r>
              <a:rPr lang="en-US" dirty="0"/>
              <a:t>Represent them using a 2-bit vector</a:t>
            </a:r>
          </a:p>
        </p:txBody>
      </p:sp>
      <p:sp>
        <p:nvSpPr>
          <p:cNvPr id="10" name="Slide Number Placeholder 9">
            <a:extLst>
              <a:ext uri="{FF2B5EF4-FFF2-40B4-BE49-F238E27FC236}">
                <a16:creationId xmlns:a16="http://schemas.microsoft.com/office/drawing/2014/main" id="{D33A9F60-4B14-8FE7-9172-0017AAFB6000}"/>
              </a:ext>
            </a:extLst>
          </p:cNvPr>
          <p:cNvSpPr>
            <a:spLocks noGrp="1"/>
          </p:cNvSpPr>
          <p:nvPr>
            <p:ph type="sldNum" sz="quarter" idx="12"/>
          </p:nvPr>
        </p:nvSpPr>
        <p:spPr/>
        <p:txBody>
          <a:bodyPr/>
          <a:lstStyle/>
          <a:p>
            <a:fld id="{8E76CBA5-E987-5E44-BC9F-E1C771F6FE5A}" type="slidenum">
              <a:rPr lang="en-US" smtClean="0"/>
              <a:t>8</a:t>
            </a:fld>
            <a:endParaRPr lang="en-US"/>
          </a:p>
        </p:txBody>
      </p:sp>
      <p:sp>
        <p:nvSpPr>
          <p:cNvPr id="11" name="Date Placeholder 10">
            <a:extLst>
              <a:ext uri="{FF2B5EF4-FFF2-40B4-BE49-F238E27FC236}">
                <a16:creationId xmlns:a16="http://schemas.microsoft.com/office/drawing/2014/main" id="{5A6A2960-D187-4D56-B978-8408FD9C5341}"/>
              </a:ext>
            </a:extLst>
          </p:cNvPr>
          <p:cNvSpPr>
            <a:spLocks noGrp="1"/>
          </p:cNvSpPr>
          <p:nvPr>
            <p:ph type="dt" sz="half" idx="10"/>
          </p:nvPr>
        </p:nvSpPr>
        <p:spPr/>
        <p:txBody>
          <a:bodyPr/>
          <a:lstStyle/>
          <a:p>
            <a:fld id="{906D7D6E-4465-3A45-9D06-91738F193B8A}" type="datetime1">
              <a:rPr lang="en-IN" smtClean="0"/>
              <a:t>22/08/23</a:t>
            </a:fld>
            <a:endParaRPr lang="en-US"/>
          </a:p>
        </p:txBody>
      </p:sp>
      <p:sp>
        <p:nvSpPr>
          <p:cNvPr id="12" name="Footer Placeholder 11">
            <a:extLst>
              <a:ext uri="{FF2B5EF4-FFF2-40B4-BE49-F238E27FC236}">
                <a16:creationId xmlns:a16="http://schemas.microsoft.com/office/drawing/2014/main" id="{F7C44043-DF8A-7D74-F39C-DC709062E079}"/>
              </a:ext>
            </a:extLst>
          </p:cNvPr>
          <p:cNvSpPr>
            <a:spLocks noGrp="1"/>
          </p:cNvSpPr>
          <p:nvPr>
            <p:ph type="ftr" sz="quarter" idx="11"/>
          </p:nvPr>
        </p:nvSpPr>
        <p:spPr/>
        <p:txBody>
          <a:bodyPr/>
          <a:lstStyle/>
          <a:p>
            <a:r>
              <a:rPr lang="en-US"/>
              <a:t>Rudra Murthy</a:t>
            </a:r>
          </a:p>
        </p:txBody>
      </p:sp>
      <p:cxnSp>
        <p:nvCxnSpPr>
          <p:cNvPr id="4" name="Straight Arrow Connector 3">
            <a:extLst>
              <a:ext uri="{FF2B5EF4-FFF2-40B4-BE49-F238E27FC236}">
                <a16:creationId xmlns:a16="http://schemas.microsoft.com/office/drawing/2014/main" id="{FCE7BBFA-46D5-7F19-3D76-0D744192C7EC}"/>
              </a:ext>
            </a:extLst>
          </p:cNvPr>
          <p:cNvCxnSpPr/>
          <p:nvPr/>
        </p:nvCxnSpPr>
        <p:spPr>
          <a:xfrm>
            <a:off x="8632723" y="3057832"/>
            <a:ext cx="0" cy="280321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36710EC-92DF-7E70-724E-8EA5BF627444}"/>
              </a:ext>
            </a:extLst>
          </p:cNvPr>
          <p:cNvCxnSpPr>
            <a:cxnSpLocks/>
          </p:cNvCxnSpPr>
          <p:nvPr/>
        </p:nvCxnSpPr>
        <p:spPr>
          <a:xfrm>
            <a:off x="7241953" y="4371463"/>
            <a:ext cx="278154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194D5EF-A97A-9028-90CF-5A99A01139B7}"/>
              </a:ext>
            </a:extLst>
          </p:cNvPr>
          <p:cNvSpPr txBox="1"/>
          <p:nvPr/>
        </p:nvSpPr>
        <p:spPr>
          <a:xfrm>
            <a:off x="9742743" y="4371463"/>
            <a:ext cx="561500" cy="276999"/>
          </a:xfrm>
          <a:prstGeom prst="rect">
            <a:avLst/>
          </a:prstGeom>
          <a:noFill/>
        </p:spPr>
        <p:txBody>
          <a:bodyPr wrap="none" rtlCol="0">
            <a:spAutoFit/>
          </a:bodyPr>
          <a:lstStyle/>
          <a:p>
            <a:r>
              <a:rPr lang="en-US" sz="1200" dirty="0"/>
              <a:t>movie</a:t>
            </a:r>
          </a:p>
        </p:txBody>
      </p:sp>
      <p:sp>
        <p:nvSpPr>
          <p:cNvPr id="16" name="TextBox 15">
            <a:extLst>
              <a:ext uri="{FF2B5EF4-FFF2-40B4-BE49-F238E27FC236}">
                <a16:creationId xmlns:a16="http://schemas.microsoft.com/office/drawing/2014/main" id="{BA8D1637-177F-8D1B-5E95-72AE1EA84BDF}"/>
              </a:ext>
            </a:extLst>
          </p:cNvPr>
          <p:cNvSpPr txBox="1"/>
          <p:nvPr/>
        </p:nvSpPr>
        <p:spPr>
          <a:xfrm>
            <a:off x="8626233" y="3000386"/>
            <a:ext cx="378630" cy="276999"/>
          </a:xfrm>
          <a:prstGeom prst="rect">
            <a:avLst/>
          </a:prstGeom>
          <a:noFill/>
        </p:spPr>
        <p:txBody>
          <a:bodyPr wrap="none" rtlCol="0">
            <a:spAutoFit/>
          </a:bodyPr>
          <a:lstStyle/>
          <a:p>
            <a:r>
              <a:rPr lang="en-US" sz="1200" dirty="0"/>
              <a:t>car</a:t>
            </a:r>
          </a:p>
        </p:txBody>
      </p:sp>
    </p:spTree>
    <p:extLst>
      <p:ext uri="{BB962C8B-B14F-4D97-AF65-F5344CB8AC3E}">
        <p14:creationId xmlns:p14="http://schemas.microsoft.com/office/powerpoint/2010/main" val="10022673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FEF0-EF08-E779-4AD9-D027E4B0A280}"/>
              </a:ext>
            </a:extLst>
          </p:cNvPr>
          <p:cNvSpPr>
            <a:spLocks noGrp="1"/>
          </p:cNvSpPr>
          <p:nvPr>
            <p:ph type="title"/>
          </p:nvPr>
        </p:nvSpPr>
        <p:spPr/>
        <p:txBody>
          <a:bodyPr/>
          <a:lstStyle/>
          <a:p>
            <a:r>
              <a:rPr lang="en-US" dirty="0"/>
              <a:t>CBOW</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7DA6EB0-89F4-DF59-3219-054189EDBD5A}"/>
                  </a:ext>
                </a:extLst>
              </p:cNvPr>
              <p:cNvSpPr>
                <a:spLocks noGrp="1"/>
              </p:cNvSpPr>
              <p:nvPr>
                <p:ph sz="half" idx="2"/>
              </p:nvPr>
            </p:nvSpPr>
            <p:spPr/>
            <p:txBody>
              <a:bodyPr/>
              <a:lstStyle/>
              <a:p>
                <a:r>
                  <a:rPr lang="en-US" dirty="0"/>
                  <a:t>Predict the </a:t>
                </a:r>
                <a:r>
                  <a:rPr lang="en-US" b="1" dirty="0"/>
                  <a:t>masked</a:t>
                </a:r>
                <a:r>
                  <a:rPr lang="en-US" dirty="0"/>
                  <a:t> word given surrounding words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𝑇</m:t>
                          </m:r>
                        </m:sup>
                        <m:e>
                          <m:r>
                            <a:rPr lang="en-US" b="0" i="1" smtClean="0">
                              <a:latin typeface="Cambria Math" panose="02040503050406030204" pitchFamily="18" charset="0"/>
                              <a:ea typeface="Cambria Math" panose="02040503050406030204" pitchFamily="18" charset="0"/>
                            </a:rPr>
                            <m:t>𝑃</m:t>
                          </m:r>
                          <m:d>
                            <m:dPr>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e>
                      </m:nary>
                    </m:oMath>
                  </m:oMathPara>
                </a14:m>
                <a:endParaRPr lang="en-US" dirty="0"/>
              </a:p>
              <a:p>
                <a:pPr marL="0" indent="0">
                  <a:buNone/>
                </a:pPr>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𝑐𝑜𝑛𝑡𝑒𝑥𝑡</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m:rPr>
                            <m:brk m:alnAt="23"/>
                          </m:rPr>
                          <a:rPr lang="en-US" i="1">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m:t>
                        </m:r>
                        <m:r>
                          <a:rPr lang="en-US" b="0" i="1" smtClean="0">
                            <a:latin typeface="Cambria Math" panose="02040503050406030204" pitchFamily="18" charset="0"/>
                          </a:rPr>
                          <m:t>𝑗</m:t>
                        </m:r>
                        <m:r>
                          <a:rPr lang="en-US" i="1">
                            <a:latin typeface="Cambria Math" panose="02040503050406030204" pitchFamily="18" charset="0"/>
                          </a:rPr>
                          <m:t>≤</m:t>
                        </m:r>
                        <m:r>
                          <a:rPr lang="en-US" b="0" i="1" smtClean="0">
                            <a:latin typeface="Cambria Math" panose="02040503050406030204" pitchFamily="18" charset="0"/>
                          </a:rPr>
                          <m:t>𝑚</m:t>
                        </m:r>
                        <m:r>
                          <a:rPr lang="en-US" i="1">
                            <a:latin typeface="Cambria Math" panose="02040503050406030204" pitchFamily="18" charset="0"/>
                          </a:rPr>
                          <m:t>, </m:t>
                        </m:r>
                        <m:r>
                          <a:rPr lang="en-US" b="0" i="1" smtClean="0">
                            <a:latin typeface="Cambria Math" panose="02040503050406030204" pitchFamily="18" charset="0"/>
                          </a:rPr>
                          <m:t>𝑗</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𝑗</m:t>
                            </m:r>
                          </m:sub>
                        </m:sSub>
                      </m:e>
                    </m:nary>
                  </m:oMath>
                </a14:m>
                <a:endParaRPr lang="en-US" dirty="0"/>
              </a:p>
              <a:p>
                <a:pPr marL="0" indent="0">
                  <a:buNone/>
                </a:pPr>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d>
                      <m:dPr>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exp</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sub>
                            </m:sSub>
                          </m:sub>
                        </m:sSub>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𝑐𝑜𝑛𝑡𝑒𝑥𝑡</m:t>
                            </m:r>
                          </m:sub>
                        </m:sSub>
                        <m:r>
                          <a:rPr lang="en-US" b="0" i="1" smtClean="0">
                            <a:latin typeface="Cambria Math" panose="02040503050406030204" pitchFamily="18" charset="0"/>
                            <a:ea typeface="Cambria Math" panose="02040503050406030204" pitchFamily="18" charset="0"/>
                          </a:rPr>
                          <m:t>)</m:t>
                        </m:r>
                      </m:num>
                      <m:den>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r>
                              <m:rPr>
                                <m:sty m:val="p"/>
                              </m:rPr>
                              <a:rPr lang="en-US">
                                <a:latin typeface="Cambria Math" panose="02040503050406030204" pitchFamily="18" charset="0"/>
                                <a:ea typeface="Cambria Math" panose="02040503050406030204" pitchFamily="18" charset="0"/>
                              </a:rPr>
                              <m:t>exp</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𝑐𝑜𝑛𝑡𝑒𝑥𝑡</m:t>
                                </m:r>
                              </m:sub>
                            </m:sSub>
                            <m:r>
                              <a:rPr lang="en-US" i="1">
                                <a:latin typeface="Cambria Math" panose="02040503050406030204" pitchFamily="18" charset="0"/>
                                <a:ea typeface="Cambria Math" panose="02040503050406030204" pitchFamily="18" charset="0"/>
                              </a:rPr>
                              <m:t>)</m:t>
                            </m:r>
                          </m:e>
                        </m:nary>
                      </m:den>
                    </m:f>
                  </m:oMath>
                </a14:m>
                <a:endParaRPr lang="en-US" dirty="0"/>
              </a:p>
            </p:txBody>
          </p:sp>
        </mc:Choice>
        <mc:Fallback xmlns="">
          <p:sp>
            <p:nvSpPr>
              <p:cNvPr id="4" name="Content Placeholder 3">
                <a:extLst>
                  <a:ext uri="{FF2B5EF4-FFF2-40B4-BE49-F238E27FC236}">
                    <a16:creationId xmlns:a16="http://schemas.microsoft.com/office/drawing/2014/main" id="{E7DA6EB0-89F4-DF59-3219-054189EDBD5A}"/>
                  </a:ext>
                </a:extLst>
              </p:cNvPr>
              <p:cNvSpPr>
                <a:spLocks noGrp="1" noRot="1" noChangeAspect="1" noMove="1" noResize="1" noEditPoints="1" noAdjustHandles="1" noChangeArrowheads="1" noChangeShapeType="1" noTextEdit="1"/>
              </p:cNvSpPr>
              <p:nvPr>
                <p:ph sz="half" idx="2"/>
              </p:nvPr>
            </p:nvSpPr>
            <p:spPr>
              <a:blipFill>
                <a:blip r:embed="rId2"/>
                <a:stretch>
                  <a:fillRect l="-46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176C1FDA-27D6-EB8E-FA57-A1447CA7ED2F}"/>
              </a:ext>
            </a:extLst>
          </p:cNvPr>
          <p:cNvSpPr>
            <a:spLocks noGrp="1"/>
          </p:cNvSpPr>
          <p:nvPr>
            <p:ph type="dt" sz="half" idx="10"/>
          </p:nvPr>
        </p:nvSpPr>
        <p:spPr/>
        <p:txBody>
          <a:bodyPr/>
          <a:lstStyle/>
          <a:p>
            <a:fld id="{A293101D-EB0A-8848-A772-5EFD9418BA9B}" type="datetime1">
              <a:rPr lang="en-IN" smtClean="0"/>
              <a:t>22/08/23</a:t>
            </a:fld>
            <a:endParaRPr lang="en-US"/>
          </a:p>
        </p:txBody>
      </p:sp>
      <p:sp>
        <p:nvSpPr>
          <p:cNvPr id="6" name="Footer Placeholder 5">
            <a:extLst>
              <a:ext uri="{FF2B5EF4-FFF2-40B4-BE49-F238E27FC236}">
                <a16:creationId xmlns:a16="http://schemas.microsoft.com/office/drawing/2014/main" id="{A89A154D-C637-A9FE-D8EB-431BAB55C76E}"/>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24EEE0E7-8505-EA63-1BDF-91B90A30EF5B}"/>
              </a:ext>
            </a:extLst>
          </p:cNvPr>
          <p:cNvSpPr>
            <a:spLocks noGrp="1"/>
          </p:cNvSpPr>
          <p:nvPr>
            <p:ph type="sldNum" sz="quarter" idx="12"/>
          </p:nvPr>
        </p:nvSpPr>
        <p:spPr/>
        <p:txBody>
          <a:bodyPr/>
          <a:lstStyle/>
          <a:p>
            <a:fld id="{8E76CBA5-E987-5E44-BC9F-E1C771F6FE5A}" type="slidenum">
              <a:rPr lang="en-US" smtClean="0"/>
              <a:t>80</a:t>
            </a:fld>
            <a:endParaRPr lang="en-US"/>
          </a:p>
        </p:txBody>
      </p:sp>
      <p:sp>
        <p:nvSpPr>
          <p:cNvPr id="9" name="Content Placeholder 8">
            <a:extLst>
              <a:ext uri="{FF2B5EF4-FFF2-40B4-BE49-F238E27FC236}">
                <a16:creationId xmlns:a16="http://schemas.microsoft.com/office/drawing/2014/main" id="{8FDF1850-8E6E-EC84-A4C3-40574A6C4B5A}"/>
              </a:ext>
            </a:extLst>
          </p:cNvPr>
          <p:cNvSpPr>
            <a:spLocks noGrp="1"/>
          </p:cNvSpPr>
          <p:nvPr>
            <p:ph sz="half" idx="1"/>
          </p:nvPr>
        </p:nvSpPr>
        <p:spPr>
          <a:xfrm>
            <a:off x="581193" y="2228003"/>
            <a:ext cx="5422390" cy="3633047"/>
          </a:xfrm>
          <a:ln>
            <a:solidFill>
              <a:schemeClr val="accent1">
                <a:lumMod val="90000"/>
              </a:schemeClr>
            </a:solidFill>
          </a:ln>
        </p:spPr>
        <p:txBody>
          <a:bodyPr/>
          <a:lstStyle/>
          <a:p>
            <a:pPr marL="0" indent="0">
              <a:buNone/>
            </a:pPr>
            <a:r>
              <a:rPr lang="en-US" b="1" dirty="0"/>
              <a:t>Continuous Bag-of-Words (CBOW)</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0" name="Table 11">
            <a:extLst>
              <a:ext uri="{FF2B5EF4-FFF2-40B4-BE49-F238E27FC236}">
                <a16:creationId xmlns:a16="http://schemas.microsoft.com/office/drawing/2014/main" id="{46BC5E7C-9B3C-A74A-61DE-BF63B12938DE}"/>
              </a:ext>
            </a:extLst>
          </p:cNvPr>
          <p:cNvGraphicFramePr>
            <a:graphicFrameLocks noGrp="1"/>
          </p:cNvGraphicFramePr>
          <p:nvPr>
            <p:extLst>
              <p:ext uri="{D42A27DB-BD31-4B8C-83A1-F6EECF244321}">
                <p14:modId xmlns:p14="http://schemas.microsoft.com/office/powerpoint/2010/main" val="1538641772"/>
              </p:ext>
            </p:extLst>
          </p:nvPr>
        </p:nvGraphicFramePr>
        <p:xfrm>
          <a:off x="660400" y="2907800"/>
          <a:ext cx="2597807" cy="2595880"/>
        </p:xfrm>
        <a:graphic>
          <a:graphicData uri="http://schemas.openxmlformats.org/drawingml/2006/table">
            <a:tbl>
              <a:tblPr bandRow="1">
                <a:tableStyleId>{5C22544A-7EE6-4342-B048-85BDC9FD1C3A}</a:tableStyleId>
              </a:tblPr>
              <a:tblGrid>
                <a:gridCol w="1000234">
                  <a:extLst>
                    <a:ext uri="{9D8B030D-6E8A-4147-A177-3AD203B41FA5}">
                      <a16:colId xmlns:a16="http://schemas.microsoft.com/office/drawing/2014/main" val="600208670"/>
                    </a:ext>
                  </a:extLst>
                </a:gridCol>
                <a:gridCol w="777766">
                  <a:extLst>
                    <a:ext uri="{9D8B030D-6E8A-4147-A177-3AD203B41FA5}">
                      <a16:colId xmlns:a16="http://schemas.microsoft.com/office/drawing/2014/main" val="671176531"/>
                    </a:ext>
                  </a:extLst>
                </a:gridCol>
                <a:gridCol w="819807">
                  <a:extLst>
                    <a:ext uri="{9D8B030D-6E8A-4147-A177-3AD203B41FA5}">
                      <a16:colId xmlns:a16="http://schemas.microsoft.com/office/drawing/2014/main" val="3394720594"/>
                    </a:ext>
                  </a:extLst>
                </a:gridCol>
              </a:tblGrid>
              <a:tr h="370840">
                <a:tc>
                  <a:txBody>
                    <a:bodyPr/>
                    <a:lstStyle/>
                    <a:p>
                      <a:pPr algn="ctr"/>
                      <a:r>
                        <a:rPr lang="en-US" b="1" dirty="0">
                          <a:solidFill>
                            <a:schemeClr val="tx1"/>
                          </a:solidFill>
                        </a:rPr>
                        <a:t>Inputs</a:t>
                      </a:r>
                    </a:p>
                  </a:txBody>
                  <a:tcPr>
                    <a:noFill/>
                  </a:tcPr>
                </a:tc>
                <a:tc>
                  <a:txBody>
                    <a:bodyPr/>
                    <a:lstStyle/>
                    <a:p>
                      <a:pPr algn="ctr"/>
                      <a:endParaRPr lang="en-US" b="1" dirty="0">
                        <a:solidFill>
                          <a:schemeClr val="tx1"/>
                        </a:solidFill>
                      </a:endParaRPr>
                    </a:p>
                  </a:txBody>
                  <a:tcPr>
                    <a:noFill/>
                  </a:tcPr>
                </a:tc>
                <a:tc>
                  <a:txBody>
                    <a:bodyPr/>
                    <a:lstStyle/>
                    <a:p>
                      <a:pPr algn="ctr"/>
                      <a:endParaRPr lang="en-US" b="1" dirty="0">
                        <a:solidFill>
                          <a:schemeClr val="tx1"/>
                        </a:solidFill>
                      </a:endParaRPr>
                    </a:p>
                  </a:txBody>
                  <a:tcPr>
                    <a:noFill/>
                  </a:tcPr>
                </a:tc>
                <a:extLst>
                  <a:ext uri="{0D108BD9-81ED-4DB2-BD59-A6C34878D82A}">
                    <a16:rowId xmlns:a16="http://schemas.microsoft.com/office/drawing/2014/main" val="3457095015"/>
                  </a:ext>
                </a:extLst>
              </a:tr>
              <a:tr h="370840">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extLst>
                  <a:ext uri="{0D108BD9-81ED-4DB2-BD59-A6C34878D82A}">
                    <a16:rowId xmlns:a16="http://schemas.microsoft.com/office/drawing/2014/main" val="406774644"/>
                  </a:ext>
                </a:extLst>
              </a:tr>
              <a:tr h="370840">
                <a:tc>
                  <a:txBody>
                    <a:bodyPr/>
                    <a:lstStyle/>
                    <a:p>
                      <a:r>
                        <a:rPr lang="en-US" b="0" dirty="0">
                          <a:solidFill>
                            <a:schemeClr val="tx1"/>
                          </a:solidFill>
                        </a:rPr>
                        <a:t>the</a:t>
                      </a:r>
                    </a:p>
                  </a:txBody>
                  <a:tcPr>
                    <a:noFill/>
                  </a:tcPr>
                </a:tc>
                <a:tc rowSpan="5">
                  <a:txBody>
                    <a:bodyPr/>
                    <a:lstStyle/>
                    <a:p>
                      <a:pPr algn="ctr"/>
                      <a:r>
                        <a:rPr lang="en-US" sz="1400" b="0" dirty="0">
                          <a:solidFill>
                            <a:schemeClr val="tx1"/>
                          </a:solidFill>
                        </a:rPr>
                        <a:t>Look-up Table</a:t>
                      </a:r>
                    </a:p>
                  </a:txBody>
                  <a:tcPr anchor="ctr">
                    <a:solidFill>
                      <a:schemeClr val="tx2">
                        <a:lumMod val="40000"/>
                        <a:lumOff val="60000"/>
                      </a:schemeClr>
                    </a:solidFill>
                  </a:tcPr>
                </a:tc>
                <a:tc>
                  <a:txBody>
                    <a:bodyPr/>
                    <a:lstStyle/>
                    <a:p>
                      <a:pPr algn="ctr"/>
                      <a:r>
                        <a:rPr lang="en-US" b="0" dirty="0" err="1">
                          <a:solidFill>
                            <a:schemeClr val="bg1"/>
                          </a:solidFill>
                        </a:rPr>
                        <a:t>w</a:t>
                      </a:r>
                      <a:r>
                        <a:rPr lang="en-US" b="0" baseline="-25000" dirty="0" err="1">
                          <a:solidFill>
                            <a:schemeClr val="bg1"/>
                          </a:solidFill>
                        </a:rPr>
                        <a:t>the</a:t>
                      </a:r>
                      <a:endParaRPr lang="en-US" b="0" dirty="0">
                        <a:solidFill>
                          <a:schemeClr val="bg1"/>
                        </a:solidFill>
                      </a:endParaRPr>
                    </a:p>
                  </a:txBody>
                  <a:tcPr anchor="ctr">
                    <a:solidFill>
                      <a:schemeClr val="accent2"/>
                    </a:solidFill>
                  </a:tcPr>
                </a:tc>
                <a:extLst>
                  <a:ext uri="{0D108BD9-81ED-4DB2-BD59-A6C34878D82A}">
                    <a16:rowId xmlns:a16="http://schemas.microsoft.com/office/drawing/2014/main" val="1547108258"/>
                  </a:ext>
                </a:extLst>
              </a:tr>
              <a:tr h="370840">
                <a:tc>
                  <a:txBody>
                    <a:bodyPr/>
                    <a:lstStyle/>
                    <a:p>
                      <a:r>
                        <a:rPr lang="en-US" dirty="0"/>
                        <a:t>cat</a:t>
                      </a:r>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cat</a:t>
                      </a:r>
                      <a:endParaRPr lang="en-US" b="0" dirty="0">
                        <a:solidFill>
                          <a:schemeClr val="bg1"/>
                        </a:solidFill>
                      </a:endParaRPr>
                    </a:p>
                  </a:txBody>
                  <a:tcPr anchor="ctr">
                    <a:solidFill>
                      <a:schemeClr val="accent2"/>
                    </a:solidFill>
                  </a:tcPr>
                </a:tc>
                <a:extLst>
                  <a:ext uri="{0D108BD9-81ED-4DB2-BD59-A6C34878D82A}">
                    <a16:rowId xmlns:a16="http://schemas.microsoft.com/office/drawing/2014/main" val="2183477289"/>
                  </a:ext>
                </a:extLst>
              </a:tr>
              <a:tr h="370840">
                <a:tc>
                  <a:txBody>
                    <a:bodyPr/>
                    <a:lstStyle/>
                    <a:p>
                      <a:r>
                        <a:rPr lang="en-US" strike="sngStrike" dirty="0"/>
                        <a:t>ate</a:t>
                      </a:r>
                    </a:p>
                  </a:txBody>
                  <a:tcPr>
                    <a:noFill/>
                  </a:tcPr>
                </a:tc>
                <a:tc vMerge="1">
                  <a:txBody>
                    <a:bodyPr/>
                    <a:lstStyle/>
                    <a:p>
                      <a:endParaRPr lang="en-US" strike="sngStrike" dirty="0"/>
                    </a:p>
                  </a:txBody>
                  <a:tcPr>
                    <a:solidFill>
                      <a:schemeClr val="tx2">
                        <a:lumMod val="40000"/>
                        <a:lumOff val="60000"/>
                      </a:schemeClr>
                    </a:solidFill>
                  </a:tcPr>
                </a:tc>
                <a:tc>
                  <a:txBody>
                    <a:bodyPr/>
                    <a:lstStyle/>
                    <a:p>
                      <a:pPr algn="ctr"/>
                      <a:endParaRPr lang="en-US" b="0" dirty="0">
                        <a:solidFill>
                          <a:schemeClr val="tx1"/>
                        </a:solidFill>
                      </a:endParaRPr>
                    </a:p>
                  </a:txBody>
                  <a:tcPr anchor="ctr">
                    <a:noFill/>
                  </a:tcPr>
                </a:tc>
                <a:extLst>
                  <a:ext uri="{0D108BD9-81ED-4DB2-BD59-A6C34878D82A}">
                    <a16:rowId xmlns:a16="http://schemas.microsoft.com/office/drawing/2014/main" val="2293741637"/>
                  </a:ext>
                </a:extLst>
              </a:tr>
              <a:tr h="370840">
                <a:tc>
                  <a:txBody>
                    <a:bodyPr/>
                    <a:lstStyle/>
                    <a:p>
                      <a:r>
                        <a:rPr lang="en-US" dirty="0"/>
                        <a:t>a</a:t>
                      </a:r>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a</a:t>
                      </a:r>
                      <a:endParaRPr lang="en-US" b="0" dirty="0">
                        <a:solidFill>
                          <a:schemeClr val="bg1"/>
                        </a:solidFill>
                      </a:endParaRPr>
                    </a:p>
                  </a:txBody>
                  <a:tcPr anchor="ctr">
                    <a:solidFill>
                      <a:schemeClr val="accent2"/>
                    </a:solidFill>
                  </a:tcPr>
                </a:tc>
                <a:extLst>
                  <a:ext uri="{0D108BD9-81ED-4DB2-BD59-A6C34878D82A}">
                    <a16:rowId xmlns:a16="http://schemas.microsoft.com/office/drawing/2014/main" val="1642952664"/>
                  </a:ext>
                </a:extLst>
              </a:tr>
              <a:tr h="370840">
                <a:tc>
                  <a:txBody>
                    <a:bodyPr/>
                    <a:lstStyle/>
                    <a:p>
                      <a:r>
                        <a:rPr lang="en-US" dirty="0"/>
                        <a:t>mice</a:t>
                      </a:r>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mice</a:t>
                      </a:r>
                      <a:endParaRPr lang="en-US" b="0" dirty="0">
                        <a:solidFill>
                          <a:schemeClr val="bg1"/>
                        </a:solidFill>
                      </a:endParaRPr>
                    </a:p>
                  </a:txBody>
                  <a:tcPr anchor="ctr">
                    <a:solidFill>
                      <a:schemeClr val="accent2"/>
                    </a:solidFill>
                  </a:tcPr>
                </a:tc>
                <a:extLst>
                  <a:ext uri="{0D108BD9-81ED-4DB2-BD59-A6C34878D82A}">
                    <a16:rowId xmlns:a16="http://schemas.microsoft.com/office/drawing/2014/main" val="3529589433"/>
                  </a:ext>
                </a:extLst>
              </a:tr>
            </a:tbl>
          </a:graphicData>
        </a:graphic>
      </p:graphicFrame>
      <p:sp>
        <p:nvSpPr>
          <p:cNvPr id="11" name="Rectangle 10">
            <a:extLst>
              <a:ext uri="{FF2B5EF4-FFF2-40B4-BE49-F238E27FC236}">
                <a16:creationId xmlns:a16="http://schemas.microsoft.com/office/drawing/2014/main" id="{E6E898D9-4141-2B29-E115-D55DB340B838}"/>
              </a:ext>
            </a:extLst>
          </p:cNvPr>
          <p:cNvSpPr/>
          <p:nvPr/>
        </p:nvSpPr>
        <p:spPr>
          <a:xfrm>
            <a:off x="3443041" y="4382813"/>
            <a:ext cx="693683" cy="31531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Sum</a:t>
            </a:r>
          </a:p>
        </p:txBody>
      </p:sp>
      <p:sp>
        <p:nvSpPr>
          <p:cNvPr id="12" name="Rectangle 11">
            <a:extLst>
              <a:ext uri="{FF2B5EF4-FFF2-40B4-BE49-F238E27FC236}">
                <a16:creationId xmlns:a16="http://schemas.microsoft.com/office/drawing/2014/main" id="{B7167CE4-7917-361F-3E1E-BC4F2C8B6586}"/>
              </a:ext>
            </a:extLst>
          </p:cNvPr>
          <p:cNvSpPr/>
          <p:nvPr/>
        </p:nvSpPr>
        <p:spPr>
          <a:xfrm>
            <a:off x="4499331" y="4382813"/>
            <a:ext cx="693683" cy="3153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err="1">
                <a:solidFill>
                  <a:schemeClr val="bg1"/>
                </a:solidFill>
              </a:rPr>
              <a:t>w</a:t>
            </a:r>
            <a:r>
              <a:rPr lang="en-US" b="0" baseline="-25000" dirty="0" err="1">
                <a:solidFill>
                  <a:schemeClr val="bg1"/>
                </a:solidFill>
              </a:rPr>
              <a:t>ate</a:t>
            </a:r>
            <a:endParaRPr lang="en-US" dirty="0">
              <a:solidFill>
                <a:schemeClr val="bg1"/>
              </a:solidFill>
            </a:endParaRPr>
          </a:p>
        </p:txBody>
      </p:sp>
      <p:cxnSp>
        <p:nvCxnSpPr>
          <p:cNvPr id="13" name="Straight Arrow Connector 12">
            <a:extLst>
              <a:ext uri="{FF2B5EF4-FFF2-40B4-BE49-F238E27FC236}">
                <a16:creationId xmlns:a16="http://schemas.microsoft.com/office/drawing/2014/main" id="{AFE3D331-675E-BEBF-9C91-AAA15E097086}"/>
              </a:ext>
            </a:extLst>
          </p:cNvPr>
          <p:cNvCxnSpPr/>
          <p:nvPr/>
        </p:nvCxnSpPr>
        <p:spPr>
          <a:xfrm>
            <a:off x="1103586" y="3872800"/>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0EBF03C-3597-FB0B-2474-0BBA403C4C5A}"/>
              </a:ext>
            </a:extLst>
          </p:cNvPr>
          <p:cNvCxnSpPr/>
          <p:nvPr/>
        </p:nvCxnSpPr>
        <p:spPr>
          <a:xfrm>
            <a:off x="1087820" y="4215988"/>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5CD7B5B-1920-A29C-8548-B74FE6DA1BCB}"/>
              </a:ext>
            </a:extLst>
          </p:cNvPr>
          <p:cNvCxnSpPr/>
          <p:nvPr/>
        </p:nvCxnSpPr>
        <p:spPr>
          <a:xfrm>
            <a:off x="1087820" y="4971131"/>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1DB31C4-50C6-9C23-283A-86540C90F769}"/>
              </a:ext>
            </a:extLst>
          </p:cNvPr>
          <p:cNvCxnSpPr>
            <a:cxnSpLocks/>
          </p:cNvCxnSpPr>
          <p:nvPr/>
        </p:nvCxnSpPr>
        <p:spPr>
          <a:xfrm>
            <a:off x="1234965" y="5349503"/>
            <a:ext cx="399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6D7B7EA-ED09-49A7-07BC-0AD267FAE326}"/>
              </a:ext>
            </a:extLst>
          </p:cNvPr>
          <p:cNvCxnSpPr>
            <a:cxnSpLocks/>
          </p:cNvCxnSpPr>
          <p:nvPr/>
        </p:nvCxnSpPr>
        <p:spPr>
          <a:xfrm>
            <a:off x="2396358" y="3872800"/>
            <a:ext cx="289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30C99FC-5753-1A2D-046C-BA18903AF7CF}"/>
              </a:ext>
            </a:extLst>
          </p:cNvPr>
          <p:cNvCxnSpPr>
            <a:cxnSpLocks/>
          </p:cNvCxnSpPr>
          <p:nvPr/>
        </p:nvCxnSpPr>
        <p:spPr>
          <a:xfrm>
            <a:off x="2396358" y="4215988"/>
            <a:ext cx="273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C7A697C-23DD-8145-FFBD-60C670B9373D}"/>
              </a:ext>
            </a:extLst>
          </p:cNvPr>
          <p:cNvCxnSpPr>
            <a:cxnSpLocks/>
          </p:cNvCxnSpPr>
          <p:nvPr/>
        </p:nvCxnSpPr>
        <p:spPr>
          <a:xfrm>
            <a:off x="2396358" y="4971131"/>
            <a:ext cx="273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360AD2A-7A1B-E438-110F-179A76DF3674}"/>
              </a:ext>
            </a:extLst>
          </p:cNvPr>
          <p:cNvCxnSpPr>
            <a:cxnSpLocks/>
          </p:cNvCxnSpPr>
          <p:nvPr/>
        </p:nvCxnSpPr>
        <p:spPr>
          <a:xfrm>
            <a:off x="2396358" y="5349503"/>
            <a:ext cx="273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64BE11E-8677-AC25-C9D6-5B25C044D069}"/>
              </a:ext>
            </a:extLst>
          </p:cNvPr>
          <p:cNvCxnSpPr>
            <a:cxnSpLocks/>
          </p:cNvCxnSpPr>
          <p:nvPr/>
        </p:nvCxnSpPr>
        <p:spPr>
          <a:xfrm>
            <a:off x="3258207" y="3878673"/>
            <a:ext cx="336331" cy="430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03B7DEA-A244-9A87-D199-7E988119F12D}"/>
              </a:ext>
            </a:extLst>
          </p:cNvPr>
          <p:cNvCxnSpPr>
            <a:cxnSpLocks/>
            <a:stCxn id="10" idx="3"/>
          </p:cNvCxnSpPr>
          <p:nvPr/>
        </p:nvCxnSpPr>
        <p:spPr>
          <a:xfrm>
            <a:off x="3258207" y="4205740"/>
            <a:ext cx="132015" cy="19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4A85A6F-B29C-A9EE-90B6-C4A009BAED3B}"/>
              </a:ext>
            </a:extLst>
          </p:cNvPr>
          <p:cNvCxnSpPr>
            <a:cxnSpLocks/>
          </p:cNvCxnSpPr>
          <p:nvPr/>
        </p:nvCxnSpPr>
        <p:spPr>
          <a:xfrm flipV="1">
            <a:off x="3257797" y="4671711"/>
            <a:ext cx="150122" cy="238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3509C68-F92F-F977-BD39-69A311B53272}"/>
              </a:ext>
            </a:extLst>
          </p:cNvPr>
          <p:cNvCxnSpPr>
            <a:cxnSpLocks/>
          </p:cNvCxnSpPr>
          <p:nvPr/>
        </p:nvCxnSpPr>
        <p:spPr>
          <a:xfrm flipV="1">
            <a:off x="3268717" y="4746177"/>
            <a:ext cx="325821" cy="509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19A27CA-AABD-9C6C-3DEE-852D28EF7EB6}"/>
              </a:ext>
            </a:extLst>
          </p:cNvPr>
          <p:cNvCxnSpPr>
            <a:cxnSpLocks/>
            <a:endCxn id="12" idx="1"/>
          </p:cNvCxnSpPr>
          <p:nvPr/>
        </p:nvCxnSpPr>
        <p:spPr>
          <a:xfrm>
            <a:off x="4144340" y="4540468"/>
            <a:ext cx="3549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9C70C73-C309-0612-0EFC-1317A7D0E8D1}"/>
              </a:ext>
            </a:extLst>
          </p:cNvPr>
          <p:cNvSpPr txBox="1"/>
          <p:nvPr/>
        </p:nvSpPr>
        <p:spPr>
          <a:xfrm>
            <a:off x="4321835" y="3199570"/>
            <a:ext cx="976549" cy="369332"/>
          </a:xfrm>
          <a:prstGeom prst="rect">
            <a:avLst/>
          </a:prstGeom>
          <a:noFill/>
        </p:spPr>
        <p:txBody>
          <a:bodyPr wrap="none" rtlCol="0">
            <a:spAutoFit/>
          </a:bodyPr>
          <a:lstStyle/>
          <a:p>
            <a:r>
              <a:rPr lang="en-US" b="1" dirty="0"/>
              <a:t>Output</a:t>
            </a:r>
          </a:p>
        </p:txBody>
      </p:sp>
      <p:cxnSp>
        <p:nvCxnSpPr>
          <p:cNvPr id="27" name="Straight Arrow Connector 26">
            <a:extLst>
              <a:ext uri="{FF2B5EF4-FFF2-40B4-BE49-F238E27FC236}">
                <a16:creationId xmlns:a16="http://schemas.microsoft.com/office/drawing/2014/main" id="{7CE5FA5F-D5FA-9D22-48E6-7AAF4541A4BD}"/>
              </a:ext>
            </a:extLst>
          </p:cNvPr>
          <p:cNvCxnSpPr>
            <a:cxnSpLocks/>
          </p:cNvCxnSpPr>
          <p:nvPr/>
        </p:nvCxnSpPr>
        <p:spPr>
          <a:xfrm>
            <a:off x="5193014" y="4540468"/>
            <a:ext cx="3549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52834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30F4-A7B9-082C-D919-D27C803D1A00}"/>
              </a:ext>
            </a:extLst>
          </p:cNvPr>
          <p:cNvSpPr>
            <a:spLocks noGrp="1"/>
          </p:cNvSpPr>
          <p:nvPr>
            <p:ph type="title"/>
          </p:nvPr>
        </p:nvSpPr>
        <p:spPr/>
        <p:txBody>
          <a:bodyPr/>
          <a:lstStyle/>
          <a:p>
            <a:r>
              <a:rPr lang="en-US" dirty="0" err="1"/>
              <a:t>Skipgram</a:t>
            </a:r>
            <a:endParaRPr lang="en-US" dirty="0"/>
          </a:p>
        </p:txBody>
      </p:sp>
      <p:sp>
        <p:nvSpPr>
          <p:cNvPr id="4" name="Content Placeholder 3">
            <a:extLst>
              <a:ext uri="{FF2B5EF4-FFF2-40B4-BE49-F238E27FC236}">
                <a16:creationId xmlns:a16="http://schemas.microsoft.com/office/drawing/2014/main" id="{29D630E3-40EA-7B66-CB8B-5798EE39804A}"/>
              </a:ext>
            </a:extLst>
          </p:cNvPr>
          <p:cNvSpPr>
            <a:spLocks noGrp="1"/>
          </p:cNvSpPr>
          <p:nvPr>
            <p:ph sz="half" idx="2"/>
          </p:nvPr>
        </p:nvSpPr>
        <p:spPr/>
        <p:txBody>
          <a:bodyPr/>
          <a:lstStyle/>
          <a:p>
            <a:r>
              <a:rPr lang="en-US" dirty="0"/>
              <a:t>Use the </a:t>
            </a:r>
            <a:r>
              <a:rPr lang="en-US" b="1" dirty="0"/>
              <a:t>word </a:t>
            </a:r>
            <a:r>
              <a:rPr lang="en-US" dirty="0"/>
              <a:t> to predict the surrounding words</a:t>
            </a:r>
          </a:p>
          <a:p>
            <a:r>
              <a:rPr lang="en-US" dirty="0"/>
              <a:t>Usually a fixed window on either side is used</a:t>
            </a:r>
          </a:p>
        </p:txBody>
      </p:sp>
      <p:sp>
        <p:nvSpPr>
          <p:cNvPr id="5" name="Date Placeholder 4">
            <a:extLst>
              <a:ext uri="{FF2B5EF4-FFF2-40B4-BE49-F238E27FC236}">
                <a16:creationId xmlns:a16="http://schemas.microsoft.com/office/drawing/2014/main" id="{8CE0C644-05B4-FEB5-CB08-CE6A48DBD8AF}"/>
              </a:ext>
            </a:extLst>
          </p:cNvPr>
          <p:cNvSpPr>
            <a:spLocks noGrp="1"/>
          </p:cNvSpPr>
          <p:nvPr>
            <p:ph type="dt" sz="half" idx="10"/>
          </p:nvPr>
        </p:nvSpPr>
        <p:spPr/>
        <p:txBody>
          <a:bodyPr/>
          <a:lstStyle/>
          <a:p>
            <a:fld id="{4768B602-0AE6-4D46-B4B9-09182ED294BC}" type="datetime1">
              <a:rPr lang="en-IN" smtClean="0"/>
              <a:t>22/08/23</a:t>
            </a:fld>
            <a:endParaRPr lang="en-US"/>
          </a:p>
        </p:txBody>
      </p:sp>
      <p:sp>
        <p:nvSpPr>
          <p:cNvPr id="6" name="Footer Placeholder 5">
            <a:extLst>
              <a:ext uri="{FF2B5EF4-FFF2-40B4-BE49-F238E27FC236}">
                <a16:creationId xmlns:a16="http://schemas.microsoft.com/office/drawing/2014/main" id="{70D5CD71-2726-9A7C-295E-6E982FFA38DB}"/>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7514C6E4-4084-C460-7BE4-CE3AF429C427}"/>
              </a:ext>
            </a:extLst>
          </p:cNvPr>
          <p:cNvSpPr>
            <a:spLocks noGrp="1"/>
          </p:cNvSpPr>
          <p:nvPr>
            <p:ph type="sldNum" sz="quarter" idx="12"/>
          </p:nvPr>
        </p:nvSpPr>
        <p:spPr/>
        <p:txBody>
          <a:bodyPr/>
          <a:lstStyle/>
          <a:p>
            <a:fld id="{8E76CBA5-E987-5E44-BC9F-E1C771F6FE5A}" type="slidenum">
              <a:rPr lang="en-US" smtClean="0"/>
              <a:t>81</a:t>
            </a:fld>
            <a:endParaRPr lang="en-US"/>
          </a:p>
        </p:txBody>
      </p:sp>
      <p:sp>
        <p:nvSpPr>
          <p:cNvPr id="8" name="Content Placeholder 9">
            <a:extLst>
              <a:ext uri="{FF2B5EF4-FFF2-40B4-BE49-F238E27FC236}">
                <a16:creationId xmlns:a16="http://schemas.microsoft.com/office/drawing/2014/main" id="{00739921-56B8-3A28-0762-1DA0D51F27C4}"/>
              </a:ext>
            </a:extLst>
          </p:cNvPr>
          <p:cNvSpPr txBox="1">
            <a:spLocks/>
          </p:cNvSpPr>
          <p:nvPr/>
        </p:nvSpPr>
        <p:spPr>
          <a:xfrm>
            <a:off x="581192" y="2228002"/>
            <a:ext cx="5422392" cy="3633047"/>
          </a:xfrm>
          <a:prstGeom prst="rect">
            <a:avLst/>
          </a:prstGeom>
          <a:ln>
            <a:solidFill>
              <a:schemeClr val="accent1">
                <a:lumMod val="90000"/>
              </a:schemeClr>
            </a:solidFill>
          </a:ln>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a:t>Skigram</a:t>
            </a:r>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dirty="0"/>
          </a:p>
        </p:txBody>
      </p:sp>
      <p:graphicFrame>
        <p:nvGraphicFramePr>
          <p:cNvPr id="9" name="Table 11">
            <a:extLst>
              <a:ext uri="{FF2B5EF4-FFF2-40B4-BE49-F238E27FC236}">
                <a16:creationId xmlns:a16="http://schemas.microsoft.com/office/drawing/2014/main" id="{331913F7-BC5D-4386-1842-9A8A84FC4EEE}"/>
              </a:ext>
            </a:extLst>
          </p:cNvPr>
          <p:cNvGraphicFramePr>
            <a:graphicFrameLocks noGrp="1"/>
          </p:cNvGraphicFramePr>
          <p:nvPr>
            <p:extLst>
              <p:ext uri="{D42A27DB-BD31-4B8C-83A1-F6EECF244321}">
                <p14:modId xmlns:p14="http://schemas.microsoft.com/office/powerpoint/2010/main" val="250809652"/>
              </p:ext>
            </p:extLst>
          </p:nvPr>
        </p:nvGraphicFramePr>
        <p:xfrm>
          <a:off x="3468480" y="3153416"/>
          <a:ext cx="1820041" cy="2595880"/>
        </p:xfrm>
        <a:graphic>
          <a:graphicData uri="http://schemas.openxmlformats.org/drawingml/2006/table">
            <a:tbl>
              <a:tblPr bandRow="1">
                <a:tableStyleId>{5C22544A-7EE6-4342-B048-85BDC9FD1C3A}</a:tableStyleId>
              </a:tblPr>
              <a:tblGrid>
                <a:gridCol w="1000234">
                  <a:extLst>
                    <a:ext uri="{9D8B030D-6E8A-4147-A177-3AD203B41FA5}">
                      <a16:colId xmlns:a16="http://schemas.microsoft.com/office/drawing/2014/main" val="600208670"/>
                    </a:ext>
                  </a:extLst>
                </a:gridCol>
                <a:gridCol w="819807">
                  <a:extLst>
                    <a:ext uri="{9D8B030D-6E8A-4147-A177-3AD203B41FA5}">
                      <a16:colId xmlns:a16="http://schemas.microsoft.com/office/drawing/2014/main" val="3394720594"/>
                    </a:ext>
                  </a:extLst>
                </a:gridCol>
              </a:tblGrid>
              <a:tr h="370840">
                <a:tc>
                  <a:txBody>
                    <a:bodyPr/>
                    <a:lstStyle/>
                    <a:p>
                      <a:pPr algn="ctr"/>
                      <a:endParaRPr lang="en-US" b="1" dirty="0">
                        <a:solidFill>
                          <a:schemeClr val="tx1"/>
                        </a:solidFill>
                      </a:endParaRPr>
                    </a:p>
                  </a:txBody>
                  <a:tcPr>
                    <a:noFill/>
                  </a:tcPr>
                </a:tc>
                <a:tc>
                  <a:txBody>
                    <a:bodyPr/>
                    <a:lstStyle/>
                    <a:p>
                      <a:pPr algn="ctr"/>
                      <a:endParaRPr lang="en-US" b="1" dirty="0">
                        <a:solidFill>
                          <a:schemeClr val="tx1"/>
                        </a:solidFill>
                      </a:endParaRPr>
                    </a:p>
                  </a:txBody>
                  <a:tcPr>
                    <a:noFill/>
                  </a:tcPr>
                </a:tc>
                <a:extLst>
                  <a:ext uri="{0D108BD9-81ED-4DB2-BD59-A6C34878D82A}">
                    <a16:rowId xmlns:a16="http://schemas.microsoft.com/office/drawing/2014/main" val="3457095015"/>
                  </a:ext>
                </a:extLst>
              </a:tr>
              <a:tr h="370840">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extLst>
                  <a:ext uri="{0D108BD9-81ED-4DB2-BD59-A6C34878D82A}">
                    <a16:rowId xmlns:a16="http://schemas.microsoft.com/office/drawing/2014/main" val="406774644"/>
                  </a:ext>
                </a:extLst>
              </a:tr>
              <a:tr h="370840">
                <a:tc>
                  <a:txBody>
                    <a:bodyPr/>
                    <a:lstStyle/>
                    <a:p>
                      <a:pPr algn="ctr"/>
                      <a:r>
                        <a:rPr lang="en-US" b="0" dirty="0" err="1">
                          <a:solidFill>
                            <a:schemeClr val="bg1"/>
                          </a:solidFill>
                        </a:rPr>
                        <a:t>w</a:t>
                      </a:r>
                      <a:r>
                        <a:rPr lang="en-US" b="0" baseline="-25000" dirty="0" err="1">
                          <a:solidFill>
                            <a:schemeClr val="bg1"/>
                          </a:solidFill>
                        </a:rPr>
                        <a:t>the</a:t>
                      </a:r>
                      <a:endParaRPr lang="en-US" b="0" dirty="0">
                        <a:solidFill>
                          <a:schemeClr val="bg1"/>
                        </a:solidFill>
                      </a:endParaRPr>
                    </a:p>
                  </a:txBody>
                  <a:tcPr anchor="ctr">
                    <a:solidFill>
                      <a:schemeClr val="accent1"/>
                    </a:solidFill>
                  </a:tcPr>
                </a:tc>
                <a:tc>
                  <a:txBody>
                    <a:bodyPr/>
                    <a:lstStyle/>
                    <a:p>
                      <a:pPr algn="ctr"/>
                      <a:r>
                        <a:rPr lang="en-US" b="0" dirty="0">
                          <a:solidFill>
                            <a:schemeClr val="tx1"/>
                          </a:solidFill>
                        </a:rPr>
                        <a:t>the</a:t>
                      </a:r>
                    </a:p>
                  </a:txBody>
                  <a:tcPr anchor="ctr">
                    <a:noFill/>
                  </a:tcPr>
                </a:tc>
                <a:extLst>
                  <a:ext uri="{0D108BD9-81ED-4DB2-BD59-A6C34878D82A}">
                    <a16:rowId xmlns:a16="http://schemas.microsoft.com/office/drawing/2014/main" val="154710825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cat</a:t>
                      </a:r>
                      <a:endParaRPr lang="en-US" b="0" dirty="0">
                        <a:solidFill>
                          <a:schemeClr val="bg1"/>
                        </a:solidFill>
                      </a:endParaRPr>
                    </a:p>
                  </a:txBody>
                  <a:tcPr anchor="c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cat</a:t>
                      </a:r>
                    </a:p>
                  </a:txBody>
                  <a:tcPr anchor="ctr">
                    <a:noFill/>
                  </a:tcPr>
                </a:tc>
                <a:extLst>
                  <a:ext uri="{0D108BD9-81ED-4DB2-BD59-A6C34878D82A}">
                    <a16:rowId xmlns:a16="http://schemas.microsoft.com/office/drawing/2014/main" val="2183477289"/>
                  </a:ext>
                </a:extLst>
              </a:tr>
              <a:tr h="370840">
                <a:tc>
                  <a:txBody>
                    <a:bodyPr/>
                    <a:lstStyle/>
                    <a:p>
                      <a:pPr algn="ctr"/>
                      <a:endParaRPr lang="en-US" b="0" dirty="0">
                        <a:solidFill>
                          <a:schemeClr val="bg1"/>
                        </a:solidFill>
                      </a:endParaRPr>
                    </a:p>
                  </a:txBody>
                  <a:tcPr anchor="ctr">
                    <a:noFill/>
                  </a:tcPr>
                </a:tc>
                <a:tc>
                  <a:txBody>
                    <a:bodyPr/>
                    <a:lstStyle/>
                    <a:p>
                      <a:pPr algn="ctr"/>
                      <a:endParaRPr lang="en-US" b="0" dirty="0">
                        <a:solidFill>
                          <a:schemeClr val="tx1"/>
                        </a:solidFill>
                      </a:endParaRPr>
                    </a:p>
                  </a:txBody>
                  <a:tcPr anchor="ctr">
                    <a:noFill/>
                  </a:tcPr>
                </a:tc>
                <a:extLst>
                  <a:ext uri="{0D108BD9-81ED-4DB2-BD59-A6C34878D82A}">
                    <a16:rowId xmlns:a16="http://schemas.microsoft.com/office/drawing/2014/main" val="229374163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a</a:t>
                      </a:r>
                      <a:endParaRPr lang="en-US" b="0" dirty="0">
                        <a:solidFill>
                          <a:schemeClr val="bg1"/>
                        </a:solidFill>
                      </a:endParaRPr>
                    </a:p>
                  </a:txBody>
                  <a:tcPr anchor="c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a</a:t>
                      </a:r>
                    </a:p>
                  </a:txBody>
                  <a:tcPr anchor="ctr">
                    <a:noFill/>
                  </a:tcPr>
                </a:tc>
                <a:extLst>
                  <a:ext uri="{0D108BD9-81ED-4DB2-BD59-A6C34878D82A}">
                    <a16:rowId xmlns:a16="http://schemas.microsoft.com/office/drawing/2014/main" val="164295266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mice</a:t>
                      </a:r>
                      <a:endParaRPr lang="en-US" b="0" dirty="0">
                        <a:solidFill>
                          <a:schemeClr val="bg1"/>
                        </a:solidFill>
                      </a:endParaRPr>
                    </a:p>
                  </a:txBody>
                  <a:tcPr anchor="c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mice</a:t>
                      </a:r>
                    </a:p>
                  </a:txBody>
                  <a:tcPr anchor="ctr">
                    <a:noFill/>
                  </a:tcPr>
                </a:tc>
                <a:extLst>
                  <a:ext uri="{0D108BD9-81ED-4DB2-BD59-A6C34878D82A}">
                    <a16:rowId xmlns:a16="http://schemas.microsoft.com/office/drawing/2014/main" val="3529589433"/>
                  </a:ext>
                </a:extLst>
              </a:tr>
            </a:tbl>
          </a:graphicData>
        </a:graphic>
      </p:graphicFrame>
      <p:cxnSp>
        <p:nvCxnSpPr>
          <p:cNvPr id="10" name="Straight Arrow Connector 9">
            <a:extLst>
              <a:ext uri="{FF2B5EF4-FFF2-40B4-BE49-F238E27FC236}">
                <a16:creationId xmlns:a16="http://schemas.microsoft.com/office/drawing/2014/main" id="{348A4FAA-D0F4-64F8-6BE4-EE616418BAD0}"/>
              </a:ext>
            </a:extLst>
          </p:cNvPr>
          <p:cNvCxnSpPr/>
          <p:nvPr/>
        </p:nvCxnSpPr>
        <p:spPr>
          <a:xfrm>
            <a:off x="4142892" y="4118416"/>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FFD988C-76FA-AFC7-E923-4A86F2E8E425}"/>
              </a:ext>
            </a:extLst>
          </p:cNvPr>
          <p:cNvCxnSpPr/>
          <p:nvPr/>
        </p:nvCxnSpPr>
        <p:spPr>
          <a:xfrm>
            <a:off x="4127126" y="4461604"/>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002807-6A03-5874-1F24-F2207C279932}"/>
              </a:ext>
            </a:extLst>
          </p:cNvPr>
          <p:cNvCxnSpPr/>
          <p:nvPr/>
        </p:nvCxnSpPr>
        <p:spPr>
          <a:xfrm>
            <a:off x="4127126" y="5216747"/>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AD28E88-5FCE-CCEF-2B8E-FAD0CC67CA31}"/>
              </a:ext>
            </a:extLst>
          </p:cNvPr>
          <p:cNvCxnSpPr>
            <a:cxnSpLocks/>
          </p:cNvCxnSpPr>
          <p:nvPr/>
        </p:nvCxnSpPr>
        <p:spPr>
          <a:xfrm>
            <a:off x="4274271" y="5595119"/>
            <a:ext cx="399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298C18F-1B7B-F2C2-A2C9-AAA47D5244BC}"/>
              </a:ext>
            </a:extLst>
          </p:cNvPr>
          <p:cNvSpPr txBox="1"/>
          <p:nvPr/>
        </p:nvSpPr>
        <p:spPr>
          <a:xfrm>
            <a:off x="3866976" y="2336561"/>
            <a:ext cx="976549" cy="369332"/>
          </a:xfrm>
          <a:prstGeom prst="rect">
            <a:avLst/>
          </a:prstGeom>
          <a:noFill/>
        </p:spPr>
        <p:txBody>
          <a:bodyPr wrap="none" rtlCol="0">
            <a:spAutoFit/>
          </a:bodyPr>
          <a:lstStyle/>
          <a:p>
            <a:r>
              <a:rPr lang="en-US" b="1" dirty="0"/>
              <a:t>Output</a:t>
            </a:r>
          </a:p>
        </p:txBody>
      </p:sp>
      <p:cxnSp>
        <p:nvCxnSpPr>
          <p:cNvPr id="15" name="Straight Arrow Connector 14">
            <a:extLst>
              <a:ext uri="{FF2B5EF4-FFF2-40B4-BE49-F238E27FC236}">
                <a16:creationId xmlns:a16="http://schemas.microsoft.com/office/drawing/2014/main" id="{947AE3B7-A002-F9FA-AE9C-FDE9B350974B}"/>
              </a:ext>
            </a:extLst>
          </p:cNvPr>
          <p:cNvCxnSpPr>
            <a:cxnSpLocks/>
          </p:cNvCxnSpPr>
          <p:nvPr/>
        </p:nvCxnSpPr>
        <p:spPr>
          <a:xfrm flipV="1">
            <a:off x="2814471" y="4118416"/>
            <a:ext cx="654009" cy="611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440DEDE-DE12-0B41-861F-C15F3C870E48}"/>
              </a:ext>
            </a:extLst>
          </p:cNvPr>
          <p:cNvCxnSpPr>
            <a:cxnSpLocks/>
            <a:endCxn id="9" idx="1"/>
          </p:cNvCxnSpPr>
          <p:nvPr/>
        </p:nvCxnSpPr>
        <p:spPr>
          <a:xfrm flipV="1">
            <a:off x="2824981" y="4451356"/>
            <a:ext cx="643499" cy="294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C6A0F5-5935-31EE-CE55-E343FAD9BBBB}"/>
              </a:ext>
            </a:extLst>
          </p:cNvPr>
          <p:cNvCxnSpPr>
            <a:cxnSpLocks/>
          </p:cNvCxnSpPr>
          <p:nvPr/>
        </p:nvCxnSpPr>
        <p:spPr>
          <a:xfrm>
            <a:off x="2814471" y="4729630"/>
            <a:ext cx="654009" cy="44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EABF86-1B78-45AB-25F9-EE46D47F8303}"/>
              </a:ext>
            </a:extLst>
          </p:cNvPr>
          <p:cNvCxnSpPr>
            <a:cxnSpLocks/>
          </p:cNvCxnSpPr>
          <p:nvPr/>
        </p:nvCxnSpPr>
        <p:spPr>
          <a:xfrm>
            <a:off x="2814471" y="4729630"/>
            <a:ext cx="654009" cy="815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1">
            <a:extLst>
              <a:ext uri="{FF2B5EF4-FFF2-40B4-BE49-F238E27FC236}">
                <a16:creationId xmlns:a16="http://schemas.microsoft.com/office/drawing/2014/main" id="{C3FA570D-1166-077B-68DD-4D4C8A10DABC}"/>
              </a:ext>
            </a:extLst>
          </p:cNvPr>
          <p:cNvGraphicFramePr>
            <a:graphicFrameLocks noGrp="1"/>
          </p:cNvGraphicFramePr>
          <p:nvPr>
            <p:extLst>
              <p:ext uri="{D42A27DB-BD31-4B8C-83A1-F6EECF244321}">
                <p14:modId xmlns:p14="http://schemas.microsoft.com/office/powerpoint/2010/main" val="942744278"/>
              </p:ext>
            </p:extLst>
          </p:nvPr>
        </p:nvGraphicFramePr>
        <p:xfrm>
          <a:off x="586865" y="3058460"/>
          <a:ext cx="2474050" cy="2595880"/>
        </p:xfrm>
        <a:graphic>
          <a:graphicData uri="http://schemas.openxmlformats.org/drawingml/2006/table">
            <a:tbl>
              <a:tblPr bandRow="1">
                <a:tableStyleId>{5C22544A-7EE6-4342-B048-85BDC9FD1C3A}</a:tableStyleId>
              </a:tblPr>
              <a:tblGrid>
                <a:gridCol w="792233">
                  <a:extLst>
                    <a:ext uri="{9D8B030D-6E8A-4147-A177-3AD203B41FA5}">
                      <a16:colId xmlns:a16="http://schemas.microsoft.com/office/drawing/2014/main" val="600208670"/>
                    </a:ext>
                  </a:extLst>
                </a:gridCol>
                <a:gridCol w="657572">
                  <a:extLst>
                    <a:ext uri="{9D8B030D-6E8A-4147-A177-3AD203B41FA5}">
                      <a16:colId xmlns:a16="http://schemas.microsoft.com/office/drawing/2014/main" val="671176531"/>
                    </a:ext>
                  </a:extLst>
                </a:gridCol>
                <a:gridCol w="1024245">
                  <a:extLst>
                    <a:ext uri="{9D8B030D-6E8A-4147-A177-3AD203B41FA5}">
                      <a16:colId xmlns:a16="http://schemas.microsoft.com/office/drawing/2014/main" val="3394720594"/>
                    </a:ext>
                  </a:extLst>
                </a:gridCol>
              </a:tblGrid>
              <a:tr h="370840">
                <a:tc>
                  <a:txBody>
                    <a:bodyPr/>
                    <a:lstStyle/>
                    <a:p>
                      <a:pPr algn="ctr"/>
                      <a:r>
                        <a:rPr lang="en-US" sz="1600" b="1" dirty="0">
                          <a:solidFill>
                            <a:schemeClr val="tx1"/>
                          </a:solidFill>
                        </a:rPr>
                        <a:t>Inputs</a:t>
                      </a:r>
                    </a:p>
                  </a:txBody>
                  <a:tcPr>
                    <a:noFill/>
                  </a:tcPr>
                </a:tc>
                <a:tc>
                  <a:txBody>
                    <a:bodyPr/>
                    <a:lstStyle/>
                    <a:p>
                      <a:pPr algn="ctr"/>
                      <a:endParaRPr lang="en-US" b="1" dirty="0">
                        <a:solidFill>
                          <a:schemeClr val="tx1"/>
                        </a:solidFill>
                      </a:endParaRPr>
                    </a:p>
                  </a:txBody>
                  <a:tcPr>
                    <a:noFill/>
                  </a:tcPr>
                </a:tc>
                <a:tc>
                  <a:txBody>
                    <a:bodyPr/>
                    <a:lstStyle/>
                    <a:p>
                      <a:pPr algn="ctr"/>
                      <a:endParaRPr lang="en-US" b="1" dirty="0">
                        <a:solidFill>
                          <a:schemeClr val="tx1"/>
                        </a:solidFill>
                      </a:endParaRPr>
                    </a:p>
                  </a:txBody>
                  <a:tcPr>
                    <a:noFill/>
                  </a:tcPr>
                </a:tc>
                <a:extLst>
                  <a:ext uri="{0D108BD9-81ED-4DB2-BD59-A6C34878D82A}">
                    <a16:rowId xmlns:a16="http://schemas.microsoft.com/office/drawing/2014/main" val="3457095015"/>
                  </a:ext>
                </a:extLst>
              </a:tr>
              <a:tr h="370840">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extLst>
                  <a:ext uri="{0D108BD9-81ED-4DB2-BD59-A6C34878D82A}">
                    <a16:rowId xmlns:a16="http://schemas.microsoft.com/office/drawing/2014/main" val="406774644"/>
                  </a:ext>
                </a:extLst>
              </a:tr>
              <a:tr h="370840">
                <a:tc>
                  <a:txBody>
                    <a:bodyPr/>
                    <a:lstStyle/>
                    <a:p>
                      <a:endParaRPr lang="en-US" b="0" dirty="0">
                        <a:solidFill>
                          <a:schemeClr val="tx1"/>
                        </a:solidFill>
                      </a:endParaRPr>
                    </a:p>
                  </a:txBody>
                  <a:tcPr>
                    <a:noFill/>
                  </a:tcPr>
                </a:tc>
                <a:tc rowSpan="5">
                  <a:txBody>
                    <a:bodyPr/>
                    <a:lstStyle/>
                    <a:p>
                      <a:pPr algn="ctr"/>
                      <a:r>
                        <a:rPr lang="en-US" sz="1400" b="0" dirty="0">
                          <a:solidFill>
                            <a:schemeClr val="tx1"/>
                          </a:solidFill>
                        </a:rPr>
                        <a:t>Look-up Table</a:t>
                      </a:r>
                    </a:p>
                  </a:txBody>
                  <a:tcPr anchor="ctr">
                    <a:solidFill>
                      <a:schemeClr val="tx2">
                        <a:lumMod val="40000"/>
                        <a:lumOff val="60000"/>
                      </a:schemeClr>
                    </a:solidFill>
                  </a:tcPr>
                </a:tc>
                <a:tc>
                  <a:txBody>
                    <a:bodyPr/>
                    <a:lstStyle/>
                    <a:p>
                      <a:pPr algn="ctr"/>
                      <a:endParaRPr lang="en-US" b="0" dirty="0">
                        <a:solidFill>
                          <a:schemeClr val="tx1"/>
                        </a:solidFill>
                      </a:endParaRPr>
                    </a:p>
                  </a:txBody>
                  <a:tcPr anchor="ctr">
                    <a:noFill/>
                  </a:tcPr>
                </a:tc>
                <a:extLst>
                  <a:ext uri="{0D108BD9-81ED-4DB2-BD59-A6C34878D82A}">
                    <a16:rowId xmlns:a16="http://schemas.microsoft.com/office/drawing/2014/main" val="1547108258"/>
                  </a:ext>
                </a:extLst>
              </a:tr>
              <a:tr h="370840">
                <a:tc>
                  <a:txBody>
                    <a:bodyPr/>
                    <a:lstStyle/>
                    <a:p>
                      <a:endParaRPr lang="en-US" dirty="0"/>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nchor="ctr">
                    <a:noFill/>
                  </a:tcPr>
                </a:tc>
                <a:extLst>
                  <a:ext uri="{0D108BD9-81ED-4DB2-BD59-A6C34878D82A}">
                    <a16:rowId xmlns:a16="http://schemas.microsoft.com/office/drawing/2014/main" val="2183477289"/>
                  </a:ext>
                </a:extLst>
              </a:tr>
              <a:tr h="370840">
                <a:tc>
                  <a:txBody>
                    <a:bodyPr/>
                    <a:lstStyle/>
                    <a:p>
                      <a:r>
                        <a:rPr lang="en-US" strike="noStrike" dirty="0"/>
                        <a:t>ate</a:t>
                      </a:r>
                    </a:p>
                  </a:txBody>
                  <a:tcPr>
                    <a:noFill/>
                  </a:tcPr>
                </a:tc>
                <a:tc vMerge="1">
                  <a:txBody>
                    <a:bodyPr/>
                    <a:lstStyle/>
                    <a:p>
                      <a:endParaRPr lang="en-US" strike="sngStrike"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ate</a:t>
                      </a:r>
                      <a:endParaRPr lang="en-US" b="0" dirty="0">
                        <a:solidFill>
                          <a:schemeClr val="bg1"/>
                        </a:solidFill>
                      </a:endParaRPr>
                    </a:p>
                  </a:txBody>
                  <a:tcPr anchor="ctr">
                    <a:solidFill>
                      <a:schemeClr val="accent2"/>
                    </a:solidFill>
                  </a:tcPr>
                </a:tc>
                <a:extLst>
                  <a:ext uri="{0D108BD9-81ED-4DB2-BD59-A6C34878D82A}">
                    <a16:rowId xmlns:a16="http://schemas.microsoft.com/office/drawing/2014/main" val="2293741637"/>
                  </a:ext>
                </a:extLst>
              </a:tr>
              <a:tr h="370840">
                <a:tc>
                  <a:txBody>
                    <a:bodyPr/>
                    <a:lstStyle/>
                    <a:p>
                      <a:endParaRPr lang="en-US" dirty="0"/>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nchor="ctr">
                    <a:noFill/>
                  </a:tcPr>
                </a:tc>
                <a:extLst>
                  <a:ext uri="{0D108BD9-81ED-4DB2-BD59-A6C34878D82A}">
                    <a16:rowId xmlns:a16="http://schemas.microsoft.com/office/drawing/2014/main" val="1642952664"/>
                  </a:ext>
                </a:extLst>
              </a:tr>
              <a:tr h="370840">
                <a:tc>
                  <a:txBody>
                    <a:bodyPr/>
                    <a:lstStyle/>
                    <a:p>
                      <a:endParaRPr lang="en-US" dirty="0"/>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nchor="ctr">
                    <a:noFill/>
                  </a:tcPr>
                </a:tc>
                <a:extLst>
                  <a:ext uri="{0D108BD9-81ED-4DB2-BD59-A6C34878D82A}">
                    <a16:rowId xmlns:a16="http://schemas.microsoft.com/office/drawing/2014/main" val="3529589433"/>
                  </a:ext>
                </a:extLst>
              </a:tr>
            </a:tbl>
          </a:graphicData>
        </a:graphic>
      </p:graphicFrame>
      <p:cxnSp>
        <p:nvCxnSpPr>
          <p:cNvPr id="20" name="Straight Arrow Connector 19">
            <a:extLst>
              <a:ext uri="{FF2B5EF4-FFF2-40B4-BE49-F238E27FC236}">
                <a16:creationId xmlns:a16="http://schemas.microsoft.com/office/drawing/2014/main" id="{092D7404-186D-8F50-23E1-CFCBFB94B820}"/>
              </a:ext>
            </a:extLst>
          </p:cNvPr>
          <p:cNvCxnSpPr>
            <a:cxnSpLocks/>
          </p:cNvCxnSpPr>
          <p:nvPr/>
        </p:nvCxnSpPr>
        <p:spPr>
          <a:xfrm>
            <a:off x="1906921" y="4746176"/>
            <a:ext cx="273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 name="Table 20">
            <a:extLst>
              <a:ext uri="{FF2B5EF4-FFF2-40B4-BE49-F238E27FC236}">
                <a16:creationId xmlns:a16="http://schemas.microsoft.com/office/drawing/2014/main" id="{99855AAF-7A4E-3B8E-B345-0A251C24FBAC}"/>
              </a:ext>
            </a:extLst>
          </p:cNvPr>
          <p:cNvGraphicFramePr>
            <a:graphicFrameLocks noGrp="1"/>
          </p:cNvGraphicFramePr>
          <p:nvPr>
            <p:extLst>
              <p:ext uri="{D42A27DB-BD31-4B8C-83A1-F6EECF244321}">
                <p14:modId xmlns:p14="http://schemas.microsoft.com/office/powerpoint/2010/main" val="578636466"/>
              </p:ext>
            </p:extLst>
          </p:nvPr>
        </p:nvGraphicFramePr>
        <p:xfrm>
          <a:off x="6411149" y="5304666"/>
          <a:ext cx="4832406" cy="298620"/>
        </p:xfrm>
        <a:graphic>
          <a:graphicData uri="http://schemas.openxmlformats.org/drawingml/2006/table">
            <a:tbl>
              <a:tblPr bandRow="1">
                <a:tableStyleId>{5C22544A-7EE6-4342-B048-85BDC9FD1C3A}</a:tableStyleId>
              </a:tblPr>
              <a:tblGrid>
                <a:gridCol w="362875">
                  <a:extLst>
                    <a:ext uri="{9D8B030D-6E8A-4147-A177-3AD203B41FA5}">
                      <a16:colId xmlns:a16="http://schemas.microsoft.com/office/drawing/2014/main" val="3647745141"/>
                    </a:ext>
                  </a:extLst>
                </a:gridCol>
                <a:gridCol w="513184">
                  <a:extLst>
                    <a:ext uri="{9D8B030D-6E8A-4147-A177-3AD203B41FA5}">
                      <a16:colId xmlns:a16="http://schemas.microsoft.com/office/drawing/2014/main" val="1632365996"/>
                    </a:ext>
                  </a:extLst>
                </a:gridCol>
                <a:gridCol w="513184">
                  <a:extLst>
                    <a:ext uri="{9D8B030D-6E8A-4147-A177-3AD203B41FA5}">
                      <a16:colId xmlns:a16="http://schemas.microsoft.com/office/drawing/2014/main" val="1021125125"/>
                    </a:ext>
                  </a:extLst>
                </a:gridCol>
                <a:gridCol w="625151">
                  <a:extLst>
                    <a:ext uri="{9D8B030D-6E8A-4147-A177-3AD203B41FA5}">
                      <a16:colId xmlns:a16="http://schemas.microsoft.com/office/drawing/2014/main" val="2522743292"/>
                    </a:ext>
                  </a:extLst>
                </a:gridCol>
                <a:gridCol w="466530">
                  <a:extLst>
                    <a:ext uri="{9D8B030D-6E8A-4147-A177-3AD203B41FA5}">
                      <a16:colId xmlns:a16="http://schemas.microsoft.com/office/drawing/2014/main" val="237242150"/>
                    </a:ext>
                  </a:extLst>
                </a:gridCol>
                <a:gridCol w="447870">
                  <a:extLst>
                    <a:ext uri="{9D8B030D-6E8A-4147-A177-3AD203B41FA5}">
                      <a16:colId xmlns:a16="http://schemas.microsoft.com/office/drawing/2014/main" val="2304120826"/>
                    </a:ext>
                  </a:extLst>
                </a:gridCol>
                <a:gridCol w="830424">
                  <a:extLst>
                    <a:ext uri="{9D8B030D-6E8A-4147-A177-3AD203B41FA5}">
                      <a16:colId xmlns:a16="http://schemas.microsoft.com/office/drawing/2014/main" val="2963319262"/>
                    </a:ext>
                  </a:extLst>
                </a:gridCol>
                <a:gridCol w="653143">
                  <a:extLst>
                    <a:ext uri="{9D8B030D-6E8A-4147-A177-3AD203B41FA5}">
                      <a16:colId xmlns:a16="http://schemas.microsoft.com/office/drawing/2014/main" val="1519665349"/>
                    </a:ext>
                  </a:extLst>
                </a:gridCol>
                <a:gridCol w="420045">
                  <a:extLst>
                    <a:ext uri="{9D8B030D-6E8A-4147-A177-3AD203B41FA5}">
                      <a16:colId xmlns:a16="http://schemas.microsoft.com/office/drawing/2014/main" val="561486463"/>
                    </a:ext>
                  </a:extLst>
                </a:gridCol>
              </a:tblGrid>
              <a:tr h="298620">
                <a:tc>
                  <a:txBody>
                    <a:bodyPr/>
                    <a:lstStyle/>
                    <a:p>
                      <a:pPr algn="ctr"/>
                      <a:r>
                        <a:rPr lang="en-US" sz="1200" dirty="0"/>
                        <a:t>I</a:t>
                      </a:r>
                    </a:p>
                  </a:txBody>
                  <a:tcPr/>
                </a:tc>
                <a:tc>
                  <a:txBody>
                    <a:bodyPr/>
                    <a:lstStyle/>
                    <a:p>
                      <a:pPr algn="ctr"/>
                      <a:r>
                        <a:rPr lang="en-US" sz="1200" dirty="0"/>
                        <a:t>have</a:t>
                      </a:r>
                    </a:p>
                  </a:txBody>
                  <a:tcPr/>
                </a:tc>
                <a:tc>
                  <a:txBody>
                    <a:bodyPr/>
                    <a:lstStyle/>
                    <a:p>
                      <a:pPr algn="ctr"/>
                      <a:r>
                        <a:rPr lang="en-US" sz="1200" dirty="0"/>
                        <a:t>been</a:t>
                      </a:r>
                    </a:p>
                  </a:txBody>
                  <a:tcPr/>
                </a:tc>
                <a:tc>
                  <a:txBody>
                    <a:bodyPr/>
                    <a:lstStyle/>
                    <a:p>
                      <a:pPr algn="ctr"/>
                      <a:r>
                        <a:rPr lang="en-US" sz="1200" dirty="0">
                          <a:solidFill>
                            <a:schemeClr val="bg1"/>
                          </a:solidFill>
                        </a:rPr>
                        <a:t>scared</a:t>
                      </a:r>
                    </a:p>
                  </a:txBody>
                  <a:tcPr>
                    <a:solidFill>
                      <a:schemeClr val="accent2"/>
                    </a:solidFill>
                  </a:tcPr>
                </a:tc>
                <a:tc>
                  <a:txBody>
                    <a:bodyPr/>
                    <a:lstStyle/>
                    <a:p>
                      <a:pPr algn="ctr"/>
                      <a:r>
                        <a:rPr lang="en-US" sz="1200" dirty="0"/>
                        <a:t>by</a:t>
                      </a:r>
                    </a:p>
                  </a:txBody>
                  <a:tcPr/>
                </a:tc>
                <a:tc>
                  <a:txBody>
                    <a:bodyPr/>
                    <a:lstStyle/>
                    <a:p>
                      <a:pPr algn="ctr"/>
                      <a:r>
                        <a:rPr lang="en-US" sz="1200" dirty="0"/>
                        <a:t>that</a:t>
                      </a:r>
                    </a:p>
                  </a:txBody>
                  <a:tcPr/>
                </a:tc>
                <a:tc>
                  <a:txBody>
                    <a:bodyPr/>
                    <a:lstStyle/>
                    <a:p>
                      <a:pPr algn="ctr"/>
                      <a:r>
                        <a:rPr lang="en-US" sz="1200" dirty="0"/>
                        <a:t>painting</a:t>
                      </a:r>
                    </a:p>
                  </a:txBody>
                  <a:tcPr/>
                </a:tc>
                <a:tc>
                  <a:txBody>
                    <a:bodyPr/>
                    <a:lstStyle/>
                    <a:p>
                      <a:pPr algn="ctr"/>
                      <a:r>
                        <a:rPr lang="en-US" sz="1200" dirty="0"/>
                        <a:t>before</a:t>
                      </a:r>
                    </a:p>
                  </a:txBody>
                  <a:tcPr/>
                </a:tc>
                <a:tc>
                  <a:txBody>
                    <a:bodyPr/>
                    <a:lstStyle/>
                    <a:p>
                      <a:pPr algn="ctr"/>
                      <a:r>
                        <a:rPr lang="en-US" sz="1200" dirty="0"/>
                        <a:t>too</a:t>
                      </a:r>
                    </a:p>
                  </a:txBody>
                  <a:tcPr/>
                </a:tc>
                <a:extLst>
                  <a:ext uri="{0D108BD9-81ED-4DB2-BD59-A6C34878D82A}">
                    <a16:rowId xmlns:a16="http://schemas.microsoft.com/office/drawing/2014/main" val="427808966"/>
                  </a:ext>
                </a:extLst>
              </a:tr>
            </a:tbl>
          </a:graphicData>
        </a:graphic>
      </p:graphicFrame>
      <p:sp>
        <p:nvSpPr>
          <p:cNvPr id="35" name="Freeform 34">
            <a:extLst>
              <a:ext uri="{FF2B5EF4-FFF2-40B4-BE49-F238E27FC236}">
                <a16:creationId xmlns:a16="http://schemas.microsoft.com/office/drawing/2014/main" id="{963A993D-746D-FF90-D44A-3ADBEEED0E5E}"/>
              </a:ext>
            </a:extLst>
          </p:cNvPr>
          <p:cNvSpPr/>
          <p:nvPr/>
        </p:nvSpPr>
        <p:spPr>
          <a:xfrm>
            <a:off x="6560803" y="4652140"/>
            <a:ext cx="1575620" cy="666309"/>
          </a:xfrm>
          <a:custGeom>
            <a:avLst/>
            <a:gdLst>
              <a:gd name="connsiteX0" fmla="*/ 1528838 w 1575620"/>
              <a:gd name="connsiteY0" fmla="*/ 638317 h 666309"/>
              <a:gd name="connsiteX1" fmla="*/ 1407540 w 1575620"/>
              <a:gd name="connsiteY1" fmla="*/ 87811 h 666309"/>
              <a:gd name="connsiteX2" fmla="*/ 157238 w 1575620"/>
              <a:gd name="connsiteY2" fmla="*/ 59819 h 666309"/>
              <a:gd name="connsiteX3" fmla="*/ 17279 w 1575620"/>
              <a:gd name="connsiteY3" fmla="*/ 666309 h 666309"/>
            </a:gdLst>
            <a:ahLst/>
            <a:cxnLst>
              <a:cxn ang="0">
                <a:pos x="connsiteX0" y="connsiteY0"/>
              </a:cxn>
              <a:cxn ang="0">
                <a:pos x="connsiteX1" y="connsiteY1"/>
              </a:cxn>
              <a:cxn ang="0">
                <a:pos x="connsiteX2" y="connsiteY2"/>
              </a:cxn>
              <a:cxn ang="0">
                <a:pos x="connsiteX3" y="connsiteY3"/>
              </a:cxn>
            </a:cxnLst>
            <a:rect l="l" t="t" r="r" b="b"/>
            <a:pathLst>
              <a:path w="1575620" h="666309">
                <a:moveTo>
                  <a:pt x="1528838" y="638317"/>
                </a:moveTo>
                <a:cubicBezTo>
                  <a:pt x="1582489" y="411272"/>
                  <a:pt x="1636140" y="184227"/>
                  <a:pt x="1407540" y="87811"/>
                </a:cubicBezTo>
                <a:cubicBezTo>
                  <a:pt x="1178940" y="-8605"/>
                  <a:pt x="388948" y="-36597"/>
                  <a:pt x="157238" y="59819"/>
                </a:cubicBezTo>
                <a:cubicBezTo>
                  <a:pt x="-74472" y="156235"/>
                  <a:pt x="18834" y="580778"/>
                  <a:pt x="17279" y="666309"/>
                </a:cubicBez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6" name="Freeform 35">
            <a:extLst>
              <a:ext uri="{FF2B5EF4-FFF2-40B4-BE49-F238E27FC236}">
                <a16:creationId xmlns:a16="http://schemas.microsoft.com/office/drawing/2014/main" id="{6D56225F-A67D-7C4C-CEC9-5CF8693E248B}"/>
              </a:ext>
            </a:extLst>
          </p:cNvPr>
          <p:cNvSpPr/>
          <p:nvPr/>
        </p:nvSpPr>
        <p:spPr>
          <a:xfrm>
            <a:off x="7007289" y="4746176"/>
            <a:ext cx="1129133" cy="572273"/>
          </a:xfrm>
          <a:custGeom>
            <a:avLst/>
            <a:gdLst>
              <a:gd name="connsiteX0" fmla="*/ 1528838 w 1575620"/>
              <a:gd name="connsiteY0" fmla="*/ 638317 h 666309"/>
              <a:gd name="connsiteX1" fmla="*/ 1407540 w 1575620"/>
              <a:gd name="connsiteY1" fmla="*/ 87811 h 666309"/>
              <a:gd name="connsiteX2" fmla="*/ 157238 w 1575620"/>
              <a:gd name="connsiteY2" fmla="*/ 59819 h 666309"/>
              <a:gd name="connsiteX3" fmla="*/ 17279 w 1575620"/>
              <a:gd name="connsiteY3" fmla="*/ 666309 h 666309"/>
            </a:gdLst>
            <a:ahLst/>
            <a:cxnLst>
              <a:cxn ang="0">
                <a:pos x="connsiteX0" y="connsiteY0"/>
              </a:cxn>
              <a:cxn ang="0">
                <a:pos x="connsiteX1" y="connsiteY1"/>
              </a:cxn>
              <a:cxn ang="0">
                <a:pos x="connsiteX2" y="connsiteY2"/>
              </a:cxn>
              <a:cxn ang="0">
                <a:pos x="connsiteX3" y="connsiteY3"/>
              </a:cxn>
            </a:cxnLst>
            <a:rect l="l" t="t" r="r" b="b"/>
            <a:pathLst>
              <a:path w="1575620" h="666309">
                <a:moveTo>
                  <a:pt x="1528838" y="638317"/>
                </a:moveTo>
                <a:cubicBezTo>
                  <a:pt x="1582489" y="411272"/>
                  <a:pt x="1636140" y="184227"/>
                  <a:pt x="1407540" y="87811"/>
                </a:cubicBezTo>
                <a:cubicBezTo>
                  <a:pt x="1178940" y="-8605"/>
                  <a:pt x="388948" y="-36597"/>
                  <a:pt x="157238" y="59819"/>
                </a:cubicBezTo>
                <a:cubicBezTo>
                  <a:pt x="-74472" y="156235"/>
                  <a:pt x="18834" y="580778"/>
                  <a:pt x="17279" y="666309"/>
                </a:cubicBez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7" name="Freeform 36">
            <a:extLst>
              <a:ext uri="{FF2B5EF4-FFF2-40B4-BE49-F238E27FC236}">
                <a16:creationId xmlns:a16="http://schemas.microsoft.com/office/drawing/2014/main" id="{9D218D21-83A2-EC4B-8976-6C0158127E6B}"/>
              </a:ext>
            </a:extLst>
          </p:cNvPr>
          <p:cNvSpPr/>
          <p:nvPr/>
        </p:nvSpPr>
        <p:spPr>
          <a:xfrm>
            <a:off x="7498401" y="4746176"/>
            <a:ext cx="638021" cy="572273"/>
          </a:xfrm>
          <a:custGeom>
            <a:avLst/>
            <a:gdLst>
              <a:gd name="connsiteX0" fmla="*/ 1528838 w 1575620"/>
              <a:gd name="connsiteY0" fmla="*/ 638317 h 666309"/>
              <a:gd name="connsiteX1" fmla="*/ 1407540 w 1575620"/>
              <a:gd name="connsiteY1" fmla="*/ 87811 h 666309"/>
              <a:gd name="connsiteX2" fmla="*/ 157238 w 1575620"/>
              <a:gd name="connsiteY2" fmla="*/ 59819 h 666309"/>
              <a:gd name="connsiteX3" fmla="*/ 17279 w 1575620"/>
              <a:gd name="connsiteY3" fmla="*/ 666309 h 666309"/>
            </a:gdLst>
            <a:ahLst/>
            <a:cxnLst>
              <a:cxn ang="0">
                <a:pos x="connsiteX0" y="connsiteY0"/>
              </a:cxn>
              <a:cxn ang="0">
                <a:pos x="connsiteX1" y="connsiteY1"/>
              </a:cxn>
              <a:cxn ang="0">
                <a:pos x="connsiteX2" y="connsiteY2"/>
              </a:cxn>
              <a:cxn ang="0">
                <a:pos x="connsiteX3" y="connsiteY3"/>
              </a:cxn>
            </a:cxnLst>
            <a:rect l="l" t="t" r="r" b="b"/>
            <a:pathLst>
              <a:path w="1575620" h="666309">
                <a:moveTo>
                  <a:pt x="1528838" y="638317"/>
                </a:moveTo>
                <a:cubicBezTo>
                  <a:pt x="1582489" y="411272"/>
                  <a:pt x="1636140" y="184227"/>
                  <a:pt x="1407540" y="87811"/>
                </a:cubicBezTo>
                <a:cubicBezTo>
                  <a:pt x="1178940" y="-8605"/>
                  <a:pt x="388948" y="-36597"/>
                  <a:pt x="157238" y="59819"/>
                </a:cubicBezTo>
                <a:cubicBezTo>
                  <a:pt x="-74472" y="156235"/>
                  <a:pt x="18834" y="580778"/>
                  <a:pt x="17279" y="666309"/>
                </a:cubicBez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8" name="Freeform 37">
            <a:extLst>
              <a:ext uri="{FF2B5EF4-FFF2-40B4-BE49-F238E27FC236}">
                <a16:creationId xmlns:a16="http://schemas.microsoft.com/office/drawing/2014/main" id="{C83E1BD8-26A6-611D-D633-77CE965EAEB1}"/>
              </a:ext>
            </a:extLst>
          </p:cNvPr>
          <p:cNvSpPr/>
          <p:nvPr/>
        </p:nvSpPr>
        <p:spPr>
          <a:xfrm flipH="1">
            <a:off x="8039541" y="4616031"/>
            <a:ext cx="1757601" cy="666309"/>
          </a:xfrm>
          <a:custGeom>
            <a:avLst/>
            <a:gdLst>
              <a:gd name="connsiteX0" fmla="*/ 1528838 w 1575620"/>
              <a:gd name="connsiteY0" fmla="*/ 638317 h 666309"/>
              <a:gd name="connsiteX1" fmla="*/ 1407540 w 1575620"/>
              <a:gd name="connsiteY1" fmla="*/ 87811 h 666309"/>
              <a:gd name="connsiteX2" fmla="*/ 157238 w 1575620"/>
              <a:gd name="connsiteY2" fmla="*/ 59819 h 666309"/>
              <a:gd name="connsiteX3" fmla="*/ 17279 w 1575620"/>
              <a:gd name="connsiteY3" fmla="*/ 666309 h 666309"/>
            </a:gdLst>
            <a:ahLst/>
            <a:cxnLst>
              <a:cxn ang="0">
                <a:pos x="connsiteX0" y="connsiteY0"/>
              </a:cxn>
              <a:cxn ang="0">
                <a:pos x="connsiteX1" y="connsiteY1"/>
              </a:cxn>
              <a:cxn ang="0">
                <a:pos x="connsiteX2" y="connsiteY2"/>
              </a:cxn>
              <a:cxn ang="0">
                <a:pos x="connsiteX3" y="connsiteY3"/>
              </a:cxn>
            </a:cxnLst>
            <a:rect l="l" t="t" r="r" b="b"/>
            <a:pathLst>
              <a:path w="1575620" h="666309">
                <a:moveTo>
                  <a:pt x="1528838" y="638317"/>
                </a:moveTo>
                <a:cubicBezTo>
                  <a:pt x="1582489" y="411272"/>
                  <a:pt x="1636140" y="184227"/>
                  <a:pt x="1407540" y="87811"/>
                </a:cubicBezTo>
                <a:cubicBezTo>
                  <a:pt x="1178940" y="-8605"/>
                  <a:pt x="388948" y="-36597"/>
                  <a:pt x="157238" y="59819"/>
                </a:cubicBezTo>
                <a:cubicBezTo>
                  <a:pt x="-74472" y="156235"/>
                  <a:pt x="18834" y="580778"/>
                  <a:pt x="17279" y="666309"/>
                </a:cubicBez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39" name="Freeform 38">
            <a:extLst>
              <a:ext uri="{FF2B5EF4-FFF2-40B4-BE49-F238E27FC236}">
                <a16:creationId xmlns:a16="http://schemas.microsoft.com/office/drawing/2014/main" id="{8FCAED7E-1AFD-BC86-3017-13252469A846}"/>
              </a:ext>
            </a:extLst>
          </p:cNvPr>
          <p:cNvSpPr/>
          <p:nvPr/>
        </p:nvSpPr>
        <p:spPr>
          <a:xfrm flipH="1">
            <a:off x="8039541" y="4794653"/>
            <a:ext cx="1129132" cy="487687"/>
          </a:xfrm>
          <a:custGeom>
            <a:avLst/>
            <a:gdLst>
              <a:gd name="connsiteX0" fmla="*/ 1528838 w 1575620"/>
              <a:gd name="connsiteY0" fmla="*/ 638317 h 666309"/>
              <a:gd name="connsiteX1" fmla="*/ 1407540 w 1575620"/>
              <a:gd name="connsiteY1" fmla="*/ 87811 h 666309"/>
              <a:gd name="connsiteX2" fmla="*/ 157238 w 1575620"/>
              <a:gd name="connsiteY2" fmla="*/ 59819 h 666309"/>
              <a:gd name="connsiteX3" fmla="*/ 17279 w 1575620"/>
              <a:gd name="connsiteY3" fmla="*/ 666309 h 666309"/>
            </a:gdLst>
            <a:ahLst/>
            <a:cxnLst>
              <a:cxn ang="0">
                <a:pos x="connsiteX0" y="connsiteY0"/>
              </a:cxn>
              <a:cxn ang="0">
                <a:pos x="connsiteX1" y="connsiteY1"/>
              </a:cxn>
              <a:cxn ang="0">
                <a:pos x="connsiteX2" y="connsiteY2"/>
              </a:cxn>
              <a:cxn ang="0">
                <a:pos x="connsiteX3" y="connsiteY3"/>
              </a:cxn>
            </a:cxnLst>
            <a:rect l="l" t="t" r="r" b="b"/>
            <a:pathLst>
              <a:path w="1575620" h="666309">
                <a:moveTo>
                  <a:pt x="1528838" y="638317"/>
                </a:moveTo>
                <a:cubicBezTo>
                  <a:pt x="1582489" y="411272"/>
                  <a:pt x="1636140" y="184227"/>
                  <a:pt x="1407540" y="87811"/>
                </a:cubicBezTo>
                <a:cubicBezTo>
                  <a:pt x="1178940" y="-8605"/>
                  <a:pt x="388948" y="-36597"/>
                  <a:pt x="157238" y="59819"/>
                </a:cubicBezTo>
                <a:cubicBezTo>
                  <a:pt x="-74472" y="156235"/>
                  <a:pt x="18834" y="580778"/>
                  <a:pt x="17279" y="666309"/>
                </a:cubicBez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40" name="Freeform 39">
            <a:extLst>
              <a:ext uri="{FF2B5EF4-FFF2-40B4-BE49-F238E27FC236}">
                <a16:creationId xmlns:a16="http://schemas.microsoft.com/office/drawing/2014/main" id="{A9783D64-10BD-4E90-0E4E-940D2A32232B}"/>
              </a:ext>
            </a:extLst>
          </p:cNvPr>
          <p:cNvSpPr/>
          <p:nvPr/>
        </p:nvSpPr>
        <p:spPr>
          <a:xfrm flipH="1">
            <a:off x="8039541" y="4729630"/>
            <a:ext cx="638020" cy="563873"/>
          </a:xfrm>
          <a:custGeom>
            <a:avLst/>
            <a:gdLst>
              <a:gd name="connsiteX0" fmla="*/ 1528838 w 1575620"/>
              <a:gd name="connsiteY0" fmla="*/ 638317 h 666309"/>
              <a:gd name="connsiteX1" fmla="*/ 1407540 w 1575620"/>
              <a:gd name="connsiteY1" fmla="*/ 87811 h 666309"/>
              <a:gd name="connsiteX2" fmla="*/ 157238 w 1575620"/>
              <a:gd name="connsiteY2" fmla="*/ 59819 h 666309"/>
              <a:gd name="connsiteX3" fmla="*/ 17279 w 1575620"/>
              <a:gd name="connsiteY3" fmla="*/ 666309 h 666309"/>
            </a:gdLst>
            <a:ahLst/>
            <a:cxnLst>
              <a:cxn ang="0">
                <a:pos x="connsiteX0" y="connsiteY0"/>
              </a:cxn>
              <a:cxn ang="0">
                <a:pos x="connsiteX1" y="connsiteY1"/>
              </a:cxn>
              <a:cxn ang="0">
                <a:pos x="connsiteX2" y="connsiteY2"/>
              </a:cxn>
              <a:cxn ang="0">
                <a:pos x="connsiteX3" y="connsiteY3"/>
              </a:cxn>
            </a:cxnLst>
            <a:rect l="l" t="t" r="r" b="b"/>
            <a:pathLst>
              <a:path w="1575620" h="666309">
                <a:moveTo>
                  <a:pt x="1528838" y="638317"/>
                </a:moveTo>
                <a:cubicBezTo>
                  <a:pt x="1582489" y="411272"/>
                  <a:pt x="1636140" y="184227"/>
                  <a:pt x="1407540" y="87811"/>
                </a:cubicBezTo>
                <a:cubicBezTo>
                  <a:pt x="1178940" y="-8605"/>
                  <a:pt x="388948" y="-36597"/>
                  <a:pt x="157238" y="59819"/>
                </a:cubicBezTo>
                <a:cubicBezTo>
                  <a:pt x="-74472" y="156235"/>
                  <a:pt x="18834" y="580778"/>
                  <a:pt x="17279" y="666309"/>
                </a:cubicBezTo>
              </a:path>
            </a:pathLst>
          </a:custGeom>
          <a:ln>
            <a:headEnd type="none"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E6D55CA-3E3A-7D1A-13A3-A731E0725DA0}"/>
                  </a:ext>
                </a:extLst>
              </p:cNvPr>
              <p:cNvSpPr txBox="1"/>
              <p:nvPr/>
            </p:nvSpPr>
            <p:spPr>
              <a:xfrm>
                <a:off x="9797142" y="4652140"/>
                <a:ext cx="2175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m:rPr>
                              <m:nor/>
                            </m:rPr>
                            <a:rPr lang="en-US" b="0" i="0" smtClean="0">
                              <a:latin typeface="Cambria Math" panose="02040503050406030204" pitchFamily="18" charset="0"/>
                            </a:rPr>
                            <m:t>painting</m:t>
                          </m:r>
                          <m:r>
                            <m:rPr>
                              <m:nor/>
                            </m:rPr>
                            <a:rPr lang="en-US" b="0" i="0" smtClean="0">
                              <a:latin typeface="Cambria Math" panose="02040503050406030204" pitchFamily="18" charset="0"/>
                            </a:rPr>
                            <m:t> </m:t>
                          </m:r>
                        </m:e>
                      </m:d>
                      <m:r>
                        <m:rPr>
                          <m:nor/>
                        </m:rPr>
                        <a:rPr lang="en-US" b="0" i="0" smtClean="0">
                          <a:latin typeface="Cambria Math" panose="02040503050406030204" pitchFamily="18" charset="0"/>
                        </a:rPr>
                        <m:t>scared</m:t>
                      </m:r>
                      <m:r>
                        <a:rPr lang="en-US" b="0" i="1" smtClean="0">
                          <a:latin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5E6D55CA-3E3A-7D1A-13A3-A731E0725DA0}"/>
                  </a:ext>
                </a:extLst>
              </p:cNvPr>
              <p:cNvSpPr txBox="1">
                <a:spLocks noRot="1" noChangeAspect="1" noMove="1" noResize="1" noEditPoints="1" noAdjustHandles="1" noChangeArrowheads="1" noChangeShapeType="1" noTextEdit="1"/>
              </p:cNvSpPr>
              <p:nvPr/>
            </p:nvSpPr>
            <p:spPr>
              <a:xfrm>
                <a:off x="9797142" y="4652140"/>
                <a:ext cx="2175339" cy="369332"/>
              </a:xfrm>
              <a:prstGeom prst="rect">
                <a:avLst/>
              </a:prstGeom>
              <a:blipFill>
                <a:blip r:embed="rId2"/>
                <a:stretch>
                  <a:fillRect b="-16667"/>
                </a:stretch>
              </a:blipFill>
            </p:spPr>
            <p:txBody>
              <a:bodyPr/>
              <a:lstStyle/>
              <a:p>
                <a:r>
                  <a:rPr lang="en-US">
                    <a:noFill/>
                  </a:rPr>
                  <a:t> </a:t>
                </a:r>
              </a:p>
            </p:txBody>
          </p:sp>
        </mc:Fallback>
      </mc:AlternateContent>
    </p:spTree>
    <p:extLst>
      <p:ext uri="{BB962C8B-B14F-4D97-AF65-F5344CB8AC3E}">
        <p14:creationId xmlns:p14="http://schemas.microsoft.com/office/powerpoint/2010/main" val="7233795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FEF0-EF08-E779-4AD9-D027E4B0A280}"/>
              </a:ext>
            </a:extLst>
          </p:cNvPr>
          <p:cNvSpPr>
            <a:spLocks noGrp="1"/>
          </p:cNvSpPr>
          <p:nvPr>
            <p:ph type="title"/>
          </p:nvPr>
        </p:nvSpPr>
        <p:spPr/>
        <p:txBody>
          <a:bodyPr/>
          <a:lstStyle/>
          <a:p>
            <a:r>
              <a:rPr lang="en-US" dirty="0" err="1"/>
              <a:t>Skipgram</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7DA6EB0-89F4-DF59-3219-054189EDBD5A}"/>
                  </a:ext>
                </a:extLst>
              </p:cNvPr>
              <p:cNvSpPr>
                <a:spLocks noGrp="1"/>
              </p:cNvSpPr>
              <p:nvPr>
                <p:ph sz="half" idx="2"/>
              </p:nvPr>
            </p:nvSpPr>
            <p:spPr/>
            <p:txBody>
              <a:bodyPr/>
              <a:lstStyle/>
              <a:p>
                <a:r>
                  <a:rPr lang="en-US" dirty="0"/>
                  <a:t>Predict the </a:t>
                </a:r>
                <a:r>
                  <a:rPr lang="en-US" b="1" dirty="0"/>
                  <a:t>surrounding</a:t>
                </a:r>
                <a:r>
                  <a:rPr lang="en-US" dirty="0"/>
                  <a:t> word given center word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𝑇</m:t>
                          </m:r>
                        </m:sup>
                        <m:e>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r>
                                <a:rPr lang="en-US" b="0" i="1" smtClean="0">
                                  <a:latin typeface="Cambria Math" panose="02040503050406030204" pitchFamily="18" charset="0"/>
                                  <a:ea typeface="Cambria Math" panose="02040503050406030204" pitchFamily="18" charset="0"/>
                                </a:rPr>
                                <m:t>≠0</m:t>
                              </m:r>
                            </m:sub>
                            <m:sup/>
                            <m:e>
                              <m:r>
                                <a:rPr lang="en-US" i="1">
                                  <a:latin typeface="Cambria Math" panose="02040503050406030204" pitchFamily="18" charset="0"/>
                                  <a:ea typeface="Cambria Math" panose="02040503050406030204" pitchFamily="18" charset="0"/>
                                </a:rPr>
                                <m:t>𝑃</m:t>
                              </m:r>
                              <m:d>
                                <m:dPr>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sub>
                              </m:sSub>
                              <m:r>
                                <a:rPr lang="en-US" i="1">
                                  <a:latin typeface="Cambria Math" panose="02040503050406030204" pitchFamily="18" charset="0"/>
                                  <a:ea typeface="Cambria Math" panose="02040503050406030204" pitchFamily="18" charset="0"/>
                                </a:rPr>
                                <m:t>)</m:t>
                              </m:r>
                            </m:e>
                          </m:nary>
                        </m:e>
                      </m:nary>
                    </m:oMath>
                  </m:oMathPara>
                </a14:m>
                <a:endParaRPr lang="en-US" dirty="0"/>
              </a:p>
              <a:p>
                <a:pPr marL="0" indent="0">
                  <a:buNone/>
                </a:pPr>
                <a:r>
                  <a:rPr lang="en-US" dirty="0"/>
                  <a:t>	and,</a:t>
                </a:r>
              </a:p>
              <a:p>
                <a:pPr marL="0" indent="0">
                  <a:buNone/>
                </a:pPr>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rPr>
                      <m:t>𝑃</m:t>
                    </m:r>
                    <m:d>
                      <m:dPr>
                        <m:endChr m:val="|"/>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m:rPr>
                            <m:sty m:val="p"/>
                          </m:rPr>
                          <a:rPr lang="en-US" b="0" i="0" smtClean="0">
                            <a:latin typeface="Cambria Math" panose="02040503050406030204" pitchFamily="18" charset="0"/>
                            <a:ea typeface="Cambria Math" panose="02040503050406030204" pitchFamily="18" charset="0"/>
                          </a:rPr>
                          <m:t>exp</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m:t>
                                </m:r>
                              </m:sub>
                            </m:sSub>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sub>
                            </m:sSub>
                          </m:sub>
                        </m:sSub>
                        <m:r>
                          <a:rPr lang="en-US" b="0" i="1" smtClean="0">
                            <a:latin typeface="Cambria Math" panose="02040503050406030204" pitchFamily="18" charset="0"/>
                            <a:ea typeface="Cambria Math" panose="02040503050406030204" pitchFamily="18" charset="0"/>
                          </a:rPr>
                          <m:t>)</m:t>
                        </m:r>
                      </m:num>
                      <m:den>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𝑉</m:t>
                            </m:r>
                          </m:sub>
                          <m:sup/>
                          <m:e>
                            <m:r>
                              <m:rPr>
                                <m:sty m:val="p"/>
                              </m:rPr>
                              <a:rPr lang="en-US">
                                <a:latin typeface="Cambria Math" panose="02040503050406030204" pitchFamily="18" charset="0"/>
                                <a:ea typeface="Cambria Math" panose="02040503050406030204" pitchFamily="18" charset="0"/>
                              </a:rPr>
                              <m:t>exp</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𝑣</m:t>
                                </m:r>
                              </m:e>
                              <m:sub>
                                <m:r>
                                  <a:rPr lang="en-US" b="0" i="1" smtClean="0">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𝑢</m:t>
                                </m:r>
                              </m:e>
                              <m: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𝑡</m:t>
                                    </m:r>
                                  </m:sub>
                                </m:sSub>
                              </m:sub>
                            </m:sSub>
                            <m:r>
                              <a:rPr lang="en-US" i="1">
                                <a:latin typeface="Cambria Math" panose="02040503050406030204" pitchFamily="18" charset="0"/>
                                <a:ea typeface="Cambria Math" panose="02040503050406030204" pitchFamily="18" charset="0"/>
                              </a:rPr>
                              <m:t>)</m:t>
                            </m:r>
                          </m:e>
                        </m:nary>
                      </m:den>
                    </m:f>
                  </m:oMath>
                </a14:m>
                <a:endParaRPr lang="en-US" dirty="0"/>
              </a:p>
            </p:txBody>
          </p:sp>
        </mc:Choice>
        <mc:Fallback xmlns="">
          <p:sp>
            <p:nvSpPr>
              <p:cNvPr id="4" name="Content Placeholder 3">
                <a:extLst>
                  <a:ext uri="{FF2B5EF4-FFF2-40B4-BE49-F238E27FC236}">
                    <a16:creationId xmlns:a16="http://schemas.microsoft.com/office/drawing/2014/main" id="{E7DA6EB0-89F4-DF59-3219-054189EDBD5A}"/>
                  </a:ext>
                </a:extLst>
              </p:cNvPr>
              <p:cNvSpPr>
                <a:spLocks noGrp="1" noRot="1" noChangeAspect="1" noMove="1" noResize="1" noEditPoints="1" noAdjustHandles="1" noChangeArrowheads="1" noChangeShapeType="1" noTextEdit="1"/>
              </p:cNvSpPr>
              <p:nvPr>
                <p:ph sz="half" idx="2"/>
              </p:nvPr>
            </p:nvSpPr>
            <p:spPr>
              <a:blipFill>
                <a:blip r:embed="rId2"/>
                <a:stretch>
                  <a:fillRect l="-46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176C1FDA-27D6-EB8E-FA57-A1447CA7ED2F}"/>
              </a:ext>
            </a:extLst>
          </p:cNvPr>
          <p:cNvSpPr>
            <a:spLocks noGrp="1"/>
          </p:cNvSpPr>
          <p:nvPr>
            <p:ph type="dt" sz="half" idx="10"/>
          </p:nvPr>
        </p:nvSpPr>
        <p:spPr/>
        <p:txBody>
          <a:bodyPr/>
          <a:lstStyle/>
          <a:p>
            <a:fld id="{90D7DF07-3B3A-C14A-A884-65D0A3C6E95D}" type="datetime1">
              <a:rPr lang="en-IN" smtClean="0"/>
              <a:t>22/08/23</a:t>
            </a:fld>
            <a:endParaRPr lang="en-US"/>
          </a:p>
        </p:txBody>
      </p:sp>
      <p:sp>
        <p:nvSpPr>
          <p:cNvPr id="6" name="Footer Placeholder 5">
            <a:extLst>
              <a:ext uri="{FF2B5EF4-FFF2-40B4-BE49-F238E27FC236}">
                <a16:creationId xmlns:a16="http://schemas.microsoft.com/office/drawing/2014/main" id="{A89A154D-C637-A9FE-D8EB-431BAB55C76E}"/>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24EEE0E7-8505-EA63-1BDF-91B90A30EF5B}"/>
              </a:ext>
            </a:extLst>
          </p:cNvPr>
          <p:cNvSpPr>
            <a:spLocks noGrp="1"/>
          </p:cNvSpPr>
          <p:nvPr>
            <p:ph type="sldNum" sz="quarter" idx="12"/>
          </p:nvPr>
        </p:nvSpPr>
        <p:spPr/>
        <p:txBody>
          <a:bodyPr/>
          <a:lstStyle/>
          <a:p>
            <a:fld id="{8E76CBA5-E987-5E44-BC9F-E1C771F6FE5A}" type="slidenum">
              <a:rPr lang="en-US" smtClean="0"/>
              <a:t>82</a:t>
            </a:fld>
            <a:endParaRPr lang="en-US"/>
          </a:p>
        </p:txBody>
      </p:sp>
      <p:sp>
        <p:nvSpPr>
          <p:cNvPr id="29" name="Content Placeholder 9">
            <a:extLst>
              <a:ext uri="{FF2B5EF4-FFF2-40B4-BE49-F238E27FC236}">
                <a16:creationId xmlns:a16="http://schemas.microsoft.com/office/drawing/2014/main" id="{F8210287-EFAA-2050-642E-0EF68C137291}"/>
              </a:ext>
            </a:extLst>
          </p:cNvPr>
          <p:cNvSpPr txBox="1">
            <a:spLocks/>
          </p:cNvSpPr>
          <p:nvPr/>
        </p:nvSpPr>
        <p:spPr>
          <a:xfrm>
            <a:off x="581192" y="2228002"/>
            <a:ext cx="5422392" cy="3633047"/>
          </a:xfrm>
          <a:prstGeom prst="rect">
            <a:avLst/>
          </a:prstGeom>
          <a:ln>
            <a:solidFill>
              <a:schemeClr val="accent1">
                <a:lumMod val="90000"/>
              </a:schemeClr>
            </a:solidFill>
          </a:ln>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b="1"/>
              <a:t>Skigram</a:t>
            </a:r>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a:p>
          <a:p>
            <a:pPr marL="0" indent="0">
              <a:buFont typeface="Wingdings 2" panose="05020102010507070707" pitchFamily="18" charset="2"/>
              <a:buNone/>
            </a:pPr>
            <a:endParaRPr lang="en-US" dirty="0"/>
          </a:p>
        </p:txBody>
      </p:sp>
      <p:graphicFrame>
        <p:nvGraphicFramePr>
          <p:cNvPr id="30" name="Table 11">
            <a:extLst>
              <a:ext uri="{FF2B5EF4-FFF2-40B4-BE49-F238E27FC236}">
                <a16:creationId xmlns:a16="http://schemas.microsoft.com/office/drawing/2014/main" id="{D2332DEF-8DA1-6191-C4A7-D39973FC00BA}"/>
              </a:ext>
            </a:extLst>
          </p:cNvPr>
          <p:cNvGraphicFramePr>
            <a:graphicFrameLocks noGrp="1"/>
          </p:cNvGraphicFramePr>
          <p:nvPr>
            <p:extLst>
              <p:ext uri="{D42A27DB-BD31-4B8C-83A1-F6EECF244321}">
                <p14:modId xmlns:p14="http://schemas.microsoft.com/office/powerpoint/2010/main" val="3367844114"/>
              </p:ext>
            </p:extLst>
          </p:nvPr>
        </p:nvGraphicFramePr>
        <p:xfrm>
          <a:off x="3468480" y="3153416"/>
          <a:ext cx="1820041" cy="2595880"/>
        </p:xfrm>
        <a:graphic>
          <a:graphicData uri="http://schemas.openxmlformats.org/drawingml/2006/table">
            <a:tbl>
              <a:tblPr bandRow="1">
                <a:tableStyleId>{5C22544A-7EE6-4342-B048-85BDC9FD1C3A}</a:tableStyleId>
              </a:tblPr>
              <a:tblGrid>
                <a:gridCol w="1000234">
                  <a:extLst>
                    <a:ext uri="{9D8B030D-6E8A-4147-A177-3AD203B41FA5}">
                      <a16:colId xmlns:a16="http://schemas.microsoft.com/office/drawing/2014/main" val="600208670"/>
                    </a:ext>
                  </a:extLst>
                </a:gridCol>
                <a:gridCol w="819807">
                  <a:extLst>
                    <a:ext uri="{9D8B030D-6E8A-4147-A177-3AD203B41FA5}">
                      <a16:colId xmlns:a16="http://schemas.microsoft.com/office/drawing/2014/main" val="3394720594"/>
                    </a:ext>
                  </a:extLst>
                </a:gridCol>
              </a:tblGrid>
              <a:tr h="370840">
                <a:tc>
                  <a:txBody>
                    <a:bodyPr/>
                    <a:lstStyle/>
                    <a:p>
                      <a:pPr algn="ctr"/>
                      <a:endParaRPr lang="en-US" b="1" dirty="0">
                        <a:solidFill>
                          <a:schemeClr val="tx1"/>
                        </a:solidFill>
                      </a:endParaRPr>
                    </a:p>
                  </a:txBody>
                  <a:tcPr>
                    <a:noFill/>
                  </a:tcPr>
                </a:tc>
                <a:tc>
                  <a:txBody>
                    <a:bodyPr/>
                    <a:lstStyle/>
                    <a:p>
                      <a:pPr algn="ctr"/>
                      <a:endParaRPr lang="en-US" b="1" dirty="0">
                        <a:solidFill>
                          <a:schemeClr val="tx1"/>
                        </a:solidFill>
                      </a:endParaRPr>
                    </a:p>
                  </a:txBody>
                  <a:tcPr>
                    <a:noFill/>
                  </a:tcPr>
                </a:tc>
                <a:extLst>
                  <a:ext uri="{0D108BD9-81ED-4DB2-BD59-A6C34878D82A}">
                    <a16:rowId xmlns:a16="http://schemas.microsoft.com/office/drawing/2014/main" val="3457095015"/>
                  </a:ext>
                </a:extLst>
              </a:tr>
              <a:tr h="370840">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extLst>
                  <a:ext uri="{0D108BD9-81ED-4DB2-BD59-A6C34878D82A}">
                    <a16:rowId xmlns:a16="http://schemas.microsoft.com/office/drawing/2014/main" val="406774644"/>
                  </a:ext>
                </a:extLst>
              </a:tr>
              <a:tr h="370840">
                <a:tc>
                  <a:txBody>
                    <a:bodyPr/>
                    <a:lstStyle/>
                    <a:p>
                      <a:pPr algn="ctr"/>
                      <a:r>
                        <a:rPr lang="en-US" b="0" dirty="0" err="1">
                          <a:solidFill>
                            <a:schemeClr val="bg1"/>
                          </a:solidFill>
                        </a:rPr>
                        <a:t>w</a:t>
                      </a:r>
                      <a:r>
                        <a:rPr lang="en-US" b="0" baseline="-25000" dirty="0" err="1">
                          <a:solidFill>
                            <a:schemeClr val="bg1"/>
                          </a:solidFill>
                        </a:rPr>
                        <a:t>the</a:t>
                      </a:r>
                      <a:endParaRPr lang="en-US" b="0" dirty="0">
                        <a:solidFill>
                          <a:schemeClr val="bg1"/>
                        </a:solidFill>
                      </a:endParaRPr>
                    </a:p>
                  </a:txBody>
                  <a:tcPr anchor="ctr">
                    <a:solidFill>
                      <a:schemeClr val="accent1"/>
                    </a:solidFill>
                  </a:tcPr>
                </a:tc>
                <a:tc>
                  <a:txBody>
                    <a:bodyPr/>
                    <a:lstStyle/>
                    <a:p>
                      <a:pPr algn="ctr"/>
                      <a:r>
                        <a:rPr lang="en-US" b="0" dirty="0">
                          <a:solidFill>
                            <a:schemeClr val="tx1"/>
                          </a:solidFill>
                        </a:rPr>
                        <a:t>the</a:t>
                      </a:r>
                    </a:p>
                  </a:txBody>
                  <a:tcPr anchor="ctr">
                    <a:noFill/>
                  </a:tcPr>
                </a:tc>
                <a:extLst>
                  <a:ext uri="{0D108BD9-81ED-4DB2-BD59-A6C34878D82A}">
                    <a16:rowId xmlns:a16="http://schemas.microsoft.com/office/drawing/2014/main" val="154710825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cat</a:t>
                      </a:r>
                      <a:endParaRPr lang="en-US" b="0" dirty="0">
                        <a:solidFill>
                          <a:schemeClr val="bg1"/>
                        </a:solidFill>
                      </a:endParaRPr>
                    </a:p>
                  </a:txBody>
                  <a:tcPr anchor="c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cat</a:t>
                      </a:r>
                    </a:p>
                  </a:txBody>
                  <a:tcPr anchor="ctr">
                    <a:noFill/>
                  </a:tcPr>
                </a:tc>
                <a:extLst>
                  <a:ext uri="{0D108BD9-81ED-4DB2-BD59-A6C34878D82A}">
                    <a16:rowId xmlns:a16="http://schemas.microsoft.com/office/drawing/2014/main" val="2183477289"/>
                  </a:ext>
                </a:extLst>
              </a:tr>
              <a:tr h="370840">
                <a:tc>
                  <a:txBody>
                    <a:bodyPr/>
                    <a:lstStyle/>
                    <a:p>
                      <a:pPr algn="ctr"/>
                      <a:endParaRPr lang="en-US" b="0" dirty="0">
                        <a:solidFill>
                          <a:schemeClr val="bg1"/>
                        </a:solidFill>
                      </a:endParaRPr>
                    </a:p>
                  </a:txBody>
                  <a:tcPr anchor="ctr">
                    <a:noFill/>
                  </a:tcPr>
                </a:tc>
                <a:tc>
                  <a:txBody>
                    <a:bodyPr/>
                    <a:lstStyle/>
                    <a:p>
                      <a:pPr algn="ctr"/>
                      <a:endParaRPr lang="en-US" b="0" dirty="0">
                        <a:solidFill>
                          <a:schemeClr val="tx1"/>
                        </a:solidFill>
                      </a:endParaRPr>
                    </a:p>
                  </a:txBody>
                  <a:tcPr anchor="ctr">
                    <a:noFill/>
                  </a:tcPr>
                </a:tc>
                <a:extLst>
                  <a:ext uri="{0D108BD9-81ED-4DB2-BD59-A6C34878D82A}">
                    <a16:rowId xmlns:a16="http://schemas.microsoft.com/office/drawing/2014/main" val="229374163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a</a:t>
                      </a:r>
                      <a:endParaRPr lang="en-US" b="0" dirty="0">
                        <a:solidFill>
                          <a:schemeClr val="bg1"/>
                        </a:solidFill>
                      </a:endParaRPr>
                    </a:p>
                  </a:txBody>
                  <a:tcPr anchor="c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a</a:t>
                      </a:r>
                    </a:p>
                  </a:txBody>
                  <a:tcPr anchor="ctr">
                    <a:noFill/>
                  </a:tcPr>
                </a:tc>
                <a:extLst>
                  <a:ext uri="{0D108BD9-81ED-4DB2-BD59-A6C34878D82A}">
                    <a16:rowId xmlns:a16="http://schemas.microsoft.com/office/drawing/2014/main" val="1642952664"/>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mice</a:t>
                      </a:r>
                      <a:endParaRPr lang="en-US" b="0" dirty="0">
                        <a:solidFill>
                          <a:schemeClr val="bg1"/>
                        </a:solidFill>
                      </a:endParaRPr>
                    </a:p>
                  </a:txBody>
                  <a:tcPr anchor="ctr">
                    <a:solidFill>
                      <a:schemeClr val="accent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mice</a:t>
                      </a:r>
                    </a:p>
                  </a:txBody>
                  <a:tcPr anchor="ctr">
                    <a:noFill/>
                  </a:tcPr>
                </a:tc>
                <a:extLst>
                  <a:ext uri="{0D108BD9-81ED-4DB2-BD59-A6C34878D82A}">
                    <a16:rowId xmlns:a16="http://schemas.microsoft.com/office/drawing/2014/main" val="3529589433"/>
                  </a:ext>
                </a:extLst>
              </a:tr>
            </a:tbl>
          </a:graphicData>
        </a:graphic>
      </p:graphicFrame>
      <p:cxnSp>
        <p:nvCxnSpPr>
          <p:cNvPr id="31" name="Straight Arrow Connector 30">
            <a:extLst>
              <a:ext uri="{FF2B5EF4-FFF2-40B4-BE49-F238E27FC236}">
                <a16:creationId xmlns:a16="http://schemas.microsoft.com/office/drawing/2014/main" id="{1CA4747F-8C7C-1500-8243-95A9DA17DFC3}"/>
              </a:ext>
            </a:extLst>
          </p:cNvPr>
          <p:cNvCxnSpPr/>
          <p:nvPr/>
        </p:nvCxnSpPr>
        <p:spPr>
          <a:xfrm>
            <a:off x="4142892" y="4118416"/>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9DC3420-C26C-D34B-E710-B69E7A54CB18}"/>
              </a:ext>
            </a:extLst>
          </p:cNvPr>
          <p:cNvCxnSpPr/>
          <p:nvPr/>
        </p:nvCxnSpPr>
        <p:spPr>
          <a:xfrm>
            <a:off x="4127126" y="4461604"/>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FF1127-2912-E342-8232-1AEDBF2D7F9E}"/>
              </a:ext>
            </a:extLst>
          </p:cNvPr>
          <p:cNvCxnSpPr/>
          <p:nvPr/>
        </p:nvCxnSpPr>
        <p:spPr>
          <a:xfrm>
            <a:off x="4127126" y="5216747"/>
            <a:ext cx="546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CCA0EDF-068C-9790-FD00-D614B1F9BD9B}"/>
              </a:ext>
            </a:extLst>
          </p:cNvPr>
          <p:cNvCxnSpPr>
            <a:cxnSpLocks/>
          </p:cNvCxnSpPr>
          <p:nvPr/>
        </p:nvCxnSpPr>
        <p:spPr>
          <a:xfrm>
            <a:off x="4274271" y="5595119"/>
            <a:ext cx="3993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B79A400-B361-BCD4-5DAC-6518F35F2E90}"/>
              </a:ext>
            </a:extLst>
          </p:cNvPr>
          <p:cNvSpPr txBox="1"/>
          <p:nvPr/>
        </p:nvSpPr>
        <p:spPr>
          <a:xfrm>
            <a:off x="3866976" y="2336561"/>
            <a:ext cx="976549" cy="369332"/>
          </a:xfrm>
          <a:prstGeom prst="rect">
            <a:avLst/>
          </a:prstGeom>
          <a:noFill/>
        </p:spPr>
        <p:txBody>
          <a:bodyPr wrap="none" rtlCol="0">
            <a:spAutoFit/>
          </a:bodyPr>
          <a:lstStyle/>
          <a:p>
            <a:r>
              <a:rPr lang="en-US" b="1" dirty="0"/>
              <a:t>Output</a:t>
            </a:r>
          </a:p>
        </p:txBody>
      </p:sp>
      <p:cxnSp>
        <p:nvCxnSpPr>
          <p:cNvPr id="36" name="Straight Arrow Connector 35">
            <a:extLst>
              <a:ext uri="{FF2B5EF4-FFF2-40B4-BE49-F238E27FC236}">
                <a16:creationId xmlns:a16="http://schemas.microsoft.com/office/drawing/2014/main" id="{3CB43DF3-E9A8-9EB5-A81F-59F29338C5B3}"/>
              </a:ext>
            </a:extLst>
          </p:cNvPr>
          <p:cNvCxnSpPr>
            <a:cxnSpLocks/>
          </p:cNvCxnSpPr>
          <p:nvPr/>
        </p:nvCxnSpPr>
        <p:spPr>
          <a:xfrm flipV="1">
            <a:off x="2814471" y="4118416"/>
            <a:ext cx="654009" cy="611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1B438A9-3770-ECF8-C16E-8070E86C0FFA}"/>
              </a:ext>
            </a:extLst>
          </p:cNvPr>
          <p:cNvCxnSpPr>
            <a:cxnSpLocks/>
            <a:endCxn id="30" idx="1"/>
          </p:cNvCxnSpPr>
          <p:nvPr/>
        </p:nvCxnSpPr>
        <p:spPr>
          <a:xfrm flipV="1">
            <a:off x="2824981" y="4451356"/>
            <a:ext cx="643499" cy="294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77051B6-09AC-CA34-9D2F-0817DFFC89E6}"/>
              </a:ext>
            </a:extLst>
          </p:cNvPr>
          <p:cNvCxnSpPr>
            <a:cxnSpLocks/>
          </p:cNvCxnSpPr>
          <p:nvPr/>
        </p:nvCxnSpPr>
        <p:spPr>
          <a:xfrm>
            <a:off x="2814471" y="4729630"/>
            <a:ext cx="654009" cy="447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81CADA5-71E6-7174-DA83-1CAF2D2CCE38}"/>
              </a:ext>
            </a:extLst>
          </p:cNvPr>
          <p:cNvCxnSpPr>
            <a:cxnSpLocks/>
          </p:cNvCxnSpPr>
          <p:nvPr/>
        </p:nvCxnSpPr>
        <p:spPr>
          <a:xfrm>
            <a:off x="2814471" y="4729630"/>
            <a:ext cx="654009" cy="815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0" name="Table 11">
            <a:extLst>
              <a:ext uri="{FF2B5EF4-FFF2-40B4-BE49-F238E27FC236}">
                <a16:creationId xmlns:a16="http://schemas.microsoft.com/office/drawing/2014/main" id="{49EDAD0B-5F10-53CB-5AF7-DC2D72C9A36A}"/>
              </a:ext>
            </a:extLst>
          </p:cNvPr>
          <p:cNvGraphicFramePr>
            <a:graphicFrameLocks noGrp="1"/>
          </p:cNvGraphicFramePr>
          <p:nvPr>
            <p:extLst>
              <p:ext uri="{D42A27DB-BD31-4B8C-83A1-F6EECF244321}">
                <p14:modId xmlns:p14="http://schemas.microsoft.com/office/powerpoint/2010/main" val="1458327208"/>
              </p:ext>
            </p:extLst>
          </p:nvPr>
        </p:nvGraphicFramePr>
        <p:xfrm>
          <a:off x="586865" y="3058460"/>
          <a:ext cx="2474050" cy="2595880"/>
        </p:xfrm>
        <a:graphic>
          <a:graphicData uri="http://schemas.openxmlformats.org/drawingml/2006/table">
            <a:tbl>
              <a:tblPr bandRow="1">
                <a:tableStyleId>{5C22544A-7EE6-4342-B048-85BDC9FD1C3A}</a:tableStyleId>
              </a:tblPr>
              <a:tblGrid>
                <a:gridCol w="792233">
                  <a:extLst>
                    <a:ext uri="{9D8B030D-6E8A-4147-A177-3AD203B41FA5}">
                      <a16:colId xmlns:a16="http://schemas.microsoft.com/office/drawing/2014/main" val="600208670"/>
                    </a:ext>
                  </a:extLst>
                </a:gridCol>
                <a:gridCol w="657572">
                  <a:extLst>
                    <a:ext uri="{9D8B030D-6E8A-4147-A177-3AD203B41FA5}">
                      <a16:colId xmlns:a16="http://schemas.microsoft.com/office/drawing/2014/main" val="671176531"/>
                    </a:ext>
                  </a:extLst>
                </a:gridCol>
                <a:gridCol w="1024245">
                  <a:extLst>
                    <a:ext uri="{9D8B030D-6E8A-4147-A177-3AD203B41FA5}">
                      <a16:colId xmlns:a16="http://schemas.microsoft.com/office/drawing/2014/main" val="3394720594"/>
                    </a:ext>
                  </a:extLst>
                </a:gridCol>
              </a:tblGrid>
              <a:tr h="370840">
                <a:tc>
                  <a:txBody>
                    <a:bodyPr/>
                    <a:lstStyle/>
                    <a:p>
                      <a:pPr algn="ctr"/>
                      <a:r>
                        <a:rPr lang="en-US" sz="1600" b="1" dirty="0">
                          <a:solidFill>
                            <a:schemeClr val="tx1"/>
                          </a:solidFill>
                        </a:rPr>
                        <a:t>Inputs</a:t>
                      </a:r>
                    </a:p>
                  </a:txBody>
                  <a:tcPr>
                    <a:noFill/>
                  </a:tcPr>
                </a:tc>
                <a:tc>
                  <a:txBody>
                    <a:bodyPr/>
                    <a:lstStyle/>
                    <a:p>
                      <a:pPr algn="ctr"/>
                      <a:endParaRPr lang="en-US" b="1" dirty="0">
                        <a:solidFill>
                          <a:schemeClr val="tx1"/>
                        </a:solidFill>
                      </a:endParaRPr>
                    </a:p>
                  </a:txBody>
                  <a:tcPr>
                    <a:noFill/>
                  </a:tcPr>
                </a:tc>
                <a:tc>
                  <a:txBody>
                    <a:bodyPr/>
                    <a:lstStyle/>
                    <a:p>
                      <a:pPr algn="ctr"/>
                      <a:endParaRPr lang="en-US" b="1" dirty="0">
                        <a:solidFill>
                          <a:schemeClr val="tx1"/>
                        </a:solidFill>
                      </a:endParaRPr>
                    </a:p>
                  </a:txBody>
                  <a:tcPr>
                    <a:noFill/>
                  </a:tcPr>
                </a:tc>
                <a:extLst>
                  <a:ext uri="{0D108BD9-81ED-4DB2-BD59-A6C34878D82A}">
                    <a16:rowId xmlns:a16="http://schemas.microsoft.com/office/drawing/2014/main" val="3457095015"/>
                  </a:ext>
                </a:extLst>
              </a:tr>
              <a:tr h="370840">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tc>
                  <a:txBody>
                    <a:bodyPr/>
                    <a:lstStyle/>
                    <a:p>
                      <a:endParaRPr lang="en-US" b="0" dirty="0">
                        <a:solidFill>
                          <a:schemeClr val="tx1"/>
                        </a:solidFill>
                      </a:endParaRPr>
                    </a:p>
                  </a:txBody>
                  <a:tcPr>
                    <a:noFill/>
                  </a:tcPr>
                </a:tc>
                <a:extLst>
                  <a:ext uri="{0D108BD9-81ED-4DB2-BD59-A6C34878D82A}">
                    <a16:rowId xmlns:a16="http://schemas.microsoft.com/office/drawing/2014/main" val="406774644"/>
                  </a:ext>
                </a:extLst>
              </a:tr>
              <a:tr h="370840">
                <a:tc>
                  <a:txBody>
                    <a:bodyPr/>
                    <a:lstStyle/>
                    <a:p>
                      <a:endParaRPr lang="en-US" b="0" dirty="0">
                        <a:solidFill>
                          <a:schemeClr val="tx1"/>
                        </a:solidFill>
                      </a:endParaRPr>
                    </a:p>
                  </a:txBody>
                  <a:tcPr>
                    <a:noFill/>
                  </a:tcPr>
                </a:tc>
                <a:tc rowSpan="5">
                  <a:txBody>
                    <a:bodyPr/>
                    <a:lstStyle/>
                    <a:p>
                      <a:pPr algn="ctr"/>
                      <a:r>
                        <a:rPr lang="en-US" sz="1400" b="0" dirty="0">
                          <a:solidFill>
                            <a:schemeClr val="tx1"/>
                          </a:solidFill>
                        </a:rPr>
                        <a:t>Look-up Table</a:t>
                      </a:r>
                    </a:p>
                  </a:txBody>
                  <a:tcPr anchor="ctr">
                    <a:solidFill>
                      <a:schemeClr val="tx2">
                        <a:lumMod val="40000"/>
                        <a:lumOff val="60000"/>
                      </a:schemeClr>
                    </a:solidFill>
                  </a:tcPr>
                </a:tc>
                <a:tc>
                  <a:txBody>
                    <a:bodyPr/>
                    <a:lstStyle/>
                    <a:p>
                      <a:pPr algn="ctr"/>
                      <a:endParaRPr lang="en-US" b="0" dirty="0">
                        <a:solidFill>
                          <a:schemeClr val="tx1"/>
                        </a:solidFill>
                      </a:endParaRPr>
                    </a:p>
                  </a:txBody>
                  <a:tcPr anchor="ctr">
                    <a:noFill/>
                  </a:tcPr>
                </a:tc>
                <a:extLst>
                  <a:ext uri="{0D108BD9-81ED-4DB2-BD59-A6C34878D82A}">
                    <a16:rowId xmlns:a16="http://schemas.microsoft.com/office/drawing/2014/main" val="1547108258"/>
                  </a:ext>
                </a:extLst>
              </a:tr>
              <a:tr h="370840">
                <a:tc>
                  <a:txBody>
                    <a:bodyPr/>
                    <a:lstStyle/>
                    <a:p>
                      <a:endParaRPr lang="en-US" dirty="0"/>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nchor="ctr">
                    <a:noFill/>
                  </a:tcPr>
                </a:tc>
                <a:extLst>
                  <a:ext uri="{0D108BD9-81ED-4DB2-BD59-A6C34878D82A}">
                    <a16:rowId xmlns:a16="http://schemas.microsoft.com/office/drawing/2014/main" val="2183477289"/>
                  </a:ext>
                </a:extLst>
              </a:tr>
              <a:tr h="370840">
                <a:tc>
                  <a:txBody>
                    <a:bodyPr/>
                    <a:lstStyle/>
                    <a:p>
                      <a:r>
                        <a:rPr lang="en-US" strike="noStrike" dirty="0"/>
                        <a:t>ate</a:t>
                      </a:r>
                    </a:p>
                  </a:txBody>
                  <a:tcPr>
                    <a:noFill/>
                  </a:tcPr>
                </a:tc>
                <a:tc vMerge="1">
                  <a:txBody>
                    <a:bodyPr/>
                    <a:lstStyle/>
                    <a:p>
                      <a:endParaRPr lang="en-US" strike="sngStrike"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b="0" dirty="0" err="1">
                          <a:solidFill>
                            <a:schemeClr val="bg1"/>
                          </a:solidFill>
                        </a:rPr>
                        <a:t>w</a:t>
                      </a:r>
                      <a:r>
                        <a:rPr lang="en-US" b="0" baseline="-25000" dirty="0" err="1">
                          <a:solidFill>
                            <a:schemeClr val="bg1"/>
                          </a:solidFill>
                        </a:rPr>
                        <a:t>ate</a:t>
                      </a:r>
                      <a:endParaRPr lang="en-US" b="0" dirty="0">
                        <a:solidFill>
                          <a:schemeClr val="bg1"/>
                        </a:solidFill>
                      </a:endParaRPr>
                    </a:p>
                  </a:txBody>
                  <a:tcPr anchor="ctr">
                    <a:solidFill>
                      <a:schemeClr val="accent2"/>
                    </a:solidFill>
                  </a:tcPr>
                </a:tc>
                <a:extLst>
                  <a:ext uri="{0D108BD9-81ED-4DB2-BD59-A6C34878D82A}">
                    <a16:rowId xmlns:a16="http://schemas.microsoft.com/office/drawing/2014/main" val="2293741637"/>
                  </a:ext>
                </a:extLst>
              </a:tr>
              <a:tr h="370840">
                <a:tc>
                  <a:txBody>
                    <a:bodyPr/>
                    <a:lstStyle/>
                    <a:p>
                      <a:endParaRPr lang="en-US" dirty="0"/>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nchor="ctr">
                    <a:noFill/>
                  </a:tcPr>
                </a:tc>
                <a:extLst>
                  <a:ext uri="{0D108BD9-81ED-4DB2-BD59-A6C34878D82A}">
                    <a16:rowId xmlns:a16="http://schemas.microsoft.com/office/drawing/2014/main" val="1642952664"/>
                  </a:ext>
                </a:extLst>
              </a:tr>
              <a:tr h="370840">
                <a:tc>
                  <a:txBody>
                    <a:bodyPr/>
                    <a:lstStyle/>
                    <a:p>
                      <a:endParaRPr lang="en-US" dirty="0"/>
                    </a:p>
                  </a:txBody>
                  <a:tcPr>
                    <a:noFill/>
                  </a:tcPr>
                </a:tc>
                <a:tc vMerge="1">
                  <a:txBody>
                    <a:bodyPr/>
                    <a:lstStyle/>
                    <a:p>
                      <a:endParaRPr lang="en-US" dirty="0"/>
                    </a:p>
                  </a:txBody>
                  <a:tcPr>
                    <a:solidFill>
                      <a:schemeClr val="tx2">
                        <a:lumMod val="40000"/>
                        <a:lumOff val="6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b="0" dirty="0">
                        <a:solidFill>
                          <a:schemeClr val="tx1"/>
                        </a:solidFill>
                      </a:endParaRPr>
                    </a:p>
                  </a:txBody>
                  <a:tcPr anchor="ctr">
                    <a:noFill/>
                  </a:tcPr>
                </a:tc>
                <a:extLst>
                  <a:ext uri="{0D108BD9-81ED-4DB2-BD59-A6C34878D82A}">
                    <a16:rowId xmlns:a16="http://schemas.microsoft.com/office/drawing/2014/main" val="3529589433"/>
                  </a:ext>
                </a:extLst>
              </a:tr>
            </a:tbl>
          </a:graphicData>
        </a:graphic>
      </p:graphicFrame>
      <p:cxnSp>
        <p:nvCxnSpPr>
          <p:cNvPr id="41" name="Straight Arrow Connector 40">
            <a:extLst>
              <a:ext uri="{FF2B5EF4-FFF2-40B4-BE49-F238E27FC236}">
                <a16:creationId xmlns:a16="http://schemas.microsoft.com/office/drawing/2014/main" id="{0F26AC91-BF23-53EC-2006-4A6A317F4561}"/>
              </a:ext>
            </a:extLst>
          </p:cNvPr>
          <p:cNvCxnSpPr>
            <a:cxnSpLocks/>
          </p:cNvCxnSpPr>
          <p:nvPr/>
        </p:nvCxnSpPr>
        <p:spPr>
          <a:xfrm>
            <a:off x="1906921" y="4746176"/>
            <a:ext cx="2732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0557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AA57DF-8F2D-B5F1-9DC7-67881896DE2D}"/>
              </a:ext>
            </a:extLst>
          </p:cNvPr>
          <p:cNvSpPr>
            <a:spLocks noGrp="1"/>
          </p:cNvSpPr>
          <p:nvPr>
            <p:ph type="title"/>
          </p:nvPr>
        </p:nvSpPr>
        <p:spPr/>
        <p:txBody>
          <a:bodyPr/>
          <a:lstStyle/>
          <a:p>
            <a:r>
              <a:rPr lang="en-US" dirty="0"/>
              <a:t>Word2vec Training</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5CA09F4-AD09-3620-20AF-3E3AFC21CA8F}"/>
                  </a:ext>
                </a:extLst>
              </p:cNvPr>
              <p:cNvSpPr>
                <a:spLocks noGrp="1"/>
              </p:cNvSpPr>
              <p:nvPr>
                <p:ph idx="1"/>
              </p:nvPr>
            </p:nvSpPr>
            <p:spPr/>
            <p:txBody>
              <a:bodyPr>
                <a:normAutofit/>
              </a:bodyPr>
              <a:lstStyle/>
              <a:p>
                <a:r>
                  <a:rPr lang="en-US" dirty="0"/>
                  <a:t>Given a corpus, construct word-context pairs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endParaRPr lang="en-US" dirty="0"/>
              </a:p>
              <a:p>
                <a:r>
                  <a:rPr lang="en-US" dirty="0"/>
                  <a:t>The goal is to maximize the probability of seeing context given the word</a:t>
                </a:r>
                <a:br>
                  <a:rPr lang="en-US" dirty="0"/>
                </a:b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smtClean="0">
                                <a:latin typeface="Cambria Math" panose="02040503050406030204" pitchFamily="18" charset="0"/>
                                <a:ea typeface="Cambria Math" panose="02040503050406030204" pitchFamily="18" charset="0"/>
                              </a:rPr>
                              <m:t>𝜃</m:t>
                            </m:r>
                          </m:lim>
                        </m:limLow>
                      </m:fName>
                      <m:e>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e>
                            </m:d>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rPr>
                              <m:t> </m:t>
                            </m:r>
                          </m:sub>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nary>
                      </m:e>
                    </m:func>
                  </m:oMath>
                </a14:m>
                <a:endParaRPr lang="en-US" dirty="0"/>
              </a:p>
              <a:p>
                <a:pPr marL="3240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e>
                          </m:d>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rPr>
                            <m:t> </m:t>
                          </m:r>
                        </m:sub>
                        <m:sup/>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𝑒𝑥𝑝</m:t>
                                  </m:r>
                                </m:e>
                                <m:sup>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sup>
                              </m:sSup>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𝑒𝑥𝑝</m:t>
                                      </m:r>
                                    </m:e>
                                    <m:sup>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𝑤</m:t>
                                      </m:r>
                                    </m:sup>
                                  </m:sSup>
                                </m:e>
                              </m:nary>
                            </m:den>
                          </m:f>
                        </m:e>
                      </m:nary>
                    </m:oMath>
                  </m:oMathPara>
                </a14:m>
                <a:endParaRPr lang="en-US" dirty="0"/>
              </a:p>
              <a:p>
                <a:r>
                  <a:rPr lang="en-US" dirty="0"/>
                  <a:t>We have separate word lookup table for word and context words</a:t>
                </a:r>
              </a:p>
              <a:p>
                <a:r>
                  <a:rPr lang="en-US" dirty="0"/>
                  <a:t>The denominator is computationally expensive to compute</a:t>
                </a:r>
              </a:p>
            </p:txBody>
          </p:sp>
        </mc:Choice>
        <mc:Fallback xmlns="">
          <p:sp>
            <p:nvSpPr>
              <p:cNvPr id="9" name="Content Placeholder 8">
                <a:extLst>
                  <a:ext uri="{FF2B5EF4-FFF2-40B4-BE49-F238E27FC236}">
                    <a16:creationId xmlns:a16="http://schemas.microsoft.com/office/drawing/2014/main" id="{85CA09F4-AD09-3620-20AF-3E3AFC21CA8F}"/>
                  </a:ext>
                </a:extLst>
              </p:cNvPr>
              <p:cNvSpPr>
                <a:spLocks noGrp="1" noRot="1" noChangeAspect="1" noMove="1" noResize="1" noEditPoints="1" noAdjustHandles="1" noChangeArrowheads="1" noChangeShapeType="1" noTextEdit="1"/>
              </p:cNvSpPr>
              <p:nvPr>
                <p:ph idx="1"/>
              </p:nvPr>
            </p:nvSpPr>
            <p:spPr>
              <a:blipFill>
                <a:blip r:embed="rId2"/>
                <a:stretch>
                  <a:fillRect l="-115" b="-68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0440365-18C1-F35C-C226-6FB6FC5613A9}"/>
              </a:ext>
            </a:extLst>
          </p:cNvPr>
          <p:cNvSpPr>
            <a:spLocks noGrp="1"/>
          </p:cNvSpPr>
          <p:nvPr>
            <p:ph type="dt" sz="half" idx="10"/>
          </p:nvPr>
        </p:nvSpPr>
        <p:spPr/>
        <p:txBody>
          <a:bodyPr/>
          <a:lstStyle/>
          <a:p>
            <a:fld id="{F13E555C-6C40-9341-8EBF-04102C701184}" type="datetime1">
              <a:rPr lang="en-IN" smtClean="0"/>
              <a:t>22/08/23</a:t>
            </a:fld>
            <a:endParaRPr lang="en-US"/>
          </a:p>
        </p:txBody>
      </p:sp>
      <p:sp>
        <p:nvSpPr>
          <p:cNvPr id="6" name="Footer Placeholder 5">
            <a:extLst>
              <a:ext uri="{FF2B5EF4-FFF2-40B4-BE49-F238E27FC236}">
                <a16:creationId xmlns:a16="http://schemas.microsoft.com/office/drawing/2014/main" id="{6326E49D-4BB5-6FFF-39F2-A2307B3416C4}"/>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760D09C0-FC20-78F6-0483-D71962B59C6C}"/>
              </a:ext>
            </a:extLst>
          </p:cNvPr>
          <p:cNvSpPr>
            <a:spLocks noGrp="1"/>
          </p:cNvSpPr>
          <p:nvPr>
            <p:ph type="sldNum" sz="quarter" idx="12"/>
          </p:nvPr>
        </p:nvSpPr>
        <p:spPr/>
        <p:txBody>
          <a:bodyPr/>
          <a:lstStyle/>
          <a:p>
            <a:fld id="{8E76CBA5-E987-5E44-BC9F-E1C771F6FE5A}" type="slidenum">
              <a:rPr lang="en-US" smtClean="0"/>
              <a:t>83</a:t>
            </a:fld>
            <a:endParaRPr lang="en-US"/>
          </a:p>
        </p:txBody>
      </p:sp>
    </p:spTree>
    <p:extLst>
      <p:ext uri="{BB962C8B-B14F-4D97-AF65-F5344CB8AC3E}">
        <p14:creationId xmlns:p14="http://schemas.microsoft.com/office/powerpoint/2010/main" val="26854107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AA57DF-8F2D-B5F1-9DC7-67881896DE2D}"/>
              </a:ext>
            </a:extLst>
          </p:cNvPr>
          <p:cNvSpPr>
            <a:spLocks noGrp="1"/>
          </p:cNvSpPr>
          <p:nvPr>
            <p:ph type="title"/>
          </p:nvPr>
        </p:nvSpPr>
        <p:spPr/>
        <p:txBody>
          <a:bodyPr/>
          <a:lstStyle/>
          <a:p>
            <a:r>
              <a:rPr lang="en-US" dirty="0"/>
              <a:t>Word2vec Training</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5CA09F4-AD09-3620-20AF-3E3AFC21CA8F}"/>
                  </a:ext>
                </a:extLst>
              </p:cNvPr>
              <p:cNvSpPr>
                <a:spLocks noGrp="1"/>
              </p:cNvSpPr>
              <p:nvPr>
                <p:ph idx="1"/>
              </p:nvPr>
            </p:nvSpPr>
            <p:spPr/>
            <p:txBody>
              <a:bodyPr>
                <a:normAutofit/>
              </a:bodyPr>
              <a:lstStyle/>
              <a:p>
                <a:r>
                  <a:rPr lang="en-US" dirty="0"/>
                  <a:t>Given a corpus, construct word-context pairs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endParaRPr lang="en-US" dirty="0"/>
              </a:p>
              <a:p>
                <a:r>
                  <a:rPr lang="en-US" dirty="0"/>
                  <a:t>The goal is to maximize the probability of seeing context given the word</a:t>
                </a:r>
                <a:br>
                  <a:rPr lang="en-US" dirty="0"/>
                </a:b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smtClean="0">
                                <a:latin typeface="Cambria Math" panose="02040503050406030204" pitchFamily="18" charset="0"/>
                                <a:ea typeface="Cambria Math" panose="02040503050406030204" pitchFamily="18" charset="0"/>
                              </a:rPr>
                              <m:t>𝜃</m:t>
                            </m:r>
                          </m:lim>
                        </m:limLow>
                      </m:fName>
                      <m:e>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e>
                            </m:d>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rPr>
                              <m:t> </m:t>
                            </m:r>
                          </m:sub>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nary>
                      </m:e>
                    </m:func>
                  </m:oMath>
                </a14:m>
                <a:endParaRPr lang="en-US" dirty="0"/>
              </a:p>
              <a:p>
                <a:pPr marL="3240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e>
                          </m:d>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rPr>
                            <m:t> </m:t>
                          </m:r>
                        </m:sub>
                        <m:sup/>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𝑒𝑥𝑝</m:t>
                                  </m:r>
                                </m:e>
                                <m:sup>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sup>
                              </m:sSup>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𝑒𝑥𝑝</m:t>
                                      </m:r>
                                    </m:e>
                                    <m:sup>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𝑤</m:t>
                                      </m:r>
                                    </m:sup>
                                  </m:sSup>
                                </m:e>
                              </m:nary>
                            </m:den>
                          </m:f>
                        </m:e>
                      </m:nary>
                    </m:oMath>
                  </m:oMathPara>
                </a14:m>
                <a:endParaRPr lang="en-US" dirty="0"/>
              </a:p>
              <a:p>
                <a:r>
                  <a:rPr lang="en-US" dirty="0"/>
                  <a:t>Approximate the denominator by performing negative sampling</a:t>
                </a:r>
              </a:p>
            </p:txBody>
          </p:sp>
        </mc:Choice>
        <mc:Fallback xmlns="">
          <p:sp>
            <p:nvSpPr>
              <p:cNvPr id="9" name="Content Placeholder 8">
                <a:extLst>
                  <a:ext uri="{FF2B5EF4-FFF2-40B4-BE49-F238E27FC236}">
                    <a16:creationId xmlns:a16="http://schemas.microsoft.com/office/drawing/2014/main" id="{85CA09F4-AD09-3620-20AF-3E3AFC21CA8F}"/>
                  </a:ext>
                </a:extLst>
              </p:cNvPr>
              <p:cNvSpPr>
                <a:spLocks noGrp="1" noRot="1" noChangeAspect="1" noMove="1" noResize="1" noEditPoints="1" noAdjustHandles="1" noChangeArrowheads="1" noChangeShapeType="1" noTextEdit="1"/>
              </p:cNvSpPr>
              <p:nvPr>
                <p:ph idx="1"/>
              </p:nvPr>
            </p:nvSpPr>
            <p:spPr>
              <a:blipFill>
                <a:blip r:embed="rId2"/>
                <a:stretch>
                  <a:fillRect l="-115" b="-6186"/>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30440365-18C1-F35C-C226-6FB6FC5613A9}"/>
              </a:ext>
            </a:extLst>
          </p:cNvPr>
          <p:cNvSpPr>
            <a:spLocks noGrp="1"/>
          </p:cNvSpPr>
          <p:nvPr>
            <p:ph type="dt" sz="half" idx="10"/>
          </p:nvPr>
        </p:nvSpPr>
        <p:spPr/>
        <p:txBody>
          <a:bodyPr/>
          <a:lstStyle/>
          <a:p>
            <a:fld id="{85937902-3E70-B745-8CE3-ADE86205C7B5}" type="datetime1">
              <a:rPr lang="en-IN" smtClean="0"/>
              <a:t>22/08/23</a:t>
            </a:fld>
            <a:endParaRPr lang="en-US"/>
          </a:p>
        </p:txBody>
      </p:sp>
      <p:sp>
        <p:nvSpPr>
          <p:cNvPr id="6" name="Footer Placeholder 5">
            <a:extLst>
              <a:ext uri="{FF2B5EF4-FFF2-40B4-BE49-F238E27FC236}">
                <a16:creationId xmlns:a16="http://schemas.microsoft.com/office/drawing/2014/main" id="{6326E49D-4BB5-6FFF-39F2-A2307B3416C4}"/>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760D09C0-FC20-78F6-0483-D71962B59C6C}"/>
              </a:ext>
            </a:extLst>
          </p:cNvPr>
          <p:cNvSpPr>
            <a:spLocks noGrp="1"/>
          </p:cNvSpPr>
          <p:nvPr>
            <p:ph type="sldNum" sz="quarter" idx="12"/>
          </p:nvPr>
        </p:nvSpPr>
        <p:spPr/>
        <p:txBody>
          <a:bodyPr/>
          <a:lstStyle/>
          <a:p>
            <a:fld id="{8E76CBA5-E987-5E44-BC9F-E1C771F6FE5A}" type="slidenum">
              <a:rPr lang="en-US" smtClean="0"/>
              <a:t>84</a:t>
            </a:fld>
            <a:endParaRPr lang="en-US"/>
          </a:p>
        </p:txBody>
      </p:sp>
    </p:spTree>
    <p:extLst>
      <p:ext uri="{BB962C8B-B14F-4D97-AF65-F5344CB8AC3E}">
        <p14:creationId xmlns:p14="http://schemas.microsoft.com/office/powerpoint/2010/main" val="1019922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3D6C-BA8E-B3DB-98D9-047769C6A57E}"/>
              </a:ext>
            </a:extLst>
          </p:cNvPr>
          <p:cNvSpPr>
            <a:spLocks noGrp="1"/>
          </p:cNvSpPr>
          <p:nvPr>
            <p:ph type="title"/>
          </p:nvPr>
        </p:nvSpPr>
        <p:spPr/>
        <p:txBody>
          <a:bodyPr/>
          <a:lstStyle/>
          <a:p>
            <a:r>
              <a:rPr lang="en-US" dirty="0"/>
              <a:t>Negative Sampling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86226A-6A7F-DDE0-015C-2C9E291EFCD3}"/>
                  </a:ext>
                </a:extLst>
              </p:cNvPr>
              <p:cNvSpPr>
                <a:spLocks noGrp="1"/>
              </p:cNvSpPr>
              <p:nvPr>
                <p:ph idx="1"/>
              </p:nvPr>
            </p:nvSpPr>
            <p:spPr/>
            <p:txBody>
              <a:bodyPr/>
              <a:lstStyle/>
              <a:p>
                <a:r>
                  <a:rPr lang="en-US" dirty="0"/>
                  <a:t>Word2vec objective : </a:t>
                </a:r>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max</m:t>
                            </m:r>
                          </m:e>
                          <m:lim>
                            <m:r>
                              <a:rPr lang="en-US" i="1" smtClean="0">
                                <a:latin typeface="Cambria Math" panose="02040503050406030204" pitchFamily="18" charset="0"/>
                                <a:ea typeface="Cambria Math" panose="02040503050406030204" pitchFamily="18" charset="0"/>
                              </a:rPr>
                              <m:t>𝜃</m:t>
                            </m:r>
                          </m:lim>
                        </m:limLow>
                      </m:fName>
                      <m:e>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e>
                            </m:d>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rPr>
                              <m:t> </m:t>
                            </m:r>
                          </m:sub>
                          <m:sup/>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nary>
                      </m:e>
                    </m:func>
                  </m:oMath>
                </a14:m>
                <a:endParaRPr lang="en-US" dirty="0"/>
              </a:p>
              <a:p>
                <a:pPr marL="324000" lvl="1" indent="0">
                  <a:buNone/>
                </a:pPr>
                <a:r>
                  <a:rPr lang="en-US" b="0" dirty="0"/>
                  <a:t>								</a:t>
                </a:r>
                <a14:m>
                  <m:oMath xmlns:m="http://schemas.openxmlformats.org/officeDocument/2006/math">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e>
                        </m:d>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rPr>
                          <m:t> </m:t>
                        </m:r>
                      </m:sub>
                      <m:sup/>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𝑒𝑥𝑝</m:t>
                                </m:r>
                              </m:e>
                              <m:sup>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sup>
                            </m:sSup>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𝑒𝑥𝑝</m:t>
                                    </m:r>
                                  </m:e>
                                  <m:sup>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𝑤</m:t>
                                    </m:r>
                                  </m:sup>
                                </m:sSup>
                              </m:e>
                            </m:nary>
                          </m:den>
                        </m:f>
                      </m:e>
                    </m:nary>
                  </m:oMath>
                </a14:m>
                <a:endParaRPr lang="en-US" dirty="0"/>
              </a:p>
              <a:p>
                <a:r>
                  <a:rPr lang="en-US" dirty="0"/>
                  <a:t>Given a word-context pair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select </a:t>
                </a:r>
                <a14:m>
                  <m:oMath xmlns:m="http://schemas.openxmlformats.org/officeDocument/2006/math">
                    <m:r>
                      <a:rPr lang="en-US" b="0" i="1" smtClean="0">
                        <a:latin typeface="Cambria Math" panose="02040503050406030204" pitchFamily="18" charset="0"/>
                      </a:rPr>
                      <m:t>𝑘</m:t>
                    </m:r>
                  </m:oMath>
                </a14:m>
                <a:r>
                  <a:rPr lang="en-US" dirty="0"/>
                  <a:t> words randomly</a:t>
                </a:r>
              </a:p>
              <a:p>
                <a:r>
                  <a:rPr lang="en-US" dirty="0"/>
                  <a:t>The task is reformulated as a binary classification problem</a:t>
                </a:r>
              </a:p>
              <a:p>
                <a:pPr lvl="1"/>
                <a:r>
                  <a:rPr lang="en-US" dirty="0"/>
                  <a:t>Predict if a given word, candidate context pair is from the corpus or not</a:t>
                </a:r>
              </a:p>
              <a:p>
                <a:pPr marL="3240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d>
                            <m:dPr>
                              <m:ctrlPr>
                                <a:rPr lang="en-US" b="0" i="1" smtClean="0">
                                  <a:latin typeface="Cambria Math" panose="02040503050406030204" pitchFamily="18" charset="0"/>
                                </a:rPr>
                              </m:ctrlPr>
                            </m:dPr>
                            <m:e>
                              <m:r>
                                <m:rPr>
                                  <m:brk m:alnAt="7"/>
                                </m:rP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e>
                          </m:d>
                          <m:r>
                            <m:rPr>
                              <m:brk m:alnAt="7"/>
                            </m:rP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𝐷</m:t>
                          </m:r>
                          <m:r>
                            <a:rPr lang="en-US" b="0" i="1" smtClean="0">
                              <a:latin typeface="Cambria Math" panose="02040503050406030204" pitchFamily="18" charset="0"/>
                            </a:rPr>
                            <m:t> </m:t>
                          </m:r>
                        </m:sub>
                        <m:sup/>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𝑒𝑥𝑝</m:t>
                                  </m:r>
                                </m:e>
                                <m:sup>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𝑤</m:t>
                                  </m:r>
                                </m:sup>
                              </m:sSup>
                            </m:num>
                            <m:den>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𝑉</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𝑒𝑥𝑝</m:t>
                                      </m:r>
                                    </m:e>
                                    <m:sup>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𝑤</m:t>
                                      </m:r>
                                    </m:sup>
                                  </m:sSup>
                                </m:e>
                              </m:nary>
                            </m:den>
                          </m:f>
                        </m:e>
                      </m:nary>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nary>
                        <m:naryPr>
                          <m:chr m:val="∏"/>
                          <m:supHide m:val="on"/>
                          <m:ctrlPr>
                            <a:rPr lang="en-US" i="1">
                              <a:latin typeface="Cambria Math" panose="02040503050406030204" pitchFamily="18" charset="0"/>
                            </a:rPr>
                          </m:ctrlPr>
                        </m:naryPr>
                        <m:sub>
                          <m:d>
                            <m:dPr>
                              <m:ctrlPr>
                                <a:rPr lang="en-US" i="1">
                                  <a:latin typeface="Cambria Math" panose="02040503050406030204" pitchFamily="18" charset="0"/>
                                </a:rPr>
                              </m:ctrlPr>
                            </m:dPr>
                            <m:e>
                              <m:r>
                                <m:rPr>
                                  <m:brk m:alnAt="7"/>
                                </m:rP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𝑐</m:t>
                              </m:r>
                            </m:e>
                          </m:d>
                          <m:r>
                            <m:rPr>
                              <m:brk m:alnAt="7"/>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𝐷</m:t>
                          </m:r>
                          <m:r>
                            <a:rPr lang="en-US" i="1">
                              <a:latin typeface="Cambria Math" panose="02040503050406030204" pitchFamily="18" charset="0"/>
                            </a:rPr>
                            <m:t> </m:t>
                          </m:r>
                        </m:sub>
                        <m:sup/>
                        <m:e>
                          <m:d>
                            <m:dPr>
                              <m:ctrlPr>
                                <a:rPr lang="en-US" i="1" smtClean="0">
                                  <a:latin typeface="Cambria Math" panose="02040503050406030204" pitchFamily="18" charset="0"/>
                                </a:rPr>
                              </m:ctrlPr>
                            </m:d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=1</m:t>
                                  </m:r>
                                </m:e>
                                <m:e>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𝑘</m:t>
                                  </m:r>
                                </m:den>
                              </m:f>
                              <m:nary>
                                <m:naryPr>
                                  <m:chr m:val="∑"/>
                                  <m:limLoc m:val="subSup"/>
                                  <m:ctrlPr>
                                    <a:rPr lang="en-US" b="0" i="1" smtClean="0">
                                      <a:latin typeface="Cambria Math" panose="02040503050406030204" pitchFamily="18" charset="0"/>
                                      <a:ea typeface="Cambria Math" panose="02040503050406030204" pitchFamily="18" charset="0"/>
                                    </a:rPr>
                                  </m:ctrlPr>
                                </m:naryPr>
                                <m:sub>
                                  <m:r>
                                    <m:rPr>
                                      <m:brk m:alnAt="25"/>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𝑘</m:t>
                                  </m:r>
                                </m:sup>
                                <m:e>
                                  <m:r>
                                    <a:rPr lang="en-US" i="1">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=0</m:t>
                                      </m:r>
                                    </m:e>
                                  </m:d>
                                  <m:r>
                                    <a:rPr lang="en-US" i="1">
                                      <a:latin typeface="Cambria Math" panose="02040503050406030204" pitchFamily="18" charset="0"/>
                                    </a:rPr>
                                    <m:t>𝑤</m:t>
                                  </m:r>
                                  <m:r>
                                    <a:rPr lang="en-US" i="1">
                                      <a:latin typeface="Cambria Math" panose="02040503050406030204" pitchFamily="18" charset="0"/>
                                    </a:rPr>
                                    <m:t>,</m:t>
                                  </m:r>
                                  <m:r>
                                    <a:rPr lang="en-US" b="0" i="1" smtClean="0">
                                      <a:latin typeface="Cambria Math" panose="02040503050406030204" pitchFamily="18" charset="0"/>
                                    </a:rPr>
                                    <m:t>𝑖</m:t>
                                  </m:r>
                                  <m:r>
                                    <a:rPr lang="en-US" i="1">
                                      <a:latin typeface="Cambria Math" panose="02040503050406030204" pitchFamily="18" charset="0"/>
                                    </a:rPr>
                                    <m:t>)</m:t>
                                  </m:r>
                                </m:e>
                              </m:nary>
                            </m:e>
                          </m:d>
                        </m:e>
                      </m:nary>
                    </m:oMath>
                  </m:oMathPara>
                </a14:m>
                <a:endParaRPr lang="en-US" dirty="0"/>
              </a:p>
              <a:p>
                <a:r>
                  <a:rPr lang="en-US" dirty="0"/>
                  <a:t>The probability now becomes </a:t>
                </a:r>
                <a14:m>
                  <m:oMath xmlns:m="http://schemas.openxmlformats.org/officeDocument/2006/math">
                    <m:r>
                      <a:rPr lang="en-US" i="1" smtClean="0">
                        <a:latin typeface="Cambria Math" panose="02040503050406030204" pitchFamily="18" charset="0"/>
                      </a:rPr>
                      <m:t>𝑃</m:t>
                    </m:r>
                    <m:d>
                      <m:dPr>
                        <m:endChr m:val="|"/>
                        <m:ctrlPr>
                          <a:rPr lang="en-US" i="1">
                            <a:latin typeface="Cambria Math" panose="02040503050406030204" pitchFamily="18" charset="0"/>
                          </a:rPr>
                        </m:ctrlPr>
                      </m:dPr>
                      <m:e>
                        <m:r>
                          <a:rPr lang="en-US" i="1">
                            <a:latin typeface="Cambria Math" panose="02040503050406030204" pitchFamily="18" charset="0"/>
                          </a:rPr>
                          <m:t>𝐷</m:t>
                        </m:r>
                        <m:r>
                          <a:rPr lang="en-US" i="1">
                            <a:latin typeface="Cambria Math" panose="02040503050406030204" pitchFamily="18" charset="0"/>
                          </a:rPr>
                          <m:t>=1</m:t>
                        </m:r>
                      </m:e>
                    </m:d>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𝑐</m:t>
                    </m:r>
                    <m:r>
                      <a:rPr lang="en-US" i="1">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𝑒𝑥𝑝</m:t>
                            </m:r>
                          </m:e>
                          <m:sup>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𝑐</m:t>
                            </m:r>
                          </m:sup>
                        </m:sSup>
                      </m:den>
                    </m:f>
                  </m:oMath>
                </a14:m>
                <a:endParaRPr lang="en-US" dirty="0"/>
              </a:p>
            </p:txBody>
          </p:sp>
        </mc:Choice>
        <mc:Fallback xmlns="">
          <p:sp>
            <p:nvSpPr>
              <p:cNvPr id="3" name="Content Placeholder 2">
                <a:extLst>
                  <a:ext uri="{FF2B5EF4-FFF2-40B4-BE49-F238E27FC236}">
                    <a16:creationId xmlns:a16="http://schemas.microsoft.com/office/drawing/2014/main" id="{D886226A-6A7F-DDE0-015C-2C9E291EFCD3}"/>
                  </a:ext>
                </a:extLst>
              </p:cNvPr>
              <p:cNvSpPr>
                <a:spLocks noGrp="1" noRot="1" noChangeAspect="1" noMove="1" noResize="1" noEditPoints="1" noAdjustHandles="1" noChangeArrowheads="1" noChangeShapeType="1" noTextEdit="1"/>
              </p:cNvSpPr>
              <p:nvPr>
                <p:ph idx="1"/>
              </p:nvPr>
            </p:nvSpPr>
            <p:spPr>
              <a:blipFill>
                <a:blip r:embed="rId2"/>
                <a:stretch>
                  <a:fillRect l="-115" t="-8935" b="-1408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B39329-2962-E762-5038-93170421D345}"/>
              </a:ext>
            </a:extLst>
          </p:cNvPr>
          <p:cNvSpPr>
            <a:spLocks noGrp="1"/>
          </p:cNvSpPr>
          <p:nvPr>
            <p:ph type="dt" sz="half" idx="10"/>
          </p:nvPr>
        </p:nvSpPr>
        <p:spPr/>
        <p:txBody>
          <a:bodyPr/>
          <a:lstStyle/>
          <a:p>
            <a:fld id="{3C8F59FF-1C26-2C4C-BFEC-B0C003BB61B6}" type="datetime1">
              <a:rPr lang="en-IN" smtClean="0"/>
              <a:t>22/08/23</a:t>
            </a:fld>
            <a:endParaRPr lang="en-US"/>
          </a:p>
        </p:txBody>
      </p:sp>
      <p:sp>
        <p:nvSpPr>
          <p:cNvPr id="5" name="Footer Placeholder 4">
            <a:extLst>
              <a:ext uri="{FF2B5EF4-FFF2-40B4-BE49-F238E27FC236}">
                <a16:creationId xmlns:a16="http://schemas.microsoft.com/office/drawing/2014/main" id="{3F634C68-D609-2F8A-38C9-CFEA3F07B713}"/>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106714DC-5866-9427-E234-D3C6DBBA8AEB}"/>
              </a:ext>
            </a:extLst>
          </p:cNvPr>
          <p:cNvSpPr>
            <a:spLocks noGrp="1"/>
          </p:cNvSpPr>
          <p:nvPr>
            <p:ph type="sldNum" sz="quarter" idx="12"/>
          </p:nvPr>
        </p:nvSpPr>
        <p:spPr/>
        <p:txBody>
          <a:bodyPr/>
          <a:lstStyle/>
          <a:p>
            <a:fld id="{8E76CBA5-E987-5E44-BC9F-E1C771F6FE5A}" type="slidenum">
              <a:rPr lang="en-US" smtClean="0"/>
              <a:t>85</a:t>
            </a:fld>
            <a:endParaRPr lang="en-US"/>
          </a:p>
        </p:txBody>
      </p:sp>
    </p:spTree>
    <p:extLst>
      <p:ext uri="{BB962C8B-B14F-4D97-AF65-F5344CB8AC3E}">
        <p14:creationId xmlns:p14="http://schemas.microsoft.com/office/powerpoint/2010/main" val="22620973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DCD041B-11DC-2F62-D24F-21473B651929}"/>
              </a:ext>
            </a:extLst>
          </p:cNvPr>
          <p:cNvSpPr>
            <a:spLocks noGrp="1"/>
          </p:cNvSpPr>
          <p:nvPr>
            <p:ph type="title"/>
          </p:nvPr>
        </p:nvSpPr>
        <p:spPr/>
        <p:txBody>
          <a:bodyPr/>
          <a:lstStyle/>
          <a:p>
            <a:r>
              <a:rPr lang="en-US" dirty="0" err="1"/>
              <a:t>Fasttext</a:t>
            </a:r>
            <a:r>
              <a:rPr lang="en-US" dirty="0"/>
              <a:t> Embeddings</a:t>
            </a:r>
          </a:p>
        </p:txBody>
      </p:sp>
      <p:sp>
        <p:nvSpPr>
          <p:cNvPr id="8" name="Text Placeholder 7">
            <a:extLst>
              <a:ext uri="{FF2B5EF4-FFF2-40B4-BE49-F238E27FC236}">
                <a16:creationId xmlns:a16="http://schemas.microsoft.com/office/drawing/2014/main" id="{020466F4-0561-6321-4C27-C6B662BB87FD}"/>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2CD0F221-FD5E-0F65-1736-4EE3E5A20391}"/>
              </a:ext>
            </a:extLst>
          </p:cNvPr>
          <p:cNvSpPr>
            <a:spLocks noGrp="1"/>
          </p:cNvSpPr>
          <p:nvPr>
            <p:ph type="dt" sz="half" idx="10"/>
          </p:nvPr>
        </p:nvSpPr>
        <p:spPr/>
        <p:txBody>
          <a:bodyPr/>
          <a:lstStyle/>
          <a:p>
            <a:fld id="{25DA9516-DF93-1140-9CF3-D2ABBD7E7A6A}" type="datetime1">
              <a:rPr lang="en-IN" smtClean="0"/>
              <a:t>22/08/23</a:t>
            </a:fld>
            <a:endParaRPr lang="en-US"/>
          </a:p>
        </p:txBody>
      </p:sp>
      <p:sp>
        <p:nvSpPr>
          <p:cNvPr id="5" name="Footer Placeholder 4">
            <a:extLst>
              <a:ext uri="{FF2B5EF4-FFF2-40B4-BE49-F238E27FC236}">
                <a16:creationId xmlns:a16="http://schemas.microsoft.com/office/drawing/2014/main" id="{1196793C-0B24-0462-AADC-91F825CF3FB1}"/>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2AFDC193-38F7-6AD5-56AB-76BF8D0CB4AA}"/>
              </a:ext>
            </a:extLst>
          </p:cNvPr>
          <p:cNvSpPr>
            <a:spLocks noGrp="1"/>
          </p:cNvSpPr>
          <p:nvPr>
            <p:ph type="sldNum" sz="quarter" idx="12"/>
          </p:nvPr>
        </p:nvSpPr>
        <p:spPr/>
        <p:txBody>
          <a:bodyPr/>
          <a:lstStyle/>
          <a:p>
            <a:fld id="{8E76CBA5-E987-5E44-BC9F-E1C771F6FE5A}" type="slidenum">
              <a:rPr lang="en-US" smtClean="0"/>
              <a:t>86</a:t>
            </a:fld>
            <a:endParaRPr lang="en-US"/>
          </a:p>
        </p:txBody>
      </p:sp>
    </p:spTree>
    <p:extLst>
      <p:ext uri="{BB962C8B-B14F-4D97-AF65-F5344CB8AC3E}">
        <p14:creationId xmlns:p14="http://schemas.microsoft.com/office/powerpoint/2010/main" val="4285130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80B22F-58A7-2ED3-9317-9DA589E20BCC}"/>
              </a:ext>
            </a:extLst>
          </p:cNvPr>
          <p:cNvSpPr>
            <a:spLocks noGrp="1"/>
          </p:cNvSpPr>
          <p:nvPr>
            <p:ph type="title"/>
          </p:nvPr>
        </p:nvSpPr>
        <p:spPr/>
        <p:txBody>
          <a:bodyPr/>
          <a:lstStyle/>
          <a:p>
            <a:r>
              <a:rPr lang="en-US" dirty="0" err="1"/>
              <a:t>Fasttext</a:t>
            </a:r>
            <a:r>
              <a:rPr lang="en-US" dirty="0"/>
              <a:t> Embeddings</a:t>
            </a:r>
          </a:p>
        </p:txBody>
      </p:sp>
      <p:sp>
        <p:nvSpPr>
          <p:cNvPr id="9" name="Content Placeholder 8">
            <a:extLst>
              <a:ext uri="{FF2B5EF4-FFF2-40B4-BE49-F238E27FC236}">
                <a16:creationId xmlns:a16="http://schemas.microsoft.com/office/drawing/2014/main" id="{9A13E659-2DE5-FA9A-8FF8-288C6972BE37}"/>
              </a:ext>
            </a:extLst>
          </p:cNvPr>
          <p:cNvSpPr>
            <a:spLocks noGrp="1"/>
          </p:cNvSpPr>
          <p:nvPr>
            <p:ph idx="1"/>
          </p:nvPr>
        </p:nvSpPr>
        <p:spPr/>
        <p:txBody>
          <a:bodyPr/>
          <a:lstStyle/>
          <a:p>
            <a:r>
              <a:rPr lang="en-US" dirty="0"/>
              <a:t>word2vec treats each word as a separate token</a:t>
            </a:r>
          </a:p>
          <a:p>
            <a:r>
              <a:rPr lang="en-US" dirty="0"/>
              <a:t>In morphologically-rich languages, the same root word takes multiple inflections</a:t>
            </a:r>
          </a:p>
          <a:p>
            <a:pPr lvl="1"/>
            <a:r>
              <a:rPr lang="kn-IN" dirty="0"/>
              <a:t>ಕುಮಾರ, ಕುಮಾರನು, </a:t>
            </a:r>
            <a:r>
              <a:rPr lang="kn-IN" dirty="0" err="1"/>
              <a:t>ಕುಮಾರನಿಂದ</a:t>
            </a:r>
            <a:r>
              <a:rPr lang="kn-IN" dirty="0"/>
              <a:t>, </a:t>
            </a:r>
            <a:r>
              <a:rPr lang="kn-IN" dirty="0" err="1"/>
              <a:t>ಕುಮಾರನಿಗೆ</a:t>
            </a:r>
            <a:r>
              <a:rPr lang="kn-IN" dirty="0"/>
              <a:t>, </a:t>
            </a:r>
            <a:r>
              <a:rPr lang="en-US" dirty="0"/>
              <a:t>….</a:t>
            </a:r>
            <a:endParaRPr lang="kn-IN" dirty="0"/>
          </a:p>
          <a:p>
            <a:r>
              <a:rPr lang="en-US" dirty="0"/>
              <a:t>The above words will have different embeddings and maybe very far-away in the embedding space</a:t>
            </a:r>
          </a:p>
          <a:p>
            <a:r>
              <a:rPr lang="en-US" dirty="0"/>
              <a:t>A word embedding model which ensures that words with similar spellings have similar representations ?</a:t>
            </a:r>
          </a:p>
          <a:p>
            <a:pPr lvl="1"/>
            <a:r>
              <a:rPr lang="en-US" dirty="0"/>
              <a:t>How about </a:t>
            </a:r>
            <a:r>
              <a:rPr lang="kn-IN" dirty="0"/>
              <a:t>ಮರವನ್ನು </a:t>
            </a:r>
            <a:r>
              <a:rPr lang="en-US" dirty="0"/>
              <a:t>vs</a:t>
            </a:r>
            <a:r>
              <a:rPr lang="kn-IN" dirty="0"/>
              <a:t> </a:t>
            </a:r>
            <a:r>
              <a:rPr lang="kn-IN" dirty="0" err="1"/>
              <a:t>ಸರವನ್ನು</a:t>
            </a:r>
            <a:r>
              <a:rPr lang="en-US" dirty="0"/>
              <a:t> ?</a:t>
            </a:r>
          </a:p>
        </p:txBody>
      </p:sp>
      <p:sp>
        <p:nvSpPr>
          <p:cNvPr id="4" name="Date Placeholder 3">
            <a:extLst>
              <a:ext uri="{FF2B5EF4-FFF2-40B4-BE49-F238E27FC236}">
                <a16:creationId xmlns:a16="http://schemas.microsoft.com/office/drawing/2014/main" id="{1B1A2637-5DFA-7C0C-2611-23C254B7367B}"/>
              </a:ext>
            </a:extLst>
          </p:cNvPr>
          <p:cNvSpPr>
            <a:spLocks noGrp="1"/>
          </p:cNvSpPr>
          <p:nvPr>
            <p:ph type="dt" sz="half" idx="10"/>
          </p:nvPr>
        </p:nvSpPr>
        <p:spPr/>
        <p:txBody>
          <a:bodyPr/>
          <a:lstStyle/>
          <a:p>
            <a:fld id="{B347D9EF-56E8-A642-AFB7-9CE4BC225774}" type="datetime1">
              <a:rPr lang="en-IN" smtClean="0"/>
              <a:t>22/08/23</a:t>
            </a:fld>
            <a:endParaRPr lang="en-US"/>
          </a:p>
        </p:txBody>
      </p:sp>
      <p:sp>
        <p:nvSpPr>
          <p:cNvPr id="5" name="Footer Placeholder 4">
            <a:extLst>
              <a:ext uri="{FF2B5EF4-FFF2-40B4-BE49-F238E27FC236}">
                <a16:creationId xmlns:a16="http://schemas.microsoft.com/office/drawing/2014/main" id="{0A0A4EDE-32D0-C904-380F-9200DAFEBD41}"/>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8FAB5A0B-AB81-0E59-C246-49BA1F97CCFF}"/>
              </a:ext>
            </a:extLst>
          </p:cNvPr>
          <p:cNvSpPr>
            <a:spLocks noGrp="1"/>
          </p:cNvSpPr>
          <p:nvPr>
            <p:ph type="sldNum" sz="quarter" idx="12"/>
          </p:nvPr>
        </p:nvSpPr>
        <p:spPr/>
        <p:txBody>
          <a:bodyPr/>
          <a:lstStyle/>
          <a:p>
            <a:fld id="{8E76CBA5-E987-5E44-BC9F-E1C771F6FE5A}" type="slidenum">
              <a:rPr lang="en-US" smtClean="0"/>
              <a:t>87</a:t>
            </a:fld>
            <a:endParaRPr lang="en-US"/>
          </a:p>
        </p:txBody>
      </p:sp>
    </p:spTree>
    <p:extLst>
      <p:ext uri="{BB962C8B-B14F-4D97-AF65-F5344CB8AC3E}">
        <p14:creationId xmlns:p14="http://schemas.microsoft.com/office/powerpoint/2010/main" val="9939720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380B22F-58A7-2ED3-9317-9DA589E20BCC}"/>
              </a:ext>
            </a:extLst>
          </p:cNvPr>
          <p:cNvSpPr>
            <a:spLocks noGrp="1"/>
          </p:cNvSpPr>
          <p:nvPr>
            <p:ph type="title"/>
          </p:nvPr>
        </p:nvSpPr>
        <p:spPr/>
        <p:txBody>
          <a:bodyPr/>
          <a:lstStyle/>
          <a:p>
            <a:r>
              <a:rPr lang="en-US" dirty="0" err="1"/>
              <a:t>Fasttext</a:t>
            </a:r>
            <a:r>
              <a:rPr lang="en-US" dirty="0"/>
              <a:t> Embeddings</a:t>
            </a:r>
          </a:p>
        </p:txBody>
      </p:sp>
      <p:sp>
        <p:nvSpPr>
          <p:cNvPr id="9" name="Content Placeholder 8">
            <a:extLst>
              <a:ext uri="{FF2B5EF4-FFF2-40B4-BE49-F238E27FC236}">
                <a16:creationId xmlns:a16="http://schemas.microsoft.com/office/drawing/2014/main" id="{9A13E659-2DE5-FA9A-8FF8-288C6972BE37}"/>
              </a:ext>
            </a:extLst>
          </p:cNvPr>
          <p:cNvSpPr>
            <a:spLocks noGrp="1"/>
          </p:cNvSpPr>
          <p:nvPr>
            <p:ph sz="half" idx="1"/>
          </p:nvPr>
        </p:nvSpPr>
        <p:spPr/>
        <p:txBody>
          <a:bodyPr/>
          <a:lstStyle/>
          <a:p>
            <a:r>
              <a:rPr lang="en-US" dirty="0"/>
              <a:t>The approach is similar to skip-gram or </a:t>
            </a:r>
            <a:r>
              <a:rPr lang="en-US" dirty="0" err="1"/>
              <a:t>cbow</a:t>
            </a:r>
            <a:r>
              <a:rPr lang="en-US" dirty="0"/>
              <a:t>, but a word embedding is composed of</a:t>
            </a:r>
          </a:p>
          <a:p>
            <a:pPr lvl="1"/>
            <a:r>
              <a:rPr lang="en-US" dirty="0"/>
              <a:t>Embedding of itself</a:t>
            </a:r>
          </a:p>
          <a:p>
            <a:pPr lvl="1"/>
            <a:r>
              <a:rPr lang="en-US" dirty="0"/>
              <a:t>Embedding of character n-grams</a:t>
            </a:r>
          </a:p>
          <a:p>
            <a:r>
              <a:rPr lang="en-US" dirty="0"/>
              <a:t>Here, we observe how the embedding for the word </a:t>
            </a:r>
            <a:r>
              <a:rPr lang="kn-IN" dirty="0"/>
              <a:t>ಕುಮಾರನು</a:t>
            </a:r>
            <a:r>
              <a:rPr lang="en-US" dirty="0"/>
              <a:t> when we consider n-gram of 3</a:t>
            </a:r>
          </a:p>
        </p:txBody>
      </p:sp>
      <p:sp>
        <p:nvSpPr>
          <p:cNvPr id="4" name="Date Placeholder 3">
            <a:extLst>
              <a:ext uri="{FF2B5EF4-FFF2-40B4-BE49-F238E27FC236}">
                <a16:creationId xmlns:a16="http://schemas.microsoft.com/office/drawing/2014/main" id="{1B1A2637-5DFA-7C0C-2611-23C254B7367B}"/>
              </a:ext>
            </a:extLst>
          </p:cNvPr>
          <p:cNvSpPr>
            <a:spLocks noGrp="1"/>
          </p:cNvSpPr>
          <p:nvPr>
            <p:ph type="dt" sz="half" idx="10"/>
          </p:nvPr>
        </p:nvSpPr>
        <p:spPr/>
        <p:txBody>
          <a:bodyPr/>
          <a:lstStyle/>
          <a:p>
            <a:fld id="{E050B06E-1C20-3F48-BE9D-84D1240D5ADD}" type="datetime1">
              <a:rPr lang="en-IN" smtClean="0"/>
              <a:t>22/08/23</a:t>
            </a:fld>
            <a:endParaRPr lang="en-US"/>
          </a:p>
        </p:txBody>
      </p:sp>
      <p:sp>
        <p:nvSpPr>
          <p:cNvPr id="5" name="Footer Placeholder 4">
            <a:extLst>
              <a:ext uri="{FF2B5EF4-FFF2-40B4-BE49-F238E27FC236}">
                <a16:creationId xmlns:a16="http://schemas.microsoft.com/office/drawing/2014/main" id="{0A0A4EDE-32D0-C904-380F-9200DAFEBD41}"/>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8FAB5A0B-AB81-0E59-C246-49BA1F97CCFF}"/>
              </a:ext>
            </a:extLst>
          </p:cNvPr>
          <p:cNvSpPr>
            <a:spLocks noGrp="1"/>
          </p:cNvSpPr>
          <p:nvPr>
            <p:ph type="sldNum" sz="quarter" idx="12"/>
          </p:nvPr>
        </p:nvSpPr>
        <p:spPr/>
        <p:txBody>
          <a:bodyPr/>
          <a:lstStyle/>
          <a:p>
            <a:fld id="{8E76CBA5-E987-5E44-BC9F-E1C771F6FE5A}" type="slidenum">
              <a:rPr lang="en-US" smtClean="0"/>
              <a:t>88</a:t>
            </a:fld>
            <a:endParaRPr lang="en-US"/>
          </a:p>
        </p:txBody>
      </p:sp>
      <p:sp>
        <p:nvSpPr>
          <p:cNvPr id="3" name="Rounded Rectangle 2">
            <a:extLst>
              <a:ext uri="{FF2B5EF4-FFF2-40B4-BE49-F238E27FC236}">
                <a16:creationId xmlns:a16="http://schemas.microsoft.com/office/drawing/2014/main" id="{5B8A7F64-6AF8-8752-3B3A-0B70E2F37786}"/>
              </a:ext>
            </a:extLst>
          </p:cNvPr>
          <p:cNvSpPr/>
          <p:nvPr/>
        </p:nvSpPr>
        <p:spPr>
          <a:xfrm>
            <a:off x="7955280" y="2468880"/>
            <a:ext cx="1686560"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n-IN" dirty="0"/>
              <a:t>ಕುಮಾರನು</a:t>
            </a:r>
            <a:endParaRPr lang="en-US" dirty="0"/>
          </a:p>
        </p:txBody>
      </p:sp>
      <p:sp>
        <p:nvSpPr>
          <p:cNvPr id="8" name="Rounded Rectangle 7">
            <a:extLst>
              <a:ext uri="{FF2B5EF4-FFF2-40B4-BE49-F238E27FC236}">
                <a16:creationId xmlns:a16="http://schemas.microsoft.com/office/drawing/2014/main" id="{949FA951-CFB4-CD6E-3BD8-EA3F5957A1DC}"/>
              </a:ext>
            </a:extLst>
          </p:cNvPr>
          <p:cNvSpPr/>
          <p:nvPr/>
        </p:nvSpPr>
        <p:spPr>
          <a:xfrm>
            <a:off x="6092263" y="3936485"/>
            <a:ext cx="896434" cy="45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&lt;</a:t>
            </a:r>
            <a:r>
              <a:rPr lang="kn-IN" sz="1400" dirty="0" err="1"/>
              <a:t>ಕುಮಾ</a:t>
            </a:r>
            <a:endParaRPr lang="en-US" sz="1400" dirty="0"/>
          </a:p>
        </p:txBody>
      </p:sp>
      <p:sp>
        <p:nvSpPr>
          <p:cNvPr id="10" name="Rounded Rectangle 9">
            <a:extLst>
              <a:ext uri="{FF2B5EF4-FFF2-40B4-BE49-F238E27FC236}">
                <a16:creationId xmlns:a16="http://schemas.microsoft.com/office/drawing/2014/main" id="{92B545FC-BEC0-6DF0-9D1D-BF210F6D0622}"/>
              </a:ext>
            </a:extLst>
          </p:cNvPr>
          <p:cNvSpPr/>
          <p:nvPr/>
        </p:nvSpPr>
        <p:spPr>
          <a:xfrm>
            <a:off x="7236624" y="3931525"/>
            <a:ext cx="896434" cy="45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n-IN" sz="1400" dirty="0"/>
              <a:t>ಕುಮಾರ</a:t>
            </a:r>
            <a:endParaRPr lang="en-US" sz="1400" dirty="0"/>
          </a:p>
        </p:txBody>
      </p:sp>
      <p:sp>
        <p:nvSpPr>
          <p:cNvPr id="12" name="Rounded Rectangle 11">
            <a:extLst>
              <a:ext uri="{FF2B5EF4-FFF2-40B4-BE49-F238E27FC236}">
                <a16:creationId xmlns:a16="http://schemas.microsoft.com/office/drawing/2014/main" id="{2C13332E-22B1-AA31-1BB9-998368313ABE}"/>
              </a:ext>
            </a:extLst>
          </p:cNvPr>
          <p:cNvSpPr/>
          <p:nvPr/>
        </p:nvSpPr>
        <p:spPr>
          <a:xfrm>
            <a:off x="9469360" y="3941684"/>
            <a:ext cx="896434" cy="45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n-IN" sz="1400" dirty="0" err="1"/>
              <a:t>ರನು</a:t>
            </a:r>
            <a:r>
              <a:rPr lang="en-US" sz="1400" dirty="0"/>
              <a:t>&gt;</a:t>
            </a:r>
          </a:p>
        </p:txBody>
      </p:sp>
      <p:sp>
        <p:nvSpPr>
          <p:cNvPr id="13" name="Rounded Rectangle 12">
            <a:extLst>
              <a:ext uri="{FF2B5EF4-FFF2-40B4-BE49-F238E27FC236}">
                <a16:creationId xmlns:a16="http://schemas.microsoft.com/office/drawing/2014/main" id="{12C137C0-5D34-A0D2-839C-942D40AC57E8}"/>
              </a:ext>
            </a:extLst>
          </p:cNvPr>
          <p:cNvSpPr/>
          <p:nvPr/>
        </p:nvSpPr>
        <p:spPr>
          <a:xfrm>
            <a:off x="8352992" y="3942081"/>
            <a:ext cx="896434" cy="447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n-IN" sz="1400" dirty="0" err="1"/>
              <a:t>ಮಾರನು</a:t>
            </a:r>
            <a:endParaRPr lang="en-US" sz="1400" dirty="0"/>
          </a:p>
        </p:txBody>
      </p:sp>
      <p:sp>
        <p:nvSpPr>
          <p:cNvPr id="15" name="Rounded Rectangle 14">
            <a:extLst>
              <a:ext uri="{FF2B5EF4-FFF2-40B4-BE49-F238E27FC236}">
                <a16:creationId xmlns:a16="http://schemas.microsoft.com/office/drawing/2014/main" id="{774DC423-3967-38EF-C1CE-CF82B16E2AE1}"/>
              </a:ext>
            </a:extLst>
          </p:cNvPr>
          <p:cNvSpPr/>
          <p:nvPr/>
        </p:nvSpPr>
        <p:spPr>
          <a:xfrm>
            <a:off x="10623052" y="3941684"/>
            <a:ext cx="1217492" cy="45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&lt;</a:t>
            </a:r>
            <a:r>
              <a:rPr lang="kn-IN" sz="1400" dirty="0"/>
              <a:t>ಕುಮಾರನು</a:t>
            </a:r>
            <a:r>
              <a:rPr lang="en-US" sz="1400" dirty="0"/>
              <a:t>&gt;</a:t>
            </a:r>
          </a:p>
        </p:txBody>
      </p:sp>
      <p:sp>
        <p:nvSpPr>
          <p:cNvPr id="16" name="Oval 15">
            <a:extLst>
              <a:ext uri="{FF2B5EF4-FFF2-40B4-BE49-F238E27FC236}">
                <a16:creationId xmlns:a16="http://schemas.microsoft.com/office/drawing/2014/main" id="{2D6D6E2D-D3E2-5932-E43A-D60F28B5F674}"/>
              </a:ext>
            </a:extLst>
          </p:cNvPr>
          <p:cNvSpPr/>
          <p:nvPr/>
        </p:nvSpPr>
        <p:spPr>
          <a:xfrm>
            <a:off x="8649478" y="3209731"/>
            <a:ext cx="289249" cy="2892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18" name="Curved Connector 17">
            <a:extLst>
              <a:ext uri="{FF2B5EF4-FFF2-40B4-BE49-F238E27FC236}">
                <a16:creationId xmlns:a16="http://schemas.microsoft.com/office/drawing/2014/main" id="{CCA59D2B-BC9A-2136-64F5-02DAB3DE21D6}"/>
              </a:ext>
            </a:extLst>
          </p:cNvPr>
          <p:cNvCxnSpPr>
            <a:stCxn id="8" idx="0"/>
            <a:endCxn id="16" idx="3"/>
          </p:cNvCxnSpPr>
          <p:nvPr/>
        </p:nvCxnSpPr>
        <p:spPr>
          <a:xfrm rot="5400000" flipH="1" flipV="1">
            <a:off x="7376227" y="2620874"/>
            <a:ext cx="479865" cy="215135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49CB04D0-0EFB-EA50-BCD0-E2FEB97308A3}"/>
              </a:ext>
            </a:extLst>
          </p:cNvPr>
          <p:cNvCxnSpPr>
            <a:stCxn id="10" idx="0"/>
            <a:endCxn id="16" idx="4"/>
          </p:cNvCxnSpPr>
          <p:nvPr/>
        </p:nvCxnSpPr>
        <p:spPr>
          <a:xfrm rot="5400000" flipH="1" flipV="1">
            <a:off x="8023200" y="3160622"/>
            <a:ext cx="432545" cy="11092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D8D8BA9C-97AD-B1EE-1D1B-1F85513BF4E0}"/>
              </a:ext>
            </a:extLst>
          </p:cNvPr>
          <p:cNvCxnSpPr>
            <a:stCxn id="15" idx="0"/>
            <a:endCxn id="16" idx="5"/>
          </p:cNvCxnSpPr>
          <p:nvPr/>
        </p:nvCxnSpPr>
        <p:spPr>
          <a:xfrm rot="16200000" flipV="1">
            <a:off x="9821551" y="2531436"/>
            <a:ext cx="485064" cy="233543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340163F9-A3CF-2477-1B5D-1BB90E2431CA}"/>
              </a:ext>
            </a:extLst>
          </p:cNvPr>
          <p:cNvCxnSpPr>
            <a:stCxn id="12" idx="0"/>
            <a:endCxn id="16" idx="4"/>
          </p:cNvCxnSpPr>
          <p:nvPr/>
        </p:nvCxnSpPr>
        <p:spPr>
          <a:xfrm rot="16200000" flipV="1">
            <a:off x="9134488" y="3158595"/>
            <a:ext cx="442704" cy="112347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098C361-C485-8084-E534-03FD4C10CC11}"/>
              </a:ext>
            </a:extLst>
          </p:cNvPr>
          <p:cNvCxnSpPr>
            <a:stCxn id="13" idx="0"/>
            <a:endCxn id="16" idx="4"/>
          </p:cNvCxnSpPr>
          <p:nvPr/>
        </p:nvCxnSpPr>
        <p:spPr>
          <a:xfrm flipH="1" flipV="1">
            <a:off x="8794103" y="3498980"/>
            <a:ext cx="7106" cy="443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663A425-FCF8-698A-CAF5-2CB71EFD2B71}"/>
              </a:ext>
            </a:extLst>
          </p:cNvPr>
          <p:cNvCxnSpPr>
            <a:stCxn id="16" idx="0"/>
            <a:endCxn id="3" idx="2"/>
          </p:cNvCxnSpPr>
          <p:nvPr/>
        </p:nvCxnSpPr>
        <p:spPr>
          <a:xfrm flipV="1">
            <a:off x="8794103" y="2915920"/>
            <a:ext cx="4457" cy="293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1853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1423-F6F9-3491-7401-DAA47942FA71}"/>
              </a:ext>
            </a:extLst>
          </p:cNvPr>
          <p:cNvSpPr>
            <a:spLocks noGrp="1"/>
          </p:cNvSpPr>
          <p:nvPr>
            <p:ph type="title"/>
          </p:nvPr>
        </p:nvSpPr>
        <p:spPr/>
        <p:txBody>
          <a:bodyPr/>
          <a:lstStyle/>
          <a:p>
            <a:r>
              <a:rPr lang="en-US" dirty="0"/>
              <a:t>FASTTEXT EMBEDDINGS</a:t>
            </a:r>
          </a:p>
        </p:txBody>
      </p:sp>
      <p:sp>
        <p:nvSpPr>
          <p:cNvPr id="3" name="Content Placeholder 2">
            <a:extLst>
              <a:ext uri="{FF2B5EF4-FFF2-40B4-BE49-F238E27FC236}">
                <a16:creationId xmlns:a16="http://schemas.microsoft.com/office/drawing/2014/main" id="{6E7AC5CC-C945-94AE-1E81-E93A07859EE7}"/>
              </a:ext>
            </a:extLst>
          </p:cNvPr>
          <p:cNvSpPr>
            <a:spLocks noGrp="1"/>
          </p:cNvSpPr>
          <p:nvPr>
            <p:ph sz="half" idx="1"/>
          </p:nvPr>
        </p:nvSpPr>
        <p:spPr>
          <a:xfrm>
            <a:off x="581193" y="2228003"/>
            <a:ext cx="7024758" cy="3633047"/>
          </a:xfrm>
        </p:spPr>
        <p:txBody>
          <a:bodyPr/>
          <a:lstStyle/>
          <a:p>
            <a:r>
              <a:rPr lang="en-IN" dirty="0">
                <a:solidFill>
                  <a:srgbClr val="595959"/>
                </a:solidFill>
                <a:latin typeface="Arial" panose="020B0604020202020204" pitchFamily="34" charset="0"/>
              </a:rPr>
              <a:t>w</a:t>
            </a:r>
            <a:r>
              <a:rPr lang="en-IN" sz="1800" b="0" i="0" u="none" strike="noStrike" dirty="0">
                <a:solidFill>
                  <a:srgbClr val="595959"/>
                </a:solidFill>
                <a:effectLst/>
                <a:latin typeface="Arial" panose="020B0604020202020204" pitchFamily="34" charset="0"/>
              </a:rPr>
              <a:t>ord2vec: </a:t>
            </a:r>
            <a:r>
              <a:rPr lang="en-IN" sz="1600" dirty="0">
                <a:latin typeface="Arial" panose="020B0604020202020204" pitchFamily="34" charset="0"/>
                <a:cs typeface="Arial" panose="020B0604020202020204" pitchFamily="34" charset="0"/>
              </a:rPr>
              <a:t>https://</a:t>
            </a:r>
            <a:r>
              <a:rPr lang="en-IN" sz="1600" dirty="0" err="1">
                <a:latin typeface="Arial" panose="020B0604020202020204" pitchFamily="34" charset="0"/>
                <a:cs typeface="Arial" panose="020B0604020202020204" pitchFamily="34" charset="0"/>
              </a:rPr>
              <a:t>code.google.com</a:t>
            </a:r>
            <a:r>
              <a:rPr lang="en-IN" sz="1600" dirty="0">
                <a:latin typeface="Arial" panose="020B0604020202020204" pitchFamily="34" charset="0"/>
                <a:cs typeface="Arial" panose="020B0604020202020204" pitchFamily="34" charset="0"/>
              </a:rPr>
              <a:t>/archive/p/word2vec/</a:t>
            </a:r>
            <a:endParaRPr lang="en-IN" sz="1600" u="none" strike="noStrike" dirty="0">
              <a:solidFill>
                <a:srgbClr val="595959"/>
              </a:solidFill>
              <a:effectLst/>
              <a:latin typeface="Arial" panose="020B0604020202020204" pitchFamily="34" charset="0"/>
              <a:cs typeface="Arial" panose="020B0604020202020204" pitchFamily="34" charset="0"/>
            </a:endParaRPr>
          </a:p>
          <a:p>
            <a:r>
              <a:rPr lang="en-IN" sz="1800" b="0" i="0" u="none" strike="noStrike" dirty="0" err="1">
                <a:solidFill>
                  <a:srgbClr val="595959"/>
                </a:solidFill>
                <a:effectLst/>
                <a:latin typeface="Arial" panose="020B0604020202020204" pitchFamily="34" charset="0"/>
              </a:rPr>
              <a:t>FastText</a:t>
            </a:r>
            <a:r>
              <a:rPr lang="en-IN" sz="1800" b="0" i="0" u="none" strike="noStrike" dirty="0">
                <a:solidFill>
                  <a:srgbClr val="595959"/>
                </a:solidFill>
                <a:effectLst/>
                <a:latin typeface="Arial" panose="020B0604020202020204" pitchFamily="34" charset="0"/>
              </a:rPr>
              <a:t>: </a:t>
            </a:r>
            <a:r>
              <a:rPr lang="en-IN" sz="1600" b="0" i="0" u="none" strike="noStrike" dirty="0">
                <a:solidFill>
                  <a:srgbClr val="595959"/>
                </a:solidFill>
                <a:effectLst/>
                <a:latin typeface="Arial" panose="020B0604020202020204" pitchFamily="34" charset="0"/>
                <a:hlinkClick r:id="rId2"/>
              </a:rPr>
              <a:t>https://fasttext.cc/</a:t>
            </a:r>
            <a:endParaRPr lang="en-IN" sz="1600" b="0" i="0" u="none" strike="noStrike" dirty="0">
              <a:solidFill>
                <a:srgbClr val="595959"/>
              </a:solidFill>
              <a:effectLst/>
              <a:latin typeface="Arial" panose="020B0604020202020204" pitchFamily="34" charset="0"/>
            </a:endParaRPr>
          </a:p>
          <a:p>
            <a:r>
              <a:rPr lang="en-IN" dirty="0">
                <a:solidFill>
                  <a:srgbClr val="595959"/>
                </a:solidFill>
                <a:latin typeface="Arial" panose="020B0604020202020204" pitchFamily="34" charset="0"/>
              </a:rPr>
              <a:t>Glove: https://</a:t>
            </a:r>
            <a:r>
              <a:rPr lang="en-IN" dirty="0" err="1">
                <a:solidFill>
                  <a:srgbClr val="595959"/>
                </a:solidFill>
                <a:latin typeface="Arial" panose="020B0604020202020204" pitchFamily="34" charset="0"/>
              </a:rPr>
              <a:t>nlp.stanford.edu</a:t>
            </a:r>
            <a:r>
              <a:rPr lang="en-IN" dirty="0">
                <a:solidFill>
                  <a:srgbClr val="595959"/>
                </a:solidFill>
                <a:latin typeface="Arial" panose="020B0604020202020204" pitchFamily="34" charset="0"/>
              </a:rPr>
              <a:t>/projects/glove/</a:t>
            </a:r>
            <a:endParaRPr lang="en-US" dirty="0"/>
          </a:p>
        </p:txBody>
      </p:sp>
      <p:sp>
        <p:nvSpPr>
          <p:cNvPr id="5" name="Date Placeholder 4">
            <a:extLst>
              <a:ext uri="{FF2B5EF4-FFF2-40B4-BE49-F238E27FC236}">
                <a16:creationId xmlns:a16="http://schemas.microsoft.com/office/drawing/2014/main" id="{8199E8FA-AE72-E6D2-BF96-1E86299DD1AD}"/>
              </a:ext>
            </a:extLst>
          </p:cNvPr>
          <p:cNvSpPr>
            <a:spLocks noGrp="1"/>
          </p:cNvSpPr>
          <p:nvPr>
            <p:ph type="dt" sz="half" idx="10"/>
          </p:nvPr>
        </p:nvSpPr>
        <p:spPr/>
        <p:txBody>
          <a:bodyPr/>
          <a:lstStyle/>
          <a:p>
            <a:fld id="{D69BF461-EEEA-BD49-A7CE-58173BC15E58}" type="datetime1">
              <a:rPr lang="en-IN" smtClean="0"/>
              <a:t>22/08/23</a:t>
            </a:fld>
            <a:endParaRPr lang="en-US"/>
          </a:p>
        </p:txBody>
      </p:sp>
      <p:sp>
        <p:nvSpPr>
          <p:cNvPr id="6" name="Footer Placeholder 5">
            <a:extLst>
              <a:ext uri="{FF2B5EF4-FFF2-40B4-BE49-F238E27FC236}">
                <a16:creationId xmlns:a16="http://schemas.microsoft.com/office/drawing/2014/main" id="{4A79E73A-6165-4C83-2214-1EF805662BE0}"/>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033CC9B6-14D1-4003-731E-F69559D639A4}"/>
              </a:ext>
            </a:extLst>
          </p:cNvPr>
          <p:cNvSpPr>
            <a:spLocks noGrp="1"/>
          </p:cNvSpPr>
          <p:nvPr>
            <p:ph type="sldNum" sz="quarter" idx="12"/>
          </p:nvPr>
        </p:nvSpPr>
        <p:spPr/>
        <p:txBody>
          <a:bodyPr/>
          <a:lstStyle/>
          <a:p>
            <a:fld id="{8E76CBA5-E987-5E44-BC9F-E1C771F6FE5A}" type="slidenum">
              <a:rPr lang="en-US" smtClean="0"/>
              <a:t>89</a:t>
            </a:fld>
            <a:endParaRPr lang="en-US"/>
          </a:p>
        </p:txBody>
      </p:sp>
    </p:spTree>
    <p:extLst>
      <p:ext uri="{BB962C8B-B14F-4D97-AF65-F5344CB8AC3E}">
        <p14:creationId xmlns:p14="http://schemas.microsoft.com/office/powerpoint/2010/main" val="1383962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8A22A-92AE-2B69-4FAF-694663C19303}"/>
              </a:ext>
            </a:extLst>
          </p:cNvPr>
          <p:cNvSpPr>
            <a:spLocks noGrp="1"/>
          </p:cNvSpPr>
          <p:nvPr>
            <p:ph type="title"/>
          </p:nvPr>
        </p:nvSpPr>
        <p:spPr/>
        <p:txBody>
          <a:bodyPr/>
          <a:lstStyle/>
          <a:p>
            <a:r>
              <a:rPr lang="en-US" dirty="0"/>
              <a:t>Encoding Words and Sentences</a:t>
            </a:r>
          </a:p>
        </p:txBody>
      </p:sp>
      <p:sp>
        <p:nvSpPr>
          <p:cNvPr id="9" name="Content Placeholder 8">
            <a:extLst>
              <a:ext uri="{FF2B5EF4-FFF2-40B4-BE49-F238E27FC236}">
                <a16:creationId xmlns:a16="http://schemas.microsoft.com/office/drawing/2014/main" id="{2E65580D-B69F-2B6F-2808-01029B3568BB}"/>
              </a:ext>
            </a:extLst>
          </p:cNvPr>
          <p:cNvSpPr>
            <a:spLocks noGrp="1"/>
          </p:cNvSpPr>
          <p:nvPr>
            <p:ph idx="1"/>
          </p:nvPr>
        </p:nvSpPr>
        <p:spPr/>
        <p:txBody>
          <a:bodyPr/>
          <a:lstStyle/>
          <a:p>
            <a:r>
              <a:rPr lang="en-US" dirty="0"/>
              <a:t>The representation of the sentence could be concatenation of all the word representations</a:t>
            </a:r>
          </a:p>
          <a:p>
            <a:pPr lvl="1"/>
            <a:r>
              <a:rPr lang="en-US" sz="1600" dirty="0"/>
              <a:t>I liked the movie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	[</a:t>
            </a:r>
            <a:r>
              <a:rPr lang="en-US" sz="1400" dirty="0"/>
              <a:t>1 0 0 0 0 0 0 0 0 1 0 0 0 0 0 0 0 0 1 0 0 0 0 0 0 0 0 1 0 0 0 0</a:t>
            </a:r>
            <a:r>
              <a:rPr lang="en-US" sz="1600" dirty="0"/>
              <a:t>]</a:t>
            </a:r>
            <a:endParaRPr lang="en-US" dirty="0"/>
          </a:p>
          <a:p>
            <a:r>
              <a:rPr lang="en-US" dirty="0"/>
              <a:t>Alternate way is to sum the word representation of all the words in the sentence</a:t>
            </a:r>
          </a:p>
          <a:p>
            <a:pPr lvl="1"/>
            <a:r>
              <a:rPr lang="en-US" dirty="0"/>
              <a:t>Bag-of-words representation</a:t>
            </a:r>
          </a:p>
          <a:p>
            <a:pPr lvl="1"/>
            <a:r>
              <a:rPr lang="en-US" sz="1600" dirty="0"/>
              <a:t>I liked the movie</a:t>
            </a:r>
            <a:br>
              <a:rPr lang="en-US" sz="1600" dirty="0"/>
            </a:br>
            <a:r>
              <a:rPr lang="en-US" sz="1800" dirty="0"/>
              <a:t>[</a:t>
            </a:r>
            <a:r>
              <a:rPr lang="en-US" sz="1400" dirty="0"/>
              <a:t>1 1 1 1 0 0 0 0]</a:t>
            </a:r>
            <a:endParaRPr lang="en-US" dirty="0"/>
          </a:p>
        </p:txBody>
      </p:sp>
      <p:sp>
        <p:nvSpPr>
          <p:cNvPr id="3" name="Slide Number Placeholder 2">
            <a:extLst>
              <a:ext uri="{FF2B5EF4-FFF2-40B4-BE49-F238E27FC236}">
                <a16:creationId xmlns:a16="http://schemas.microsoft.com/office/drawing/2014/main" id="{13A3BFE4-B45D-14DB-B015-8BABEC4994EA}"/>
              </a:ext>
            </a:extLst>
          </p:cNvPr>
          <p:cNvSpPr>
            <a:spLocks noGrp="1"/>
          </p:cNvSpPr>
          <p:nvPr>
            <p:ph type="sldNum" sz="quarter" idx="12"/>
          </p:nvPr>
        </p:nvSpPr>
        <p:spPr/>
        <p:txBody>
          <a:bodyPr/>
          <a:lstStyle/>
          <a:p>
            <a:fld id="{8E76CBA5-E987-5E44-BC9F-E1C771F6FE5A}" type="slidenum">
              <a:rPr lang="en-US" smtClean="0"/>
              <a:t>9</a:t>
            </a:fld>
            <a:endParaRPr lang="en-US"/>
          </a:p>
        </p:txBody>
      </p:sp>
      <p:sp>
        <p:nvSpPr>
          <p:cNvPr id="6" name="Date Placeholder 5">
            <a:extLst>
              <a:ext uri="{FF2B5EF4-FFF2-40B4-BE49-F238E27FC236}">
                <a16:creationId xmlns:a16="http://schemas.microsoft.com/office/drawing/2014/main" id="{28ECDA3A-7F45-CD8A-5911-80D153C95AD7}"/>
              </a:ext>
            </a:extLst>
          </p:cNvPr>
          <p:cNvSpPr>
            <a:spLocks noGrp="1"/>
          </p:cNvSpPr>
          <p:nvPr>
            <p:ph type="dt" sz="half" idx="10"/>
          </p:nvPr>
        </p:nvSpPr>
        <p:spPr/>
        <p:txBody>
          <a:bodyPr/>
          <a:lstStyle/>
          <a:p>
            <a:fld id="{5EFF90EE-2F78-7F43-A05C-53DEDA0D68B0}" type="datetime1">
              <a:rPr lang="en-IN" smtClean="0"/>
              <a:t>22/08/23</a:t>
            </a:fld>
            <a:endParaRPr lang="en-US"/>
          </a:p>
        </p:txBody>
      </p:sp>
      <p:sp>
        <p:nvSpPr>
          <p:cNvPr id="8" name="Footer Placeholder 7">
            <a:extLst>
              <a:ext uri="{FF2B5EF4-FFF2-40B4-BE49-F238E27FC236}">
                <a16:creationId xmlns:a16="http://schemas.microsoft.com/office/drawing/2014/main" id="{DF7934D3-9513-BF85-98C3-B979DB27604E}"/>
              </a:ext>
            </a:extLst>
          </p:cNvPr>
          <p:cNvSpPr>
            <a:spLocks noGrp="1"/>
          </p:cNvSpPr>
          <p:nvPr>
            <p:ph type="ftr" sz="quarter" idx="11"/>
          </p:nvPr>
        </p:nvSpPr>
        <p:spPr/>
        <p:txBody>
          <a:bodyPr/>
          <a:lstStyle/>
          <a:p>
            <a:r>
              <a:rPr lang="en-US"/>
              <a:t>Rudra Murthy</a:t>
            </a:r>
          </a:p>
        </p:txBody>
      </p:sp>
    </p:spTree>
    <p:extLst>
      <p:ext uri="{BB962C8B-B14F-4D97-AF65-F5344CB8AC3E}">
        <p14:creationId xmlns:p14="http://schemas.microsoft.com/office/powerpoint/2010/main" val="15974958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5677E2-3152-4B21-2429-53D7592068DF}"/>
              </a:ext>
            </a:extLst>
          </p:cNvPr>
          <p:cNvSpPr>
            <a:spLocks noGrp="1"/>
          </p:cNvSpPr>
          <p:nvPr>
            <p:ph type="title"/>
          </p:nvPr>
        </p:nvSpPr>
        <p:spPr/>
        <p:txBody>
          <a:bodyPr/>
          <a:lstStyle/>
          <a:p>
            <a:r>
              <a:rPr lang="en-US" dirty="0"/>
              <a:t>Multilingual </a:t>
            </a:r>
            <a:r>
              <a:rPr lang="en-US" dirty="0" err="1"/>
              <a:t>EMbedding</a:t>
            </a:r>
            <a:endParaRPr lang="en-US" dirty="0"/>
          </a:p>
        </p:txBody>
      </p:sp>
      <p:sp>
        <p:nvSpPr>
          <p:cNvPr id="9" name="Text Placeholder 8">
            <a:extLst>
              <a:ext uri="{FF2B5EF4-FFF2-40B4-BE49-F238E27FC236}">
                <a16:creationId xmlns:a16="http://schemas.microsoft.com/office/drawing/2014/main" id="{2329EACC-9E0D-FCD5-7322-326E3041DC03}"/>
              </a:ext>
            </a:extLst>
          </p:cNvPr>
          <p:cNvSpPr>
            <a:spLocks noGrp="1"/>
          </p:cNvSpPr>
          <p:nvPr>
            <p:ph type="body" idx="1"/>
          </p:nvPr>
        </p:nvSpPr>
        <p:spPr/>
        <p:txBody>
          <a:bodyPr>
            <a:normAutofit fontScale="85000" lnSpcReduction="20000"/>
          </a:bodyPr>
          <a:lstStyle/>
          <a:p>
            <a:r>
              <a:rPr lang="en-US" dirty="0"/>
              <a:t>Offline Methods</a:t>
            </a:r>
          </a:p>
          <a:p>
            <a:r>
              <a:rPr lang="en-US" dirty="0"/>
              <a:t>Online METHODs</a:t>
            </a:r>
          </a:p>
        </p:txBody>
      </p:sp>
      <p:sp>
        <p:nvSpPr>
          <p:cNvPr id="5" name="Date Placeholder 4">
            <a:extLst>
              <a:ext uri="{FF2B5EF4-FFF2-40B4-BE49-F238E27FC236}">
                <a16:creationId xmlns:a16="http://schemas.microsoft.com/office/drawing/2014/main" id="{38F80A23-0A6A-3BA1-3A75-60D50C5707A1}"/>
              </a:ext>
            </a:extLst>
          </p:cNvPr>
          <p:cNvSpPr>
            <a:spLocks noGrp="1"/>
          </p:cNvSpPr>
          <p:nvPr>
            <p:ph type="dt" sz="half" idx="10"/>
          </p:nvPr>
        </p:nvSpPr>
        <p:spPr/>
        <p:txBody>
          <a:bodyPr/>
          <a:lstStyle/>
          <a:p>
            <a:fld id="{D69BF461-EEEA-BD49-A7CE-58173BC15E58}" type="datetime1">
              <a:rPr lang="en-IN" smtClean="0"/>
              <a:t>22/08/23</a:t>
            </a:fld>
            <a:endParaRPr lang="en-US"/>
          </a:p>
        </p:txBody>
      </p:sp>
      <p:sp>
        <p:nvSpPr>
          <p:cNvPr id="6" name="Footer Placeholder 5">
            <a:extLst>
              <a:ext uri="{FF2B5EF4-FFF2-40B4-BE49-F238E27FC236}">
                <a16:creationId xmlns:a16="http://schemas.microsoft.com/office/drawing/2014/main" id="{EC312DF2-1F6F-0EC9-AC60-345A35E6393B}"/>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213BF697-4BD2-259E-00E6-BD1BDC8062F5}"/>
              </a:ext>
            </a:extLst>
          </p:cNvPr>
          <p:cNvSpPr>
            <a:spLocks noGrp="1"/>
          </p:cNvSpPr>
          <p:nvPr>
            <p:ph type="sldNum" sz="quarter" idx="12"/>
          </p:nvPr>
        </p:nvSpPr>
        <p:spPr/>
        <p:txBody>
          <a:bodyPr/>
          <a:lstStyle/>
          <a:p>
            <a:fld id="{8E76CBA5-E987-5E44-BC9F-E1C771F6FE5A}" type="slidenum">
              <a:rPr lang="en-US" smtClean="0"/>
              <a:t>90</a:t>
            </a:fld>
            <a:endParaRPr lang="en-US"/>
          </a:p>
        </p:txBody>
      </p:sp>
    </p:spTree>
    <p:extLst>
      <p:ext uri="{BB962C8B-B14F-4D97-AF65-F5344CB8AC3E}">
        <p14:creationId xmlns:p14="http://schemas.microsoft.com/office/powerpoint/2010/main" val="24795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00DC6D5-4D90-E770-D1BC-561F7F370302}"/>
              </a:ext>
            </a:extLst>
          </p:cNvPr>
          <p:cNvSpPr>
            <a:spLocks noGrp="1"/>
          </p:cNvSpPr>
          <p:nvPr>
            <p:ph type="dt" sz="half" idx="10"/>
          </p:nvPr>
        </p:nvSpPr>
        <p:spPr/>
        <p:txBody>
          <a:bodyPr/>
          <a:lstStyle/>
          <a:p>
            <a:fld id="{903AD508-924D-3D44-8235-5DB951A0C99F}" type="datetime1">
              <a:rPr lang="en-IN" smtClean="0"/>
              <a:t>22/08/23</a:t>
            </a:fld>
            <a:endParaRPr lang="en-US"/>
          </a:p>
        </p:txBody>
      </p:sp>
      <p:sp>
        <p:nvSpPr>
          <p:cNvPr id="5" name="Footer Placeholder 4">
            <a:extLst>
              <a:ext uri="{FF2B5EF4-FFF2-40B4-BE49-F238E27FC236}">
                <a16:creationId xmlns:a16="http://schemas.microsoft.com/office/drawing/2014/main" id="{13936F8E-1DE2-4BF4-5941-3085F450D67B}"/>
              </a:ext>
            </a:extLst>
          </p:cNvPr>
          <p:cNvSpPr>
            <a:spLocks noGrp="1"/>
          </p:cNvSpPr>
          <p:nvPr>
            <p:ph type="ftr" sz="quarter" idx="11"/>
          </p:nvPr>
        </p:nvSpPr>
        <p:spPr/>
        <p:txBody>
          <a:bodyPr/>
          <a:lstStyle/>
          <a:p>
            <a:r>
              <a:rPr lang="en-US" dirty="0"/>
              <a:t>Rudra Murthy</a:t>
            </a:r>
          </a:p>
        </p:txBody>
      </p:sp>
      <p:sp>
        <p:nvSpPr>
          <p:cNvPr id="6" name="Slide Number Placeholder 5">
            <a:extLst>
              <a:ext uri="{FF2B5EF4-FFF2-40B4-BE49-F238E27FC236}">
                <a16:creationId xmlns:a16="http://schemas.microsoft.com/office/drawing/2014/main" id="{4575AA6E-DFC2-9EB7-861C-F08412EDD7BF}"/>
              </a:ext>
            </a:extLst>
          </p:cNvPr>
          <p:cNvSpPr>
            <a:spLocks noGrp="1"/>
          </p:cNvSpPr>
          <p:nvPr>
            <p:ph type="sldNum" sz="quarter" idx="12"/>
          </p:nvPr>
        </p:nvSpPr>
        <p:spPr/>
        <p:txBody>
          <a:bodyPr/>
          <a:lstStyle/>
          <a:p>
            <a:fld id="{8E76CBA5-E987-5E44-BC9F-E1C771F6FE5A}" type="slidenum">
              <a:rPr lang="en-US" smtClean="0"/>
              <a:t>91</a:t>
            </a:fld>
            <a:endParaRPr lang="en-US"/>
          </a:p>
        </p:txBody>
      </p:sp>
      <p:pic>
        <p:nvPicPr>
          <p:cNvPr id="1026" name="Picture 2">
            <a:extLst>
              <a:ext uri="{FF2B5EF4-FFF2-40B4-BE49-F238E27FC236}">
                <a16:creationId xmlns:a16="http://schemas.microsoft.com/office/drawing/2014/main" id="{7BA56C82-4D36-4737-7C4F-33BC9EA4B6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810" y="1959205"/>
            <a:ext cx="9486380" cy="36277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10165EC-A7CB-2F33-2F1B-5EA421513B2F}"/>
              </a:ext>
            </a:extLst>
          </p:cNvPr>
          <p:cNvSpPr txBox="1"/>
          <p:nvPr/>
        </p:nvSpPr>
        <p:spPr>
          <a:xfrm>
            <a:off x="7003737" y="5580003"/>
            <a:ext cx="3554563" cy="369332"/>
          </a:xfrm>
          <a:prstGeom prst="rect">
            <a:avLst/>
          </a:prstGeom>
          <a:noFill/>
        </p:spPr>
        <p:txBody>
          <a:bodyPr wrap="none" rtlCol="0">
            <a:spAutoFit/>
          </a:bodyPr>
          <a:lstStyle/>
          <a:p>
            <a:pPr rtl="0">
              <a:spcBef>
                <a:spcPts val="0"/>
              </a:spcBef>
              <a:spcAft>
                <a:spcPts val="0"/>
              </a:spcAft>
            </a:pPr>
            <a:r>
              <a:rPr lang="en-IN" sz="1800" b="0" i="1" u="none" strike="noStrike" dirty="0">
                <a:solidFill>
                  <a:srgbClr val="4472C4"/>
                </a:solidFill>
                <a:effectLst/>
                <a:latin typeface="Calibri" panose="020F0502020204030204" pitchFamily="34" charset="0"/>
              </a:rPr>
              <a:t>(Source: Khapra and </a:t>
            </a:r>
            <a:r>
              <a:rPr lang="en-IN" sz="1800" b="0" i="1" u="none" strike="noStrike" dirty="0" err="1">
                <a:solidFill>
                  <a:srgbClr val="4472C4"/>
                </a:solidFill>
                <a:effectLst/>
                <a:latin typeface="Calibri" panose="020F0502020204030204" pitchFamily="34" charset="0"/>
              </a:rPr>
              <a:t>Chandar</a:t>
            </a:r>
            <a:r>
              <a:rPr lang="en-IN" sz="1800" b="0" i="1" u="none" strike="noStrike" dirty="0">
                <a:solidFill>
                  <a:srgbClr val="4472C4"/>
                </a:solidFill>
                <a:effectLst/>
                <a:latin typeface="Calibri" panose="020F0502020204030204" pitchFamily="34" charset="0"/>
              </a:rPr>
              <a:t>, 2016)</a:t>
            </a:r>
            <a:endParaRPr lang="en-IN" b="0" dirty="0">
              <a:effectLst/>
            </a:endParaRPr>
          </a:p>
        </p:txBody>
      </p:sp>
      <p:sp>
        <p:nvSpPr>
          <p:cNvPr id="10" name="TextBox 9">
            <a:extLst>
              <a:ext uri="{FF2B5EF4-FFF2-40B4-BE49-F238E27FC236}">
                <a16:creationId xmlns:a16="http://schemas.microsoft.com/office/drawing/2014/main" id="{91FD9848-9343-3C12-AD25-DD6F5A62E7FE}"/>
              </a:ext>
            </a:extLst>
          </p:cNvPr>
          <p:cNvSpPr txBox="1"/>
          <p:nvPr/>
        </p:nvSpPr>
        <p:spPr>
          <a:xfrm>
            <a:off x="4473877" y="4841537"/>
            <a:ext cx="2262158" cy="338554"/>
          </a:xfrm>
          <a:prstGeom prst="rect">
            <a:avLst/>
          </a:prstGeom>
          <a:noFill/>
        </p:spPr>
        <p:txBody>
          <a:bodyPr wrap="none" rtlCol="0">
            <a:spAutoFit/>
          </a:bodyPr>
          <a:lstStyle/>
          <a:p>
            <a:r>
              <a:rPr lang="en-IN" sz="1600" b="0" i="0" u="none" strike="noStrike" dirty="0">
                <a:solidFill>
                  <a:srgbClr val="000000"/>
                </a:solidFill>
                <a:effectLst/>
                <a:latin typeface="Cantarell"/>
              </a:rPr>
              <a:t>embed(x) = embed(y) + </a:t>
            </a:r>
            <a:r>
              <a:rPr lang="el-GR" sz="1600" b="0" i="0" u="none" strike="noStrike" dirty="0">
                <a:solidFill>
                  <a:srgbClr val="000000"/>
                </a:solidFill>
                <a:effectLst/>
                <a:latin typeface="Cantarell"/>
              </a:rPr>
              <a:t>ϵ</a:t>
            </a:r>
            <a:endParaRPr lang="en-US" sz="1600" dirty="0"/>
          </a:p>
        </p:txBody>
      </p:sp>
      <p:sp>
        <p:nvSpPr>
          <p:cNvPr id="14" name="TextBox 13">
            <a:extLst>
              <a:ext uri="{FF2B5EF4-FFF2-40B4-BE49-F238E27FC236}">
                <a16:creationId xmlns:a16="http://schemas.microsoft.com/office/drawing/2014/main" id="{6F77BA4D-C93C-4DD7-05BE-530DF06B9099}"/>
              </a:ext>
            </a:extLst>
          </p:cNvPr>
          <p:cNvSpPr txBox="1"/>
          <p:nvPr/>
        </p:nvSpPr>
        <p:spPr>
          <a:xfrm>
            <a:off x="3308808" y="5563158"/>
            <a:ext cx="2974276" cy="584775"/>
          </a:xfrm>
          <a:prstGeom prst="rect">
            <a:avLst/>
          </a:prstGeom>
          <a:noFill/>
        </p:spPr>
        <p:txBody>
          <a:bodyPr wrap="none" rtlCol="0">
            <a:spAutoFit/>
          </a:bodyPr>
          <a:lstStyle/>
          <a:p>
            <a:r>
              <a:rPr lang="en-US" sz="1600" dirty="0">
                <a:solidFill>
                  <a:schemeClr val="accent1"/>
                </a:solidFill>
              </a:rPr>
              <a:t>x, y are source and target words</a:t>
            </a:r>
          </a:p>
          <a:p>
            <a:r>
              <a:rPr lang="en-US" sz="1600" i="1" dirty="0">
                <a:solidFill>
                  <a:schemeClr val="accent1"/>
                </a:solidFill>
              </a:rPr>
              <a:t>embed</a:t>
            </a:r>
            <a:r>
              <a:rPr lang="en-US" sz="1600" dirty="0">
                <a:solidFill>
                  <a:schemeClr val="accent1"/>
                </a:solidFill>
              </a:rPr>
              <a:t>(w): embedding for word w</a:t>
            </a:r>
          </a:p>
        </p:txBody>
      </p:sp>
    </p:spTree>
    <p:extLst>
      <p:ext uri="{BB962C8B-B14F-4D97-AF65-F5344CB8AC3E}">
        <p14:creationId xmlns:p14="http://schemas.microsoft.com/office/powerpoint/2010/main" val="67821183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AE95-280C-9703-A64A-6CD620BA4314}"/>
              </a:ext>
            </a:extLst>
          </p:cNvPr>
          <p:cNvSpPr>
            <a:spLocks noGrp="1"/>
          </p:cNvSpPr>
          <p:nvPr>
            <p:ph type="title"/>
          </p:nvPr>
        </p:nvSpPr>
        <p:spPr/>
        <p:txBody>
          <a:bodyPr/>
          <a:lstStyle/>
          <a:p>
            <a:r>
              <a:rPr lang="en-US" dirty="0"/>
              <a:t>Is it possible to learn Mappings</a:t>
            </a:r>
          </a:p>
        </p:txBody>
      </p:sp>
      <p:sp>
        <p:nvSpPr>
          <p:cNvPr id="8" name="Content Placeholder 7">
            <a:extLst>
              <a:ext uri="{FF2B5EF4-FFF2-40B4-BE49-F238E27FC236}">
                <a16:creationId xmlns:a16="http://schemas.microsoft.com/office/drawing/2014/main" id="{B42D77C8-43EB-0592-9FB6-CF5CF7CE245B}"/>
              </a:ext>
            </a:extLst>
          </p:cNvPr>
          <p:cNvSpPr>
            <a:spLocks noGrp="1"/>
          </p:cNvSpPr>
          <p:nvPr>
            <p:ph sz="half" idx="2"/>
          </p:nvPr>
        </p:nvSpPr>
        <p:spPr>
          <a:xfrm>
            <a:off x="6188417" y="2228003"/>
            <a:ext cx="5422392" cy="2504253"/>
          </a:xfrm>
        </p:spPr>
        <p:txBody>
          <a:bodyPr/>
          <a:lstStyle/>
          <a:p>
            <a:pPr rtl="0" fontAlgn="base">
              <a:spcBef>
                <a:spcPts val="0"/>
              </a:spcBef>
              <a:spcAft>
                <a:spcPts val="0"/>
              </a:spcAft>
              <a:buFont typeface="Arial" panose="020B0604020202020204" pitchFamily="34" charset="0"/>
              <a:buChar char="•"/>
            </a:pPr>
            <a:r>
              <a:rPr lang="en-IN" sz="1800" b="0" i="0" u="none" strike="noStrike" dirty="0">
                <a:solidFill>
                  <a:srgbClr val="000000"/>
                </a:solidFill>
                <a:effectLst/>
                <a:latin typeface="Calibri" panose="020F0502020204030204" pitchFamily="34" charset="0"/>
              </a:rPr>
              <a:t>Languages share concepts ground in the real world </a:t>
            </a:r>
            <a:endParaRPr lang="en-IN" sz="1800" b="0" i="0" u="none" strike="noStrike" dirty="0">
              <a:solidFill>
                <a:srgbClr val="000000"/>
              </a:solidFill>
              <a:effectLst/>
              <a:latin typeface="Arial" panose="020B0604020202020204" pitchFamily="34" charset="0"/>
            </a:endParaRPr>
          </a:p>
          <a:p>
            <a:pPr rtl="0" fontAlgn="base">
              <a:spcBef>
                <a:spcPts val="500"/>
              </a:spcBef>
              <a:spcAft>
                <a:spcPts val="0"/>
              </a:spcAft>
              <a:buFont typeface="Arial" panose="020B0604020202020204" pitchFamily="34" charset="0"/>
              <a:buChar char="•"/>
            </a:pPr>
            <a:r>
              <a:rPr lang="en-IN" sz="1800" b="0" i="0" u="none" strike="noStrike" dirty="0">
                <a:solidFill>
                  <a:srgbClr val="000000"/>
                </a:solidFill>
                <a:effectLst/>
                <a:latin typeface="Calibri" panose="020F0502020204030204" pitchFamily="34" charset="0"/>
              </a:rPr>
              <a:t>Some evidence of universal semantic structure (</a:t>
            </a:r>
            <a:r>
              <a:rPr lang="en-IN" sz="1800" b="0" i="1" u="none" strike="noStrike" dirty="0" err="1">
                <a:solidFill>
                  <a:srgbClr val="4472C4"/>
                </a:solidFill>
                <a:effectLst/>
                <a:latin typeface="Calibri" panose="020F0502020204030204" pitchFamily="34" charset="0"/>
              </a:rPr>
              <a:t>Youn</a:t>
            </a:r>
            <a:r>
              <a:rPr lang="en-IN" sz="1800" b="0" i="1" u="none" strike="noStrike" dirty="0">
                <a:solidFill>
                  <a:srgbClr val="4472C4"/>
                </a:solidFill>
                <a:effectLst/>
                <a:latin typeface="Calibri" panose="020F0502020204030204" pitchFamily="34" charset="0"/>
              </a:rPr>
              <a:t> et al., 2016)</a:t>
            </a:r>
            <a:endParaRPr lang="en-IN" sz="1800" b="0" i="0" u="none" strike="noStrike" dirty="0">
              <a:solidFill>
                <a:srgbClr val="000000"/>
              </a:solidFill>
              <a:effectLst/>
              <a:latin typeface="Arial" panose="020B0604020202020204" pitchFamily="34" charset="0"/>
            </a:endParaRPr>
          </a:p>
          <a:p>
            <a:pPr rtl="0" fontAlgn="base">
              <a:spcBef>
                <a:spcPts val="500"/>
              </a:spcBef>
              <a:spcAft>
                <a:spcPts val="0"/>
              </a:spcAft>
              <a:buFont typeface="Arial" panose="020B0604020202020204" pitchFamily="34" charset="0"/>
              <a:buChar char="•"/>
            </a:pPr>
            <a:r>
              <a:rPr lang="en-IN" sz="1800" b="0" i="0" u="none" strike="noStrike" dirty="0">
                <a:solidFill>
                  <a:srgbClr val="000000"/>
                </a:solidFill>
                <a:effectLst/>
                <a:latin typeface="Calibri" panose="020F0502020204030204" pitchFamily="34" charset="0"/>
              </a:rPr>
              <a:t>Isomorphism between embedding spaces (</a:t>
            </a:r>
            <a:r>
              <a:rPr lang="en-IN" sz="1800" b="0" i="1" u="none" strike="noStrike" dirty="0" err="1">
                <a:solidFill>
                  <a:srgbClr val="4472C4"/>
                </a:solidFill>
                <a:effectLst/>
                <a:latin typeface="Calibri" panose="020F0502020204030204" pitchFamily="34" charset="0"/>
              </a:rPr>
              <a:t>Mikolov</a:t>
            </a:r>
            <a:r>
              <a:rPr lang="en-IN" sz="1800" b="0" i="1" u="none" strike="noStrike" dirty="0">
                <a:solidFill>
                  <a:srgbClr val="4472C4"/>
                </a:solidFill>
                <a:effectLst/>
                <a:latin typeface="Calibri" panose="020F0502020204030204" pitchFamily="34" charset="0"/>
              </a:rPr>
              <a:t> et al., 2013)</a:t>
            </a:r>
            <a:endParaRPr lang="en-IN" sz="1800" b="0" i="0" u="none" strike="noStrike" dirty="0">
              <a:solidFill>
                <a:srgbClr val="000000"/>
              </a:solidFill>
              <a:effectLst/>
              <a:latin typeface="Arial" panose="020B0604020202020204" pitchFamily="34" charset="0"/>
            </a:endParaRPr>
          </a:p>
          <a:p>
            <a:pPr rtl="0" fontAlgn="base">
              <a:spcBef>
                <a:spcPts val="500"/>
              </a:spcBef>
              <a:spcAft>
                <a:spcPts val="0"/>
              </a:spcAft>
              <a:buFont typeface="Arial" panose="020B0604020202020204" pitchFamily="34" charset="0"/>
              <a:buChar char="•"/>
            </a:pPr>
            <a:r>
              <a:rPr lang="en-IN" sz="1800" b="0" i="0" u="none" strike="noStrike" dirty="0">
                <a:solidFill>
                  <a:srgbClr val="000000"/>
                </a:solidFill>
                <a:effectLst/>
                <a:latin typeface="Calibri" panose="020F0502020204030204" pitchFamily="34" charset="0"/>
              </a:rPr>
              <a:t>Isomorphism can be captured via a linear transformation</a:t>
            </a:r>
            <a:endParaRPr lang="en-IN" sz="1800" b="0" i="0" u="none" strike="noStrike" dirty="0">
              <a:solidFill>
                <a:srgbClr val="000000"/>
              </a:solidFill>
              <a:effectLst/>
              <a:latin typeface="Arial" panose="020B0604020202020204" pitchFamily="34" charset="0"/>
            </a:endParaRPr>
          </a:p>
        </p:txBody>
      </p:sp>
      <p:sp>
        <p:nvSpPr>
          <p:cNvPr id="4" name="Date Placeholder 3">
            <a:extLst>
              <a:ext uri="{FF2B5EF4-FFF2-40B4-BE49-F238E27FC236}">
                <a16:creationId xmlns:a16="http://schemas.microsoft.com/office/drawing/2014/main" id="{0189061E-A994-D350-FDE8-1F9F4FEEC6B8}"/>
              </a:ext>
            </a:extLst>
          </p:cNvPr>
          <p:cNvSpPr>
            <a:spLocks noGrp="1"/>
          </p:cNvSpPr>
          <p:nvPr>
            <p:ph type="dt" sz="half" idx="10"/>
          </p:nvPr>
        </p:nvSpPr>
        <p:spPr/>
        <p:txBody>
          <a:bodyPr/>
          <a:lstStyle/>
          <a:p>
            <a:fld id="{646D04F9-4A52-9849-A036-91E31BE1E6C5}" type="datetime1">
              <a:rPr lang="en-IN" smtClean="0"/>
              <a:t>22/08/23</a:t>
            </a:fld>
            <a:endParaRPr lang="en-US" dirty="0"/>
          </a:p>
        </p:txBody>
      </p:sp>
      <p:sp>
        <p:nvSpPr>
          <p:cNvPr id="5" name="Footer Placeholder 4">
            <a:extLst>
              <a:ext uri="{FF2B5EF4-FFF2-40B4-BE49-F238E27FC236}">
                <a16:creationId xmlns:a16="http://schemas.microsoft.com/office/drawing/2014/main" id="{01A6CCDE-95B3-8174-F230-721E81A45023}"/>
              </a:ext>
            </a:extLst>
          </p:cNvPr>
          <p:cNvSpPr>
            <a:spLocks noGrp="1"/>
          </p:cNvSpPr>
          <p:nvPr>
            <p:ph type="ftr" sz="quarter" idx="11"/>
          </p:nvPr>
        </p:nvSpPr>
        <p:spPr/>
        <p:txBody>
          <a:bodyPr/>
          <a:lstStyle/>
          <a:p>
            <a:r>
              <a:rPr lang="en-US" dirty="0"/>
              <a:t>Rudra Murthy</a:t>
            </a:r>
          </a:p>
        </p:txBody>
      </p:sp>
      <p:sp>
        <p:nvSpPr>
          <p:cNvPr id="6" name="Slide Number Placeholder 5">
            <a:extLst>
              <a:ext uri="{FF2B5EF4-FFF2-40B4-BE49-F238E27FC236}">
                <a16:creationId xmlns:a16="http://schemas.microsoft.com/office/drawing/2014/main" id="{2F3AC5E7-1E59-3601-7379-097B8EAAC22C}"/>
              </a:ext>
            </a:extLst>
          </p:cNvPr>
          <p:cNvSpPr>
            <a:spLocks noGrp="1"/>
          </p:cNvSpPr>
          <p:nvPr>
            <p:ph type="sldNum" sz="quarter" idx="12"/>
          </p:nvPr>
        </p:nvSpPr>
        <p:spPr/>
        <p:txBody>
          <a:bodyPr/>
          <a:lstStyle/>
          <a:p>
            <a:fld id="{8E76CBA5-E987-5E44-BC9F-E1C771F6FE5A}" type="slidenum">
              <a:rPr lang="en-US" smtClean="0"/>
              <a:t>92</a:t>
            </a:fld>
            <a:endParaRPr lang="en-US"/>
          </a:p>
        </p:txBody>
      </p:sp>
      <p:pic>
        <p:nvPicPr>
          <p:cNvPr id="2050" name="Picture 2">
            <a:extLst>
              <a:ext uri="{FF2B5EF4-FFF2-40B4-BE49-F238E27FC236}">
                <a16:creationId xmlns:a16="http://schemas.microsoft.com/office/drawing/2014/main" id="{4DB806B8-CAD4-43A5-D839-671A83444D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988" y="2267095"/>
            <a:ext cx="5220387" cy="35939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95B19B0-8B19-1222-5542-39ED1B3526B8}"/>
              </a:ext>
            </a:extLst>
          </p:cNvPr>
          <p:cNvSpPr txBox="1"/>
          <p:nvPr/>
        </p:nvSpPr>
        <p:spPr>
          <a:xfrm>
            <a:off x="6551629" y="5062194"/>
            <a:ext cx="2904578" cy="369332"/>
          </a:xfrm>
          <a:prstGeom prst="rect">
            <a:avLst/>
          </a:prstGeom>
          <a:noFill/>
        </p:spPr>
        <p:txBody>
          <a:bodyPr wrap="none" rtlCol="0">
            <a:spAutoFit/>
          </a:bodyPr>
          <a:lstStyle/>
          <a:p>
            <a:pPr rtl="0">
              <a:spcBef>
                <a:spcPts val="0"/>
              </a:spcBef>
              <a:spcAft>
                <a:spcPts val="0"/>
              </a:spcAft>
            </a:pPr>
            <a:r>
              <a:rPr lang="en-IN" sz="1800" b="0" i="1" u="none" strike="noStrike" dirty="0">
                <a:solidFill>
                  <a:srgbClr val="4472C4"/>
                </a:solidFill>
                <a:effectLst/>
                <a:latin typeface="Calibri" panose="020F0502020204030204" pitchFamily="34" charset="0"/>
              </a:rPr>
              <a:t>(Source: </a:t>
            </a:r>
            <a:r>
              <a:rPr lang="en-IN" sz="1800" b="0" i="1" u="none" strike="noStrike" dirty="0" err="1">
                <a:solidFill>
                  <a:srgbClr val="4472C4"/>
                </a:solidFill>
                <a:effectLst/>
                <a:latin typeface="Calibri" panose="020F0502020204030204" pitchFamily="34" charset="0"/>
              </a:rPr>
              <a:t>Mikolov</a:t>
            </a:r>
            <a:r>
              <a:rPr lang="en-IN" sz="1800" b="0" i="1" u="none" strike="noStrike" dirty="0">
                <a:solidFill>
                  <a:srgbClr val="4472C4"/>
                </a:solidFill>
                <a:effectLst/>
                <a:latin typeface="Calibri" panose="020F0502020204030204" pitchFamily="34" charset="0"/>
              </a:rPr>
              <a:t> et al., 2013)</a:t>
            </a:r>
            <a:endParaRPr lang="en-IN" b="0" dirty="0">
              <a:effectLst/>
            </a:endParaRPr>
          </a:p>
        </p:txBody>
      </p:sp>
    </p:spTree>
    <p:extLst>
      <p:ext uri="{BB962C8B-B14F-4D97-AF65-F5344CB8AC3E}">
        <p14:creationId xmlns:p14="http://schemas.microsoft.com/office/powerpoint/2010/main" val="14633452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DFD660-02C7-2F22-DF86-1B4CEB7DE73C}"/>
              </a:ext>
            </a:extLst>
          </p:cNvPr>
          <p:cNvSpPr>
            <a:spLocks noGrp="1"/>
          </p:cNvSpPr>
          <p:nvPr>
            <p:ph sz="half" idx="1"/>
          </p:nvPr>
        </p:nvSpPr>
        <p:spPr/>
        <p:txBody>
          <a:bodyPr/>
          <a:lstStyle/>
          <a:p>
            <a:pPr marL="0" indent="0" algn="ctr" rtl="0">
              <a:spcBef>
                <a:spcPts val="0"/>
              </a:spcBef>
              <a:spcAft>
                <a:spcPts val="0"/>
              </a:spcAft>
              <a:buNone/>
            </a:pPr>
            <a:r>
              <a:rPr lang="en-IN" sz="1800" b="0" i="0" u="sng" dirty="0">
                <a:solidFill>
                  <a:srgbClr val="4472C4"/>
                </a:solidFill>
                <a:effectLst/>
                <a:latin typeface="Calibri" panose="020F0502020204030204" pitchFamily="34" charset="0"/>
              </a:rPr>
              <a:t>Offline Methods</a:t>
            </a:r>
            <a:endParaRPr lang="en-IN" b="0" dirty="0">
              <a:effectLst/>
            </a:endParaRPr>
          </a:p>
          <a:p>
            <a:pPr rtl="0">
              <a:spcBef>
                <a:spcPts val="800"/>
              </a:spcBef>
              <a:spcAft>
                <a:spcPts val="0"/>
              </a:spcAft>
            </a:pPr>
            <a:r>
              <a:rPr lang="en-IN" sz="1800" b="0" i="0" u="none" strike="noStrike" dirty="0">
                <a:solidFill>
                  <a:srgbClr val="000000"/>
                </a:solidFill>
                <a:effectLst/>
                <a:latin typeface="Calibri" panose="020F0502020204030204" pitchFamily="34" charset="0"/>
              </a:rPr>
              <a:t>Learn monolingual and cross-lingual embeddings </a:t>
            </a:r>
            <a:r>
              <a:rPr lang="en-IN" sz="1800" b="0" i="0" u="none" strike="noStrike" dirty="0">
                <a:solidFill>
                  <a:srgbClr val="FF0000"/>
                </a:solidFill>
                <a:effectLst/>
                <a:latin typeface="Calibri" panose="020F0502020204030204" pitchFamily="34" charset="0"/>
              </a:rPr>
              <a:t>separately</a:t>
            </a:r>
            <a:r>
              <a:rPr lang="en-IN" sz="1800" b="0" i="0" u="none" strike="noStrike" dirty="0">
                <a:solidFill>
                  <a:srgbClr val="000000"/>
                </a:solidFill>
                <a:effectLst/>
                <a:latin typeface="Calibri" panose="020F0502020204030204" pitchFamily="34" charset="0"/>
              </a:rPr>
              <a:t> </a:t>
            </a:r>
            <a:endParaRPr lang="en-IN" b="0" dirty="0">
              <a:effectLst/>
            </a:endParaRPr>
          </a:p>
          <a:p>
            <a:pPr rtl="0">
              <a:spcBef>
                <a:spcPts val="800"/>
              </a:spcBef>
              <a:spcAft>
                <a:spcPts val="0"/>
              </a:spcAft>
            </a:pPr>
            <a:r>
              <a:rPr lang="en-IN" sz="1800" b="0" i="0" u="none" strike="noStrike" dirty="0">
                <a:solidFill>
                  <a:srgbClr val="000000"/>
                </a:solidFill>
                <a:effectLst/>
                <a:latin typeface="Calibri" panose="020F0502020204030204" pitchFamily="34" charset="0"/>
              </a:rPr>
              <a:t>General require weaker parallel signals </a:t>
            </a:r>
            <a:endParaRPr lang="en-IN" sz="1800" dirty="0"/>
          </a:p>
          <a:p>
            <a:pPr rtl="0">
              <a:spcBef>
                <a:spcPts val="800"/>
              </a:spcBef>
              <a:spcAft>
                <a:spcPts val="0"/>
              </a:spcAft>
            </a:pPr>
            <a:r>
              <a:rPr lang="en-IN" b="0" i="1" u="none" strike="noStrike" dirty="0">
                <a:solidFill>
                  <a:srgbClr val="000000"/>
                </a:solidFill>
                <a:effectLst/>
                <a:latin typeface="Calibri" panose="020F0502020204030204" pitchFamily="34" charset="0"/>
              </a:rPr>
              <a:t>e.g., bilingual dictionaries</a:t>
            </a:r>
            <a:endParaRPr lang="en-IN" b="0" dirty="0">
              <a:effectLst/>
            </a:endParaRPr>
          </a:p>
        </p:txBody>
      </p:sp>
      <p:sp>
        <p:nvSpPr>
          <p:cNvPr id="4" name="Content Placeholder 3">
            <a:extLst>
              <a:ext uri="{FF2B5EF4-FFF2-40B4-BE49-F238E27FC236}">
                <a16:creationId xmlns:a16="http://schemas.microsoft.com/office/drawing/2014/main" id="{ED3C94D3-649E-7CE9-72FE-D260A96CF49F}"/>
              </a:ext>
            </a:extLst>
          </p:cNvPr>
          <p:cNvSpPr>
            <a:spLocks noGrp="1"/>
          </p:cNvSpPr>
          <p:nvPr>
            <p:ph sz="half" idx="2"/>
          </p:nvPr>
        </p:nvSpPr>
        <p:spPr/>
        <p:txBody>
          <a:bodyPr/>
          <a:lstStyle/>
          <a:p>
            <a:pPr marL="0" indent="0" algn="ctr" rtl="0">
              <a:spcBef>
                <a:spcPts val="0"/>
              </a:spcBef>
              <a:spcAft>
                <a:spcPts val="0"/>
              </a:spcAft>
              <a:buNone/>
            </a:pPr>
            <a:r>
              <a:rPr lang="en-IN" sz="1800" b="0" i="0" u="sng" dirty="0">
                <a:solidFill>
                  <a:srgbClr val="4472C4"/>
                </a:solidFill>
                <a:effectLst/>
                <a:latin typeface="Calibri" panose="020F0502020204030204" pitchFamily="34" charset="0"/>
              </a:rPr>
              <a:t>Online Methods</a:t>
            </a:r>
            <a:endParaRPr lang="en-IN" b="0" dirty="0">
              <a:effectLst/>
            </a:endParaRPr>
          </a:p>
          <a:p>
            <a:pPr rtl="0">
              <a:spcBef>
                <a:spcPts val="800"/>
              </a:spcBef>
              <a:spcAft>
                <a:spcPts val="0"/>
              </a:spcAft>
            </a:pPr>
            <a:r>
              <a:rPr lang="en-IN" sz="1800" b="0" i="0" u="none" strike="noStrike" dirty="0">
                <a:solidFill>
                  <a:srgbClr val="000000"/>
                </a:solidFill>
                <a:effectLst/>
                <a:latin typeface="Calibri" panose="020F0502020204030204" pitchFamily="34" charset="0"/>
              </a:rPr>
              <a:t>Learn monolingual and cross-lingual embeddings </a:t>
            </a:r>
            <a:r>
              <a:rPr lang="en-IN" sz="1800" b="0" i="0" u="none" strike="noStrike" dirty="0">
                <a:solidFill>
                  <a:srgbClr val="FF0000"/>
                </a:solidFill>
                <a:effectLst/>
                <a:latin typeface="Calibri" panose="020F0502020204030204" pitchFamily="34" charset="0"/>
              </a:rPr>
              <a:t>jointly</a:t>
            </a:r>
            <a:r>
              <a:rPr lang="en-IN" sz="1800" b="0" i="0" u="none" strike="noStrike" dirty="0">
                <a:solidFill>
                  <a:srgbClr val="000000"/>
                </a:solidFill>
                <a:effectLst/>
                <a:latin typeface="Calibri" panose="020F0502020204030204" pitchFamily="34" charset="0"/>
              </a:rPr>
              <a:t> </a:t>
            </a:r>
            <a:endParaRPr lang="en-IN" dirty="0"/>
          </a:p>
          <a:p>
            <a:pPr rtl="0">
              <a:spcBef>
                <a:spcPts val="800"/>
              </a:spcBef>
              <a:spcAft>
                <a:spcPts val="0"/>
              </a:spcAft>
            </a:pPr>
            <a:r>
              <a:rPr lang="en-IN" sz="1800" b="0" i="0" u="none" strike="noStrike" dirty="0">
                <a:solidFill>
                  <a:srgbClr val="000000"/>
                </a:solidFill>
                <a:effectLst/>
                <a:latin typeface="Calibri" panose="020F0502020204030204" pitchFamily="34" charset="0"/>
              </a:rPr>
              <a:t>Generally require stronger parallel signals </a:t>
            </a:r>
            <a:endParaRPr lang="en-IN" dirty="0"/>
          </a:p>
          <a:p>
            <a:pPr rtl="0">
              <a:spcBef>
                <a:spcPts val="800"/>
              </a:spcBef>
              <a:spcAft>
                <a:spcPts val="0"/>
              </a:spcAft>
            </a:pPr>
            <a:r>
              <a:rPr lang="en-IN" sz="1800" b="0" i="1" u="none" strike="noStrike" dirty="0">
                <a:solidFill>
                  <a:srgbClr val="000000"/>
                </a:solidFill>
                <a:effectLst/>
                <a:latin typeface="Calibri" panose="020F0502020204030204" pitchFamily="34" charset="0"/>
              </a:rPr>
              <a:t>e.g., parallel corpus</a:t>
            </a:r>
            <a:endParaRPr lang="en-US" dirty="0"/>
          </a:p>
        </p:txBody>
      </p:sp>
      <p:sp>
        <p:nvSpPr>
          <p:cNvPr id="5" name="Date Placeholder 4">
            <a:extLst>
              <a:ext uri="{FF2B5EF4-FFF2-40B4-BE49-F238E27FC236}">
                <a16:creationId xmlns:a16="http://schemas.microsoft.com/office/drawing/2014/main" id="{E4381CEE-8506-7831-8413-B20F364C8383}"/>
              </a:ext>
            </a:extLst>
          </p:cNvPr>
          <p:cNvSpPr>
            <a:spLocks noGrp="1"/>
          </p:cNvSpPr>
          <p:nvPr>
            <p:ph type="dt" sz="half" idx="10"/>
          </p:nvPr>
        </p:nvSpPr>
        <p:spPr/>
        <p:txBody>
          <a:bodyPr/>
          <a:lstStyle/>
          <a:p>
            <a:fld id="{D69BF461-EEEA-BD49-A7CE-58173BC15E58}" type="datetime1">
              <a:rPr lang="en-IN" smtClean="0"/>
              <a:t>22/08/23</a:t>
            </a:fld>
            <a:endParaRPr lang="en-US"/>
          </a:p>
        </p:txBody>
      </p:sp>
      <p:sp>
        <p:nvSpPr>
          <p:cNvPr id="6" name="Footer Placeholder 5">
            <a:extLst>
              <a:ext uri="{FF2B5EF4-FFF2-40B4-BE49-F238E27FC236}">
                <a16:creationId xmlns:a16="http://schemas.microsoft.com/office/drawing/2014/main" id="{19DAB3C7-1F6F-3803-0BA2-E79FA36AC31D}"/>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28D19F3E-EFD8-17C9-4B69-15695C596489}"/>
              </a:ext>
            </a:extLst>
          </p:cNvPr>
          <p:cNvSpPr>
            <a:spLocks noGrp="1"/>
          </p:cNvSpPr>
          <p:nvPr>
            <p:ph type="sldNum" sz="quarter" idx="12"/>
          </p:nvPr>
        </p:nvSpPr>
        <p:spPr/>
        <p:txBody>
          <a:bodyPr/>
          <a:lstStyle/>
          <a:p>
            <a:fld id="{8E76CBA5-E987-5E44-BC9F-E1C771F6FE5A}" type="slidenum">
              <a:rPr lang="en-US" smtClean="0"/>
              <a:t>93</a:t>
            </a:fld>
            <a:endParaRPr lang="en-US"/>
          </a:p>
        </p:txBody>
      </p:sp>
    </p:spTree>
    <p:extLst>
      <p:ext uri="{BB962C8B-B14F-4D97-AF65-F5344CB8AC3E}">
        <p14:creationId xmlns:p14="http://schemas.microsoft.com/office/powerpoint/2010/main" val="41199546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5677E2-3152-4B21-2429-53D7592068DF}"/>
              </a:ext>
            </a:extLst>
          </p:cNvPr>
          <p:cNvSpPr>
            <a:spLocks noGrp="1"/>
          </p:cNvSpPr>
          <p:nvPr>
            <p:ph type="title"/>
          </p:nvPr>
        </p:nvSpPr>
        <p:spPr/>
        <p:txBody>
          <a:bodyPr/>
          <a:lstStyle/>
          <a:p>
            <a:r>
              <a:rPr lang="en-US" dirty="0"/>
              <a:t>Multilingual </a:t>
            </a:r>
            <a:r>
              <a:rPr lang="en-US" dirty="0" err="1"/>
              <a:t>EMbedding</a:t>
            </a:r>
            <a:endParaRPr lang="en-US" dirty="0"/>
          </a:p>
        </p:txBody>
      </p:sp>
      <p:sp>
        <p:nvSpPr>
          <p:cNvPr id="9" name="Text Placeholder 8">
            <a:extLst>
              <a:ext uri="{FF2B5EF4-FFF2-40B4-BE49-F238E27FC236}">
                <a16:creationId xmlns:a16="http://schemas.microsoft.com/office/drawing/2014/main" id="{2329EACC-9E0D-FCD5-7322-326E3041DC03}"/>
              </a:ext>
            </a:extLst>
          </p:cNvPr>
          <p:cNvSpPr>
            <a:spLocks noGrp="1"/>
          </p:cNvSpPr>
          <p:nvPr>
            <p:ph type="body" idx="1"/>
          </p:nvPr>
        </p:nvSpPr>
        <p:spPr/>
        <p:txBody>
          <a:bodyPr>
            <a:normAutofit fontScale="85000" lnSpcReduction="20000"/>
          </a:bodyPr>
          <a:lstStyle/>
          <a:p>
            <a:r>
              <a:rPr lang="en-US" b="1" dirty="0"/>
              <a:t>Offline Methods</a:t>
            </a:r>
          </a:p>
          <a:p>
            <a:r>
              <a:rPr lang="en-US" dirty="0"/>
              <a:t>Online METHODs</a:t>
            </a:r>
          </a:p>
        </p:txBody>
      </p:sp>
      <p:sp>
        <p:nvSpPr>
          <p:cNvPr id="5" name="Date Placeholder 4">
            <a:extLst>
              <a:ext uri="{FF2B5EF4-FFF2-40B4-BE49-F238E27FC236}">
                <a16:creationId xmlns:a16="http://schemas.microsoft.com/office/drawing/2014/main" id="{38F80A23-0A6A-3BA1-3A75-60D50C5707A1}"/>
              </a:ext>
            </a:extLst>
          </p:cNvPr>
          <p:cNvSpPr>
            <a:spLocks noGrp="1"/>
          </p:cNvSpPr>
          <p:nvPr>
            <p:ph type="dt" sz="half" idx="10"/>
          </p:nvPr>
        </p:nvSpPr>
        <p:spPr/>
        <p:txBody>
          <a:bodyPr/>
          <a:lstStyle/>
          <a:p>
            <a:fld id="{D69BF461-EEEA-BD49-A7CE-58173BC15E58}" type="datetime1">
              <a:rPr lang="en-IN" smtClean="0"/>
              <a:t>22/08/23</a:t>
            </a:fld>
            <a:endParaRPr lang="en-US"/>
          </a:p>
        </p:txBody>
      </p:sp>
      <p:sp>
        <p:nvSpPr>
          <p:cNvPr id="6" name="Footer Placeholder 5">
            <a:extLst>
              <a:ext uri="{FF2B5EF4-FFF2-40B4-BE49-F238E27FC236}">
                <a16:creationId xmlns:a16="http://schemas.microsoft.com/office/drawing/2014/main" id="{EC312DF2-1F6F-0EC9-AC60-345A35E6393B}"/>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213BF697-4BD2-259E-00E6-BD1BDC8062F5}"/>
              </a:ext>
            </a:extLst>
          </p:cNvPr>
          <p:cNvSpPr>
            <a:spLocks noGrp="1"/>
          </p:cNvSpPr>
          <p:nvPr>
            <p:ph type="sldNum" sz="quarter" idx="12"/>
          </p:nvPr>
        </p:nvSpPr>
        <p:spPr/>
        <p:txBody>
          <a:bodyPr/>
          <a:lstStyle/>
          <a:p>
            <a:fld id="{8E76CBA5-E987-5E44-BC9F-E1C771F6FE5A}" type="slidenum">
              <a:rPr lang="en-US" smtClean="0"/>
              <a:t>94</a:t>
            </a:fld>
            <a:endParaRPr lang="en-US"/>
          </a:p>
        </p:txBody>
      </p:sp>
    </p:spTree>
    <p:extLst>
      <p:ext uri="{BB962C8B-B14F-4D97-AF65-F5344CB8AC3E}">
        <p14:creationId xmlns:p14="http://schemas.microsoft.com/office/powerpoint/2010/main" val="8661413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48D7F7-812F-8D0D-DF0F-3777168AB0A5}"/>
              </a:ext>
            </a:extLst>
          </p:cNvPr>
          <p:cNvSpPr>
            <a:spLocks noGrp="1"/>
          </p:cNvSpPr>
          <p:nvPr>
            <p:ph type="title"/>
          </p:nvPr>
        </p:nvSpPr>
        <p:spPr/>
        <p:txBody>
          <a:bodyPr/>
          <a:lstStyle/>
          <a:p>
            <a:r>
              <a:rPr lang="en-US" dirty="0"/>
              <a:t>Supervised Learning</a:t>
            </a:r>
          </a:p>
        </p:txBody>
      </p:sp>
      <p:sp>
        <p:nvSpPr>
          <p:cNvPr id="4" name="Date Placeholder 3">
            <a:extLst>
              <a:ext uri="{FF2B5EF4-FFF2-40B4-BE49-F238E27FC236}">
                <a16:creationId xmlns:a16="http://schemas.microsoft.com/office/drawing/2014/main" id="{31B42754-D8A6-C70A-9D47-CA7231F44924}"/>
              </a:ext>
            </a:extLst>
          </p:cNvPr>
          <p:cNvSpPr>
            <a:spLocks noGrp="1"/>
          </p:cNvSpPr>
          <p:nvPr>
            <p:ph type="dt" sz="half" idx="10"/>
          </p:nvPr>
        </p:nvSpPr>
        <p:spPr/>
        <p:txBody>
          <a:bodyPr/>
          <a:lstStyle/>
          <a:p>
            <a:fld id="{903AD508-924D-3D44-8235-5DB951A0C99F}" type="datetime1">
              <a:rPr lang="en-IN" smtClean="0"/>
              <a:t>22/08/23</a:t>
            </a:fld>
            <a:endParaRPr lang="en-US"/>
          </a:p>
        </p:txBody>
      </p:sp>
      <p:sp>
        <p:nvSpPr>
          <p:cNvPr id="5" name="Footer Placeholder 4">
            <a:extLst>
              <a:ext uri="{FF2B5EF4-FFF2-40B4-BE49-F238E27FC236}">
                <a16:creationId xmlns:a16="http://schemas.microsoft.com/office/drawing/2014/main" id="{4B27E72A-9B62-1B52-DAB1-8947C0E10BCD}"/>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F0DAC989-0890-76D1-5E4E-40ED273167E4}"/>
              </a:ext>
            </a:extLst>
          </p:cNvPr>
          <p:cNvSpPr>
            <a:spLocks noGrp="1"/>
          </p:cNvSpPr>
          <p:nvPr>
            <p:ph type="sldNum" sz="quarter" idx="12"/>
          </p:nvPr>
        </p:nvSpPr>
        <p:spPr/>
        <p:txBody>
          <a:bodyPr/>
          <a:lstStyle/>
          <a:p>
            <a:fld id="{8E76CBA5-E987-5E44-BC9F-E1C771F6FE5A}" type="slidenum">
              <a:rPr lang="en-US" smtClean="0"/>
              <a:t>95</a:t>
            </a:fld>
            <a:endParaRPr lang="en-US"/>
          </a:p>
        </p:txBody>
      </p:sp>
      <p:pic>
        <p:nvPicPr>
          <p:cNvPr id="12" name="Picture 11" descr="A diagram of a number of dots&#10;&#10;Description automatically generated">
            <a:extLst>
              <a:ext uri="{FF2B5EF4-FFF2-40B4-BE49-F238E27FC236}">
                <a16:creationId xmlns:a16="http://schemas.microsoft.com/office/drawing/2014/main" id="{6C6D6A98-CA99-F444-FD69-CF4154A092B3}"/>
              </a:ext>
            </a:extLst>
          </p:cNvPr>
          <p:cNvPicPr>
            <a:picLocks noChangeAspect="1"/>
          </p:cNvPicPr>
          <p:nvPr/>
        </p:nvPicPr>
        <p:blipFill>
          <a:blip r:embed="rId2"/>
          <a:stretch>
            <a:fillRect/>
          </a:stretch>
        </p:blipFill>
        <p:spPr>
          <a:xfrm>
            <a:off x="2276508" y="1961997"/>
            <a:ext cx="7772400" cy="4172376"/>
          </a:xfrm>
          <a:prstGeom prst="rect">
            <a:avLst/>
          </a:prstGeom>
        </p:spPr>
      </p:pic>
    </p:spTree>
    <p:extLst>
      <p:ext uri="{BB962C8B-B14F-4D97-AF65-F5344CB8AC3E}">
        <p14:creationId xmlns:p14="http://schemas.microsoft.com/office/powerpoint/2010/main" val="5550085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48D7F7-812F-8D0D-DF0F-3777168AB0A5}"/>
              </a:ext>
            </a:extLst>
          </p:cNvPr>
          <p:cNvSpPr>
            <a:spLocks noGrp="1"/>
          </p:cNvSpPr>
          <p:nvPr>
            <p:ph type="title"/>
          </p:nvPr>
        </p:nvSpPr>
        <p:spPr/>
        <p:txBody>
          <a:bodyPr/>
          <a:lstStyle/>
          <a:p>
            <a:r>
              <a:rPr lang="en-US" dirty="0"/>
              <a:t>Supervised Learning</a:t>
            </a:r>
          </a:p>
        </p:txBody>
      </p:sp>
      <p:sp>
        <p:nvSpPr>
          <p:cNvPr id="4" name="Date Placeholder 3">
            <a:extLst>
              <a:ext uri="{FF2B5EF4-FFF2-40B4-BE49-F238E27FC236}">
                <a16:creationId xmlns:a16="http://schemas.microsoft.com/office/drawing/2014/main" id="{31B42754-D8A6-C70A-9D47-CA7231F44924}"/>
              </a:ext>
            </a:extLst>
          </p:cNvPr>
          <p:cNvSpPr>
            <a:spLocks noGrp="1"/>
          </p:cNvSpPr>
          <p:nvPr>
            <p:ph type="dt" sz="half" idx="10"/>
          </p:nvPr>
        </p:nvSpPr>
        <p:spPr/>
        <p:txBody>
          <a:bodyPr/>
          <a:lstStyle/>
          <a:p>
            <a:fld id="{903AD508-924D-3D44-8235-5DB951A0C99F}" type="datetime1">
              <a:rPr lang="en-IN" smtClean="0"/>
              <a:t>22/08/23</a:t>
            </a:fld>
            <a:endParaRPr lang="en-US"/>
          </a:p>
        </p:txBody>
      </p:sp>
      <p:sp>
        <p:nvSpPr>
          <p:cNvPr id="5" name="Footer Placeholder 4">
            <a:extLst>
              <a:ext uri="{FF2B5EF4-FFF2-40B4-BE49-F238E27FC236}">
                <a16:creationId xmlns:a16="http://schemas.microsoft.com/office/drawing/2014/main" id="{4B27E72A-9B62-1B52-DAB1-8947C0E10BCD}"/>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F0DAC989-0890-76D1-5E4E-40ED273167E4}"/>
              </a:ext>
            </a:extLst>
          </p:cNvPr>
          <p:cNvSpPr>
            <a:spLocks noGrp="1"/>
          </p:cNvSpPr>
          <p:nvPr>
            <p:ph type="sldNum" sz="quarter" idx="12"/>
          </p:nvPr>
        </p:nvSpPr>
        <p:spPr/>
        <p:txBody>
          <a:bodyPr/>
          <a:lstStyle/>
          <a:p>
            <a:fld id="{8E76CBA5-E987-5E44-BC9F-E1C771F6FE5A}" type="slidenum">
              <a:rPr lang="en-US" smtClean="0"/>
              <a:t>96</a:t>
            </a:fld>
            <a:endParaRPr lang="en-US"/>
          </a:p>
        </p:txBody>
      </p:sp>
      <p:pic>
        <p:nvPicPr>
          <p:cNvPr id="2" name="Picture 1" descr="A diagram of a number of dots&#10;&#10;Description automatically generated">
            <a:extLst>
              <a:ext uri="{FF2B5EF4-FFF2-40B4-BE49-F238E27FC236}">
                <a16:creationId xmlns:a16="http://schemas.microsoft.com/office/drawing/2014/main" id="{0F8BDE92-EA89-A05E-EDDB-6143C0EAFE38}"/>
              </a:ext>
            </a:extLst>
          </p:cNvPr>
          <p:cNvPicPr>
            <a:picLocks noChangeAspect="1"/>
          </p:cNvPicPr>
          <p:nvPr/>
        </p:nvPicPr>
        <p:blipFill>
          <a:blip r:embed="rId2"/>
          <a:stretch>
            <a:fillRect/>
          </a:stretch>
        </p:blipFill>
        <p:spPr>
          <a:xfrm>
            <a:off x="862487" y="2273081"/>
            <a:ext cx="6073647" cy="3260452"/>
          </a:xfrm>
          <a:prstGeom prst="rect">
            <a:avLst/>
          </a:prstGeom>
        </p:spPr>
      </p:pic>
      <p:sp>
        <p:nvSpPr>
          <p:cNvPr id="3" name="TextBox 2">
            <a:extLst>
              <a:ext uri="{FF2B5EF4-FFF2-40B4-BE49-F238E27FC236}">
                <a16:creationId xmlns:a16="http://schemas.microsoft.com/office/drawing/2014/main" id="{05362451-D641-5DA4-4804-45EA92D170B5}"/>
              </a:ext>
            </a:extLst>
          </p:cNvPr>
          <p:cNvSpPr txBox="1"/>
          <p:nvPr/>
        </p:nvSpPr>
        <p:spPr>
          <a:xfrm>
            <a:off x="7286920" y="2403835"/>
            <a:ext cx="4345164" cy="3139321"/>
          </a:xfrm>
          <a:prstGeom prst="rect">
            <a:avLst/>
          </a:prstGeom>
          <a:noFill/>
        </p:spPr>
        <p:txBody>
          <a:bodyPr wrap="none" rtlCol="0">
            <a:spAutoFit/>
          </a:bodyPr>
          <a:lstStyle/>
          <a:p>
            <a:pPr rtl="0" fontAlgn="base">
              <a:spcBef>
                <a:spcPts val="0"/>
              </a:spcBef>
              <a:spcAft>
                <a:spcPts val="0"/>
              </a:spcAft>
              <a:buFont typeface="Arial" panose="020B0604020202020204" pitchFamily="34" charset="0"/>
              <a:buChar char="•"/>
            </a:pPr>
            <a:r>
              <a:rPr lang="en-IN" sz="1800" b="0" i="0" u="none" strike="noStrike" dirty="0">
                <a:solidFill>
                  <a:srgbClr val="000000"/>
                </a:solidFill>
                <a:effectLst/>
                <a:latin typeface="Arial" panose="020B0604020202020204" pitchFamily="34" charset="0"/>
              </a:rPr>
              <a:t>Least Squares Solution </a:t>
            </a:r>
            <a:r>
              <a:rPr lang="en-IN" sz="1800" b="0" i="1" u="none" strike="noStrike" dirty="0">
                <a:solidFill>
                  <a:srgbClr val="4472C4"/>
                </a:solidFill>
                <a:effectLst/>
                <a:latin typeface="Calibri" panose="020F0502020204030204" pitchFamily="34" charset="0"/>
              </a:rPr>
              <a:t>(</a:t>
            </a:r>
            <a:r>
              <a:rPr lang="en-IN" sz="1800" b="0" i="1" u="none" strike="noStrike" dirty="0" err="1">
                <a:solidFill>
                  <a:srgbClr val="4472C4"/>
                </a:solidFill>
                <a:effectLst/>
                <a:latin typeface="Calibri" panose="020F0502020204030204" pitchFamily="34" charset="0"/>
              </a:rPr>
              <a:t>Mikolov</a:t>
            </a:r>
            <a:r>
              <a:rPr lang="en-IN" sz="1800" b="0" i="1" u="none" strike="noStrike" dirty="0">
                <a:solidFill>
                  <a:srgbClr val="4472C4"/>
                </a:solidFill>
                <a:effectLst/>
                <a:latin typeface="Calibri" panose="020F0502020204030204" pitchFamily="34" charset="0"/>
              </a:rPr>
              <a:t>, 2013)</a:t>
            </a:r>
            <a:br>
              <a:rPr lang="en-IN" sz="1800" b="0" i="1" u="none" strike="noStrike" dirty="0">
                <a:solidFill>
                  <a:srgbClr val="4472C4"/>
                </a:solidFill>
                <a:effectLst/>
                <a:latin typeface="Calibri" panose="020F0502020204030204" pitchFamily="34" charset="0"/>
              </a:rPr>
            </a:br>
            <a:br>
              <a:rPr lang="en-IN" sz="1800" b="0" i="1" u="none" strike="noStrike" dirty="0">
                <a:solidFill>
                  <a:srgbClr val="4472C4"/>
                </a:solidFill>
                <a:effectLst/>
                <a:latin typeface="Calibri" panose="020F0502020204030204" pitchFamily="34" charset="0"/>
              </a:rPr>
            </a:br>
            <a:br>
              <a:rPr lang="en-IN" sz="1800" b="0" i="1" u="none" strike="noStrike" dirty="0">
                <a:solidFill>
                  <a:srgbClr val="4472C4"/>
                </a:solidFill>
                <a:effectLst/>
                <a:latin typeface="Calibri" panose="020F0502020204030204" pitchFamily="34" charset="0"/>
              </a:rPr>
            </a:br>
            <a:br>
              <a:rPr lang="en-IN" sz="1800" b="0" i="1" u="none" strike="noStrike" dirty="0">
                <a:solidFill>
                  <a:srgbClr val="4472C4"/>
                </a:solidFill>
                <a:effectLst/>
                <a:latin typeface="Calibri" panose="020F0502020204030204" pitchFamily="34" charset="0"/>
              </a:rPr>
            </a:br>
            <a:r>
              <a:rPr lang="en-IN" sz="1800" b="0" i="1" u="none" strike="noStrike" dirty="0">
                <a:solidFill>
                  <a:srgbClr val="4472C4"/>
                </a:solidFill>
                <a:effectLst/>
                <a:latin typeface="Calibri" panose="020F0502020204030204" pitchFamily="34" charset="0"/>
              </a:rPr>
              <a:t> </a:t>
            </a:r>
            <a:endParaRPr lang="en-IN"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IN" sz="1800" b="0" i="0" u="none" strike="noStrike" dirty="0">
                <a:solidFill>
                  <a:srgbClr val="000000"/>
                </a:solidFill>
                <a:effectLst/>
                <a:latin typeface="Arial" panose="020B0604020202020204" pitchFamily="34" charset="0"/>
              </a:rPr>
              <a:t>Orthogonality Constraint on W </a:t>
            </a:r>
            <a:br>
              <a:rPr lang="en-IN" sz="1800" b="0" i="0" u="none" strike="noStrike" dirty="0">
                <a:solidFill>
                  <a:srgbClr val="000000"/>
                </a:solidFill>
                <a:effectLst/>
                <a:latin typeface="Arial" panose="020B0604020202020204" pitchFamily="34" charset="0"/>
              </a:rPr>
            </a:br>
            <a:r>
              <a:rPr lang="en-IN" sz="1800" b="0" i="1" u="none" strike="noStrike" dirty="0">
                <a:solidFill>
                  <a:srgbClr val="4472C4"/>
                </a:solidFill>
                <a:effectLst/>
                <a:latin typeface="Calibri" panose="020F0502020204030204" pitchFamily="34" charset="0"/>
              </a:rPr>
              <a:t>(</a:t>
            </a:r>
            <a:r>
              <a:rPr lang="en-IN" sz="1800" b="0" i="1" u="none" strike="noStrike" dirty="0" err="1">
                <a:solidFill>
                  <a:srgbClr val="4472C4"/>
                </a:solidFill>
                <a:effectLst/>
                <a:latin typeface="Calibri" panose="020F0502020204030204" pitchFamily="34" charset="0"/>
              </a:rPr>
              <a:t>Artetxe</a:t>
            </a:r>
            <a:r>
              <a:rPr lang="en-IN" sz="1800" b="0" i="1" u="none" strike="noStrike" dirty="0">
                <a:solidFill>
                  <a:srgbClr val="4472C4"/>
                </a:solidFill>
                <a:effectLst/>
                <a:latin typeface="Calibri" panose="020F0502020204030204" pitchFamily="34" charset="0"/>
              </a:rPr>
              <a:t> </a:t>
            </a:r>
            <a:r>
              <a:rPr lang="en-IN" sz="1800" b="0" i="1" u="none" strike="noStrike" dirty="0" err="1">
                <a:solidFill>
                  <a:srgbClr val="4472C4"/>
                </a:solidFill>
                <a:effectLst/>
                <a:latin typeface="Calibri" panose="020F0502020204030204" pitchFamily="34" charset="0"/>
              </a:rPr>
              <a:t>et.al</a:t>
            </a:r>
            <a:r>
              <a:rPr lang="en-IN" sz="1800" b="0" i="1" u="none" strike="noStrike" dirty="0">
                <a:solidFill>
                  <a:srgbClr val="4472C4"/>
                </a:solidFill>
                <a:effectLst/>
                <a:latin typeface="Calibri" panose="020F0502020204030204" pitchFamily="34" charset="0"/>
              </a:rPr>
              <a:t>., 2016; Smith </a:t>
            </a:r>
            <a:r>
              <a:rPr lang="en-IN" sz="1800" b="0" i="1" u="none" strike="noStrike" dirty="0" err="1">
                <a:solidFill>
                  <a:srgbClr val="4472C4"/>
                </a:solidFill>
                <a:effectLst/>
                <a:latin typeface="Calibri" panose="020F0502020204030204" pitchFamily="34" charset="0"/>
              </a:rPr>
              <a:t>et.al</a:t>
            </a:r>
            <a:r>
              <a:rPr lang="en-IN" sz="1800" b="0" i="1" u="none" strike="noStrike" dirty="0">
                <a:solidFill>
                  <a:srgbClr val="4472C4"/>
                </a:solidFill>
                <a:effectLst/>
                <a:latin typeface="Calibri" panose="020F0502020204030204" pitchFamily="34" charset="0"/>
              </a:rPr>
              <a:t>., 2017; </a:t>
            </a:r>
            <a:br>
              <a:rPr lang="en-IN" sz="1800" b="0" i="1" u="none" strike="noStrike" dirty="0">
                <a:solidFill>
                  <a:srgbClr val="4472C4"/>
                </a:solidFill>
                <a:effectLst/>
                <a:latin typeface="Calibri" panose="020F0502020204030204" pitchFamily="34" charset="0"/>
              </a:rPr>
            </a:br>
            <a:r>
              <a:rPr lang="en-IN" sz="1800" b="0" i="1" u="none" strike="noStrike" dirty="0">
                <a:solidFill>
                  <a:srgbClr val="4472C4"/>
                </a:solidFill>
                <a:effectLst/>
                <a:latin typeface="Calibri" panose="020F0502020204030204" pitchFamily="34" charset="0"/>
              </a:rPr>
              <a:t>Xing </a:t>
            </a:r>
            <a:r>
              <a:rPr lang="en-IN" sz="1800" b="0" i="1" u="none" strike="noStrike" dirty="0" err="1">
                <a:solidFill>
                  <a:srgbClr val="4472C4"/>
                </a:solidFill>
                <a:effectLst/>
                <a:latin typeface="Calibri" panose="020F0502020204030204" pitchFamily="34" charset="0"/>
              </a:rPr>
              <a:t>et.al</a:t>
            </a:r>
            <a:r>
              <a:rPr lang="en-IN" sz="1800" b="0" i="1" u="none" strike="noStrike" dirty="0">
                <a:solidFill>
                  <a:srgbClr val="4472C4"/>
                </a:solidFill>
                <a:effectLst/>
                <a:latin typeface="Calibri" panose="020F0502020204030204" pitchFamily="34" charset="0"/>
              </a:rPr>
              <a:t>., 2015) </a:t>
            </a:r>
            <a:br>
              <a:rPr lang="en-IN" sz="1800" b="0" i="1" u="none" strike="noStrike" dirty="0">
                <a:solidFill>
                  <a:srgbClr val="4472C4"/>
                </a:solidFill>
                <a:effectLst/>
                <a:latin typeface="Calibri" panose="020F0502020204030204" pitchFamily="34" charset="0"/>
              </a:rPr>
            </a:br>
            <a:endParaRPr lang="en-IN"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en-IN" sz="1800" b="0" i="0" u="none" strike="noStrike" dirty="0">
                <a:solidFill>
                  <a:srgbClr val="000000"/>
                </a:solidFill>
                <a:effectLst/>
                <a:latin typeface="Arial" panose="020B0604020202020204" pitchFamily="34" charset="0"/>
              </a:rPr>
              <a:t>Canonical Correlation Analysis </a:t>
            </a:r>
            <a:br>
              <a:rPr lang="en-IN" sz="1800" b="0" i="0" u="none" strike="noStrike" dirty="0">
                <a:solidFill>
                  <a:srgbClr val="000000"/>
                </a:solidFill>
                <a:effectLst/>
                <a:latin typeface="Arial" panose="020B0604020202020204" pitchFamily="34" charset="0"/>
              </a:rPr>
            </a:br>
            <a:r>
              <a:rPr lang="en-IN" sz="1800" b="0" i="1" u="none" strike="noStrike" dirty="0">
                <a:solidFill>
                  <a:srgbClr val="4472C4"/>
                </a:solidFill>
                <a:effectLst/>
                <a:latin typeface="Calibri" panose="020F0502020204030204" pitchFamily="34" charset="0"/>
              </a:rPr>
              <a:t>(</a:t>
            </a:r>
            <a:r>
              <a:rPr lang="en-IN" sz="1800" b="0" i="1" u="none" strike="noStrike" dirty="0" err="1">
                <a:solidFill>
                  <a:srgbClr val="4472C4"/>
                </a:solidFill>
                <a:effectLst/>
                <a:latin typeface="Calibri" panose="020F0502020204030204" pitchFamily="34" charset="0"/>
              </a:rPr>
              <a:t>Faruqui</a:t>
            </a:r>
            <a:r>
              <a:rPr lang="en-IN" sz="1800" b="0" i="1" u="none" strike="noStrike" dirty="0">
                <a:solidFill>
                  <a:srgbClr val="4472C4"/>
                </a:solidFill>
                <a:effectLst/>
                <a:latin typeface="Calibri" panose="020F0502020204030204" pitchFamily="34" charset="0"/>
              </a:rPr>
              <a:t> and Dyer, 2014; Ammar et al. 2015)</a:t>
            </a:r>
            <a:endParaRPr lang="en-IN" sz="1800" b="0" i="0" u="none" strike="noStrike" dirty="0">
              <a:solidFill>
                <a:srgbClr val="000000"/>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796EE4A5-5AEA-D47C-EDD7-378689DAD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8402" y="3011406"/>
            <a:ext cx="3780148" cy="548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6258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5677E2-3152-4B21-2429-53D7592068DF}"/>
              </a:ext>
            </a:extLst>
          </p:cNvPr>
          <p:cNvSpPr>
            <a:spLocks noGrp="1"/>
          </p:cNvSpPr>
          <p:nvPr>
            <p:ph type="title"/>
          </p:nvPr>
        </p:nvSpPr>
        <p:spPr/>
        <p:txBody>
          <a:bodyPr/>
          <a:lstStyle/>
          <a:p>
            <a:r>
              <a:rPr lang="en-US" dirty="0"/>
              <a:t>Multilingual </a:t>
            </a:r>
            <a:r>
              <a:rPr lang="en-US" dirty="0" err="1"/>
              <a:t>EMbedding</a:t>
            </a:r>
            <a:endParaRPr lang="en-US" dirty="0"/>
          </a:p>
        </p:txBody>
      </p:sp>
      <p:sp>
        <p:nvSpPr>
          <p:cNvPr id="9" name="Text Placeholder 8">
            <a:extLst>
              <a:ext uri="{FF2B5EF4-FFF2-40B4-BE49-F238E27FC236}">
                <a16:creationId xmlns:a16="http://schemas.microsoft.com/office/drawing/2014/main" id="{2329EACC-9E0D-FCD5-7322-326E3041DC03}"/>
              </a:ext>
            </a:extLst>
          </p:cNvPr>
          <p:cNvSpPr>
            <a:spLocks noGrp="1"/>
          </p:cNvSpPr>
          <p:nvPr>
            <p:ph type="body" idx="1"/>
          </p:nvPr>
        </p:nvSpPr>
        <p:spPr/>
        <p:txBody>
          <a:bodyPr>
            <a:normAutofit fontScale="85000" lnSpcReduction="20000"/>
          </a:bodyPr>
          <a:lstStyle/>
          <a:p>
            <a:r>
              <a:rPr lang="en-US" dirty="0"/>
              <a:t>Offline Methods</a:t>
            </a:r>
          </a:p>
          <a:p>
            <a:r>
              <a:rPr lang="en-US" b="1" dirty="0"/>
              <a:t>Online METHODs</a:t>
            </a:r>
          </a:p>
        </p:txBody>
      </p:sp>
      <p:sp>
        <p:nvSpPr>
          <p:cNvPr id="5" name="Date Placeholder 4">
            <a:extLst>
              <a:ext uri="{FF2B5EF4-FFF2-40B4-BE49-F238E27FC236}">
                <a16:creationId xmlns:a16="http://schemas.microsoft.com/office/drawing/2014/main" id="{38F80A23-0A6A-3BA1-3A75-60D50C5707A1}"/>
              </a:ext>
            </a:extLst>
          </p:cNvPr>
          <p:cNvSpPr>
            <a:spLocks noGrp="1"/>
          </p:cNvSpPr>
          <p:nvPr>
            <p:ph type="dt" sz="half" idx="10"/>
          </p:nvPr>
        </p:nvSpPr>
        <p:spPr/>
        <p:txBody>
          <a:bodyPr/>
          <a:lstStyle/>
          <a:p>
            <a:fld id="{D69BF461-EEEA-BD49-A7CE-58173BC15E58}" type="datetime1">
              <a:rPr lang="en-IN" smtClean="0"/>
              <a:t>22/08/23</a:t>
            </a:fld>
            <a:endParaRPr lang="en-US"/>
          </a:p>
        </p:txBody>
      </p:sp>
      <p:sp>
        <p:nvSpPr>
          <p:cNvPr id="6" name="Footer Placeholder 5">
            <a:extLst>
              <a:ext uri="{FF2B5EF4-FFF2-40B4-BE49-F238E27FC236}">
                <a16:creationId xmlns:a16="http://schemas.microsoft.com/office/drawing/2014/main" id="{EC312DF2-1F6F-0EC9-AC60-345A35E6393B}"/>
              </a:ext>
            </a:extLst>
          </p:cNvPr>
          <p:cNvSpPr>
            <a:spLocks noGrp="1"/>
          </p:cNvSpPr>
          <p:nvPr>
            <p:ph type="ftr" sz="quarter" idx="11"/>
          </p:nvPr>
        </p:nvSpPr>
        <p:spPr/>
        <p:txBody>
          <a:bodyPr/>
          <a:lstStyle/>
          <a:p>
            <a:r>
              <a:rPr lang="en-US"/>
              <a:t>Rudra Murthy</a:t>
            </a:r>
          </a:p>
        </p:txBody>
      </p:sp>
      <p:sp>
        <p:nvSpPr>
          <p:cNvPr id="7" name="Slide Number Placeholder 6">
            <a:extLst>
              <a:ext uri="{FF2B5EF4-FFF2-40B4-BE49-F238E27FC236}">
                <a16:creationId xmlns:a16="http://schemas.microsoft.com/office/drawing/2014/main" id="{213BF697-4BD2-259E-00E6-BD1BDC8062F5}"/>
              </a:ext>
            </a:extLst>
          </p:cNvPr>
          <p:cNvSpPr>
            <a:spLocks noGrp="1"/>
          </p:cNvSpPr>
          <p:nvPr>
            <p:ph type="sldNum" sz="quarter" idx="12"/>
          </p:nvPr>
        </p:nvSpPr>
        <p:spPr/>
        <p:txBody>
          <a:bodyPr/>
          <a:lstStyle/>
          <a:p>
            <a:fld id="{8E76CBA5-E987-5E44-BC9F-E1C771F6FE5A}" type="slidenum">
              <a:rPr lang="en-US" smtClean="0"/>
              <a:t>97</a:t>
            </a:fld>
            <a:endParaRPr lang="en-US"/>
          </a:p>
        </p:txBody>
      </p:sp>
    </p:spTree>
    <p:extLst>
      <p:ext uri="{BB962C8B-B14F-4D97-AF65-F5344CB8AC3E}">
        <p14:creationId xmlns:p14="http://schemas.microsoft.com/office/powerpoint/2010/main" val="41111583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D1BB9F-68AB-67BE-488A-F4502DFA1B0F}"/>
              </a:ext>
            </a:extLst>
          </p:cNvPr>
          <p:cNvSpPr>
            <a:spLocks noGrp="1"/>
          </p:cNvSpPr>
          <p:nvPr>
            <p:ph type="dt" sz="half" idx="10"/>
          </p:nvPr>
        </p:nvSpPr>
        <p:spPr/>
        <p:txBody>
          <a:bodyPr/>
          <a:lstStyle/>
          <a:p>
            <a:fld id="{903AD508-924D-3D44-8235-5DB951A0C99F}" type="datetime1">
              <a:rPr lang="en-IN" smtClean="0"/>
              <a:t>22/08/23</a:t>
            </a:fld>
            <a:endParaRPr lang="en-US"/>
          </a:p>
        </p:txBody>
      </p:sp>
      <p:sp>
        <p:nvSpPr>
          <p:cNvPr id="5" name="Footer Placeholder 4">
            <a:extLst>
              <a:ext uri="{FF2B5EF4-FFF2-40B4-BE49-F238E27FC236}">
                <a16:creationId xmlns:a16="http://schemas.microsoft.com/office/drawing/2014/main" id="{BAA81ADF-BE9D-B70A-A189-5D1DA6B2DB43}"/>
              </a:ext>
            </a:extLst>
          </p:cNvPr>
          <p:cNvSpPr>
            <a:spLocks noGrp="1"/>
          </p:cNvSpPr>
          <p:nvPr>
            <p:ph type="ftr" sz="quarter" idx="11"/>
          </p:nvPr>
        </p:nvSpPr>
        <p:spPr/>
        <p:txBody>
          <a:bodyPr/>
          <a:lstStyle/>
          <a:p>
            <a:r>
              <a:rPr lang="en-US"/>
              <a:t>Rudra Murthy</a:t>
            </a:r>
          </a:p>
        </p:txBody>
      </p:sp>
      <p:sp>
        <p:nvSpPr>
          <p:cNvPr id="6" name="Slide Number Placeholder 5">
            <a:extLst>
              <a:ext uri="{FF2B5EF4-FFF2-40B4-BE49-F238E27FC236}">
                <a16:creationId xmlns:a16="http://schemas.microsoft.com/office/drawing/2014/main" id="{853E37C9-258E-0D1E-CD2F-29A3306AC5E3}"/>
              </a:ext>
            </a:extLst>
          </p:cNvPr>
          <p:cNvSpPr>
            <a:spLocks noGrp="1"/>
          </p:cNvSpPr>
          <p:nvPr>
            <p:ph type="sldNum" sz="quarter" idx="12"/>
          </p:nvPr>
        </p:nvSpPr>
        <p:spPr/>
        <p:txBody>
          <a:bodyPr/>
          <a:lstStyle/>
          <a:p>
            <a:fld id="{8E76CBA5-E987-5E44-BC9F-E1C771F6FE5A}" type="slidenum">
              <a:rPr lang="en-US" smtClean="0"/>
              <a:t>98</a:t>
            </a:fld>
            <a:endParaRPr lang="en-US"/>
          </a:p>
        </p:txBody>
      </p:sp>
      <p:pic>
        <p:nvPicPr>
          <p:cNvPr id="10" name="Picture 9" descr="A diagram of different colored squares&#10;&#10;Description automatically generated">
            <a:extLst>
              <a:ext uri="{FF2B5EF4-FFF2-40B4-BE49-F238E27FC236}">
                <a16:creationId xmlns:a16="http://schemas.microsoft.com/office/drawing/2014/main" id="{431D80F4-0F8E-115E-923C-C1D0DA532AD1}"/>
              </a:ext>
            </a:extLst>
          </p:cNvPr>
          <p:cNvPicPr>
            <a:picLocks noChangeAspect="1"/>
          </p:cNvPicPr>
          <p:nvPr/>
        </p:nvPicPr>
        <p:blipFill>
          <a:blip r:embed="rId2"/>
          <a:stretch>
            <a:fillRect/>
          </a:stretch>
        </p:blipFill>
        <p:spPr>
          <a:xfrm>
            <a:off x="2375555" y="1049330"/>
            <a:ext cx="7772400" cy="4235996"/>
          </a:xfrm>
          <a:prstGeom prst="rect">
            <a:avLst/>
          </a:prstGeom>
        </p:spPr>
      </p:pic>
      <p:sp>
        <p:nvSpPr>
          <p:cNvPr id="11" name="TextBox 10">
            <a:extLst>
              <a:ext uri="{FF2B5EF4-FFF2-40B4-BE49-F238E27FC236}">
                <a16:creationId xmlns:a16="http://schemas.microsoft.com/office/drawing/2014/main" id="{A03C8616-76DB-CA5F-4218-C044AE1793C0}"/>
              </a:ext>
            </a:extLst>
          </p:cNvPr>
          <p:cNvSpPr txBox="1"/>
          <p:nvPr/>
        </p:nvSpPr>
        <p:spPr>
          <a:xfrm>
            <a:off x="4941522" y="5582479"/>
            <a:ext cx="2640466" cy="369332"/>
          </a:xfrm>
          <a:prstGeom prst="rect">
            <a:avLst/>
          </a:prstGeom>
          <a:noFill/>
        </p:spPr>
        <p:txBody>
          <a:bodyPr wrap="none" rtlCol="0">
            <a:spAutoFit/>
          </a:bodyPr>
          <a:lstStyle/>
          <a:p>
            <a:r>
              <a:rPr lang="en-US" dirty="0"/>
              <a:t>English-Hindi Parallel Data</a:t>
            </a:r>
          </a:p>
        </p:txBody>
      </p:sp>
    </p:spTree>
    <p:extLst>
      <p:ext uri="{BB962C8B-B14F-4D97-AF65-F5344CB8AC3E}">
        <p14:creationId xmlns:p14="http://schemas.microsoft.com/office/powerpoint/2010/main" val="26756803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A7D493-44D1-ECC7-535E-E7F960AC5052}"/>
              </a:ext>
            </a:extLst>
          </p:cNvPr>
          <p:cNvSpPr>
            <a:spLocks noGrp="1"/>
          </p:cNvSpPr>
          <p:nvPr>
            <p:ph type="dt" sz="half" idx="10"/>
          </p:nvPr>
        </p:nvSpPr>
        <p:spPr/>
        <p:txBody>
          <a:bodyPr/>
          <a:lstStyle/>
          <a:p>
            <a:fld id="{8B0FDA71-1E6B-3242-8D34-BCD7F48DF494}" type="datetime1">
              <a:rPr lang="en-IN" smtClean="0"/>
              <a:t>22/08/23</a:t>
            </a:fld>
            <a:endParaRPr lang="en-US"/>
          </a:p>
        </p:txBody>
      </p:sp>
      <p:sp>
        <p:nvSpPr>
          <p:cNvPr id="3" name="Footer Placeholder 2">
            <a:extLst>
              <a:ext uri="{FF2B5EF4-FFF2-40B4-BE49-F238E27FC236}">
                <a16:creationId xmlns:a16="http://schemas.microsoft.com/office/drawing/2014/main" id="{359413BE-F2EF-6FCD-C5DA-ACEFA0E78392}"/>
              </a:ext>
            </a:extLst>
          </p:cNvPr>
          <p:cNvSpPr>
            <a:spLocks noGrp="1"/>
          </p:cNvSpPr>
          <p:nvPr>
            <p:ph type="ftr" sz="quarter" idx="11"/>
          </p:nvPr>
        </p:nvSpPr>
        <p:spPr/>
        <p:txBody>
          <a:bodyPr/>
          <a:lstStyle/>
          <a:p>
            <a:r>
              <a:rPr lang="en-US"/>
              <a:t>Rudra Murthy</a:t>
            </a:r>
          </a:p>
        </p:txBody>
      </p:sp>
      <p:sp>
        <p:nvSpPr>
          <p:cNvPr id="4" name="Slide Number Placeholder 3">
            <a:extLst>
              <a:ext uri="{FF2B5EF4-FFF2-40B4-BE49-F238E27FC236}">
                <a16:creationId xmlns:a16="http://schemas.microsoft.com/office/drawing/2014/main" id="{6FB59089-6F40-1511-49C5-5B5F0BB5D63C}"/>
              </a:ext>
            </a:extLst>
          </p:cNvPr>
          <p:cNvSpPr>
            <a:spLocks noGrp="1"/>
          </p:cNvSpPr>
          <p:nvPr>
            <p:ph type="sldNum" sz="quarter" idx="12"/>
          </p:nvPr>
        </p:nvSpPr>
        <p:spPr/>
        <p:txBody>
          <a:bodyPr/>
          <a:lstStyle/>
          <a:p>
            <a:fld id="{8E76CBA5-E987-5E44-BC9F-E1C771F6FE5A}" type="slidenum">
              <a:rPr lang="en-US" smtClean="0"/>
              <a:t>99</a:t>
            </a:fld>
            <a:endParaRPr lang="en-US"/>
          </a:p>
        </p:txBody>
      </p:sp>
      <p:sp>
        <p:nvSpPr>
          <p:cNvPr id="5" name="TextBox 4">
            <a:extLst>
              <a:ext uri="{FF2B5EF4-FFF2-40B4-BE49-F238E27FC236}">
                <a16:creationId xmlns:a16="http://schemas.microsoft.com/office/drawing/2014/main" id="{996B824E-243D-67ED-9FF7-4A92A15C7126}"/>
              </a:ext>
            </a:extLst>
          </p:cNvPr>
          <p:cNvSpPr txBox="1"/>
          <p:nvPr/>
        </p:nvSpPr>
        <p:spPr>
          <a:xfrm>
            <a:off x="697584" y="801278"/>
            <a:ext cx="6478890" cy="461665"/>
          </a:xfrm>
          <a:prstGeom prst="rect">
            <a:avLst/>
          </a:prstGeom>
          <a:noFill/>
        </p:spPr>
        <p:txBody>
          <a:bodyPr wrap="none" rtlCol="0">
            <a:spAutoFit/>
          </a:bodyPr>
          <a:lstStyle/>
          <a:p>
            <a:pPr rtl="0">
              <a:spcBef>
                <a:spcPts val="0"/>
              </a:spcBef>
              <a:spcAft>
                <a:spcPts val="0"/>
              </a:spcAft>
            </a:pPr>
            <a:r>
              <a:rPr lang="en-IN" sz="2400" b="0" i="1" u="none" strike="noStrike" dirty="0">
                <a:solidFill>
                  <a:srgbClr val="000000"/>
                </a:solidFill>
                <a:effectLst/>
                <a:latin typeface="Calibri" panose="020F0502020204030204" pitchFamily="34" charset="0"/>
              </a:rPr>
              <a:t>A general framework for cross-lingual embeddings</a:t>
            </a:r>
            <a:endParaRPr lang="en-IN" sz="2400" b="0" dirty="0">
              <a:effectLst/>
            </a:endParaRPr>
          </a:p>
        </p:txBody>
      </p:sp>
      <p:pic>
        <p:nvPicPr>
          <p:cNvPr id="4098" name="Picture 2">
            <a:extLst>
              <a:ext uri="{FF2B5EF4-FFF2-40B4-BE49-F238E27FC236}">
                <a16:creationId xmlns:a16="http://schemas.microsoft.com/office/drawing/2014/main" id="{57BB770D-4521-BCB1-599D-9B03D5392E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565" y="1351700"/>
            <a:ext cx="6985262" cy="38700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7F9684-D3BB-6C77-5389-490E60004494}"/>
              </a:ext>
            </a:extLst>
          </p:cNvPr>
          <p:cNvSpPr txBox="1"/>
          <p:nvPr/>
        </p:nvSpPr>
        <p:spPr>
          <a:xfrm>
            <a:off x="2545237" y="5245875"/>
            <a:ext cx="6821098" cy="646331"/>
          </a:xfrm>
          <a:prstGeom prst="rect">
            <a:avLst/>
          </a:prstGeom>
          <a:noFill/>
        </p:spPr>
        <p:txBody>
          <a:bodyPr wrap="none" rtlCol="0">
            <a:spAutoFit/>
          </a:bodyPr>
          <a:lstStyle/>
          <a:p>
            <a:r>
              <a:rPr lang="en-IN" sz="1800" b="0" i="1" u="none" strike="noStrike" dirty="0">
                <a:solidFill>
                  <a:srgbClr val="000000"/>
                </a:solidFill>
                <a:effectLst/>
                <a:latin typeface="Calibri" panose="020F0502020204030204" pitchFamily="34" charset="0"/>
              </a:rPr>
              <a:t> Offline embeddings also follow this framework, </a:t>
            </a:r>
          </a:p>
          <a:p>
            <a:r>
              <a:rPr lang="en-IN" sz="1800" b="0" i="1" u="none" strike="noStrike" dirty="0">
                <a:solidFill>
                  <a:srgbClr val="000000"/>
                </a:solidFill>
                <a:effectLst/>
                <a:latin typeface="Calibri" panose="020F0502020204030204" pitchFamily="34" charset="0"/>
              </a:rPr>
              <a:t>but they optimize the monolingual and bilingual objectives sequentially</a:t>
            </a:r>
            <a:endParaRPr lang="en-US" dirty="0"/>
          </a:p>
        </p:txBody>
      </p:sp>
    </p:spTree>
    <p:extLst>
      <p:ext uri="{BB962C8B-B14F-4D97-AF65-F5344CB8AC3E}">
        <p14:creationId xmlns:p14="http://schemas.microsoft.com/office/powerpoint/2010/main" val="448837188"/>
      </p:ext>
    </p:extLst>
  </p:cSld>
  <p:clrMapOvr>
    <a:masterClrMapping/>
  </p:clrMapOvr>
</p:sld>
</file>

<file path=ppt/theme/theme1.xml><?xml version="1.0" encoding="utf-8"?>
<a:theme xmlns:a="http://schemas.openxmlformats.org/drawingml/2006/main" name="Theme1">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heme1" id="{5AD6B630-C20F-344E-9B83-CC817526DAA2}" vid="{1BD63F68-F564-8641-A2CE-B8DADFCABE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4335</TotalTime>
  <Words>7306</Words>
  <Application>Microsoft Macintosh PowerPoint</Application>
  <PresentationFormat>Widescreen</PresentationFormat>
  <Paragraphs>1298</Paragraphs>
  <Slides>127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127</vt:i4>
      </vt:variant>
    </vt:vector>
  </HeadingPairs>
  <TitlesOfParts>
    <vt:vector size="137" baseType="lpstr">
      <vt:lpstr>Arial</vt:lpstr>
      <vt:lpstr>Calibri</vt:lpstr>
      <vt:lpstr>Cambria Math</vt:lpstr>
      <vt:lpstr>Cantarell</vt:lpstr>
      <vt:lpstr>Consolas</vt:lpstr>
      <vt:lpstr>Gill Sans MT</vt:lpstr>
      <vt:lpstr>inherit</vt:lpstr>
      <vt:lpstr>SFMono-Regular</vt:lpstr>
      <vt:lpstr>Wingdings 2</vt:lpstr>
      <vt:lpstr>Theme1</vt:lpstr>
      <vt:lpstr>Introduction to Word Embeddings</vt:lpstr>
      <vt:lpstr>Outline</vt:lpstr>
      <vt:lpstr>Encoding Words and Sentences</vt:lpstr>
      <vt:lpstr>Encoding Words and Sentences</vt:lpstr>
      <vt:lpstr>Encoding Words and Sentences</vt:lpstr>
      <vt:lpstr>Encoding Words and Sentences</vt:lpstr>
      <vt:lpstr>Encoding Words and Sentences</vt:lpstr>
      <vt:lpstr>Encoding Words and Sentences</vt:lpstr>
      <vt:lpstr>Encoding Words and Sentences</vt:lpstr>
      <vt:lpstr>Encoding Words and Sentences</vt:lpstr>
      <vt:lpstr>Encoding Words: One-Hot Representation</vt:lpstr>
      <vt:lpstr>Distributional Hypothesis</vt:lpstr>
      <vt:lpstr>Distributional Hypothesis</vt:lpstr>
      <vt:lpstr>Distributional Hypothesis</vt:lpstr>
      <vt:lpstr>Distributional Hypothesis</vt:lpstr>
      <vt:lpstr>Word Representations</vt:lpstr>
      <vt:lpstr>Word Representations</vt:lpstr>
      <vt:lpstr>Word Representations</vt:lpstr>
      <vt:lpstr>Word Representations</vt:lpstr>
      <vt:lpstr>Word Representations</vt:lpstr>
      <vt:lpstr>Word Representations</vt:lpstr>
      <vt:lpstr>Word Similarity</vt:lpstr>
      <vt:lpstr>Relevant Literature</vt:lpstr>
      <vt:lpstr>History of Language Models</vt:lpstr>
      <vt:lpstr>Outline</vt:lpstr>
      <vt:lpstr>Introduction</vt:lpstr>
      <vt:lpstr>n-gram Language Model</vt:lpstr>
      <vt:lpstr>N-GRAM LANGUAGE MODEL</vt:lpstr>
      <vt:lpstr>N-GRAM LANGUAGE MODEL</vt:lpstr>
      <vt:lpstr>N-GRAM LANGUAGE MODEL</vt:lpstr>
      <vt:lpstr>N-GRAM LANGUAGE MODEL</vt:lpstr>
      <vt:lpstr>N-GRAM LANGUAGE MODEL</vt:lpstr>
      <vt:lpstr>N-GRAM LANGUAGE MODEL</vt:lpstr>
      <vt:lpstr>N-GRAM LANGUAGE MODEL: MLE</vt:lpstr>
      <vt:lpstr>N-GRAM LANGUAGE MODEL</vt:lpstr>
      <vt:lpstr>n-gram Language Model</vt:lpstr>
      <vt:lpstr>N-GRAM LANGUAGE MODEL</vt:lpstr>
      <vt:lpstr>N-GRAM LANGUAGE MODEL</vt:lpstr>
      <vt:lpstr>N-GRAM LANGUAGE MODEL</vt:lpstr>
      <vt:lpstr>n-gram Language Model</vt:lpstr>
      <vt:lpstr>N-GRAM LANGUAGE MODEL</vt:lpstr>
      <vt:lpstr>N-GRAM LANGUAGE MODEL</vt:lpstr>
      <vt:lpstr>N-GRAM LANGUAGE MODEL</vt:lpstr>
      <vt:lpstr>N-GRAM LANGUAGE MODEL</vt:lpstr>
      <vt:lpstr>n-gram Language Model</vt:lpstr>
      <vt:lpstr>CLASS Based n-gram Language Model</vt:lpstr>
      <vt:lpstr>n-gram Language Model</vt:lpstr>
      <vt:lpstr>N-GRAM LANGUAGE MODEL</vt:lpstr>
      <vt:lpstr>N-GRAM LANGUAGE MODEL</vt:lpstr>
      <vt:lpstr>n-gram Language Model</vt:lpstr>
      <vt:lpstr>N-GRAM LANGUAGE MODEL</vt:lpstr>
      <vt:lpstr>N-GRAM LANGUAGE MODEL</vt:lpstr>
      <vt:lpstr>Neural Language Model</vt:lpstr>
      <vt:lpstr>Neural Language Model</vt:lpstr>
      <vt:lpstr>Neural Language Model</vt:lpstr>
      <vt:lpstr>Neural Language Model</vt:lpstr>
      <vt:lpstr>Neural Language Model</vt:lpstr>
      <vt:lpstr>Neural Language Model</vt:lpstr>
      <vt:lpstr>Neural Language Model</vt:lpstr>
      <vt:lpstr>Neural Language Model</vt:lpstr>
      <vt:lpstr>Neural Language Model</vt:lpstr>
      <vt:lpstr>Neural Language Model</vt:lpstr>
      <vt:lpstr>Neural Language Model</vt:lpstr>
      <vt:lpstr>Neural Language Model</vt:lpstr>
      <vt:lpstr>Neural Language Model</vt:lpstr>
      <vt:lpstr>Neural Language Model</vt:lpstr>
      <vt:lpstr>Recurrent neural network based language model</vt:lpstr>
      <vt:lpstr>Recurrent neural network based language model</vt:lpstr>
      <vt:lpstr>Recurrent neural network based language model</vt:lpstr>
      <vt:lpstr>Generating Sequences With LSTM (Graves 2013)</vt:lpstr>
      <vt:lpstr>Unsupervised Pre-Training</vt:lpstr>
      <vt:lpstr>Greedy Layer-Wise TraininG</vt:lpstr>
      <vt:lpstr>Greedy Layer-Wise TraininG</vt:lpstr>
      <vt:lpstr>Conclusion</vt:lpstr>
      <vt:lpstr>Word Embeddings</vt:lpstr>
      <vt:lpstr>Neural Language Model</vt:lpstr>
      <vt:lpstr>Neural Language Model  word2vec</vt:lpstr>
      <vt:lpstr>Neural Language Model  word2vec</vt:lpstr>
      <vt:lpstr>Word2vec</vt:lpstr>
      <vt:lpstr>CBOW</vt:lpstr>
      <vt:lpstr>Skipgram</vt:lpstr>
      <vt:lpstr>Skipgram</vt:lpstr>
      <vt:lpstr>Word2vec Training</vt:lpstr>
      <vt:lpstr>Word2vec Training</vt:lpstr>
      <vt:lpstr>Negative Sampling</vt:lpstr>
      <vt:lpstr>Fasttext Embeddings</vt:lpstr>
      <vt:lpstr>Fasttext Embeddings</vt:lpstr>
      <vt:lpstr>Fasttext Embeddings</vt:lpstr>
      <vt:lpstr>FASTTEXT EMBEDDINGS</vt:lpstr>
      <vt:lpstr>Multilingual EMbedding</vt:lpstr>
      <vt:lpstr>PowerPoint Presentation</vt:lpstr>
      <vt:lpstr>Is it possible to learn Mappings</vt:lpstr>
      <vt:lpstr>PowerPoint Presentation</vt:lpstr>
      <vt:lpstr>Multilingual EMbedding</vt:lpstr>
      <vt:lpstr>Supervised Learning</vt:lpstr>
      <vt:lpstr>Supervised Learning</vt:lpstr>
      <vt:lpstr>Multilingual EMbedding</vt:lpstr>
      <vt:lpstr>PowerPoint Presentation</vt:lpstr>
      <vt:lpstr>PowerPoint Presentation</vt:lpstr>
      <vt:lpstr>PowerPoint Presentation</vt:lpstr>
      <vt:lpstr>PowerPoint Presentation</vt:lpstr>
      <vt:lpstr>Word Embedding Evaluation</vt:lpstr>
      <vt:lpstr>Word Embedding Evaluation</vt:lpstr>
      <vt:lpstr>Intrinsic Evaluation</vt:lpstr>
      <vt:lpstr>Intrinsic Evaluation</vt:lpstr>
      <vt:lpstr>Intrinsic Evaluation</vt:lpstr>
      <vt:lpstr>Word Analogy</vt:lpstr>
      <vt:lpstr>EXtrinsic Evaluation</vt:lpstr>
      <vt:lpstr>Debiasing Word Embeddings</vt:lpstr>
      <vt:lpstr>PowerPoint Presentation</vt:lpstr>
      <vt:lpstr>PowerPoint Presentation</vt:lpstr>
      <vt:lpstr>BiAs in Word Embeddings</vt:lpstr>
      <vt:lpstr>BiAs in Word Embeddings</vt:lpstr>
      <vt:lpstr>BiAs in Word Embeddings</vt:lpstr>
      <vt:lpstr>BiAs in Word Embeddings</vt:lpstr>
      <vt:lpstr>PowerPoint Presentation</vt:lpstr>
      <vt:lpstr>Testing for BIAS</vt:lpstr>
      <vt:lpstr>WEAT implicit Association Test</vt:lpstr>
      <vt:lpstr>Conclusion</vt:lpstr>
      <vt:lpstr>References</vt:lpstr>
      <vt:lpstr>References</vt:lpstr>
      <vt:lpstr>References</vt:lpstr>
      <vt:lpstr>References</vt:lpstr>
      <vt:lpstr>References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Rudra Murthy Venkataramana</dc:creator>
  <cp:lastModifiedBy>Rudra Murthy Venkataramana</cp:lastModifiedBy>
  <cp:revision>99</cp:revision>
  <dcterms:created xsi:type="dcterms:W3CDTF">2023-02-23T06:36:57Z</dcterms:created>
  <dcterms:modified xsi:type="dcterms:W3CDTF">2023-08-22T05:38:06Z</dcterms:modified>
</cp:coreProperties>
</file>